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2665" y="2372359"/>
            <a:ext cx="1071372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333399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8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13776" y="406960"/>
            <a:ext cx="3599687" cy="10737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7304" y="5300471"/>
            <a:ext cx="1505469" cy="11247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7217" y="96088"/>
            <a:ext cx="11188852" cy="1377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4324" y="1792681"/>
            <a:ext cx="7063740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hyperlink" Target="https://www.ndr.de/fernsehen/sendungen/niedersachsen_1800/Greenpeace-Protest-gegen-Export-von-Gas-Pipelines%2Cndsmag47778.html" TargetMode="External"/><Relationship Id="rId4" Type="http://schemas.openxmlformats.org/officeDocument/2006/relationships/image" Target="../media/image21.jpg"/><Relationship Id="rId5" Type="http://schemas.openxmlformats.org/officeDocument/2006/relationships/image" Target="../media/image1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5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3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16.png"/><Relationship Id="rId5" Type="http://schemas.openxmlformats.org/officeDocument/2006/relationships/image" Target="../media/image33.jpg"/><Relationship Id="rId6" Type="http://schemas.openxmlformats.org/officeDocument/2006/relationships/image" Target="../media/image3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35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4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1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2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16.pn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16.png"/><Relationship Id="rId4" Type="http://schemas.openxmlformats.org/officeDocument/2006/relationships/image" Target="../media/image62.pn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16.pn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2.png"/><Relationship Id="rId7" Type="http://schemas.openxmlformats.org/officeDocument/2006/relationships/image" Target="../media/image6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6" Type="http://schemas.openxmlformats.org/officeDocument/2006/relationships/image" Target="../media/image75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one-apus-container-incident.com/" TargetMode="External"/><Relationship Id="rId3" Type="http://schemas.openxmlformats.org/officeDocument/2006/relationships/image" Target="../media/image7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7.png"/><Relationship Id="rId4" Type="http://schemas.openxmlformats.org/officeDocument/2006/relationships/image" Target="../media/image85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Relationship Id="rId4" Type="http://schemas.openxmlformats.org/officeDocument/2006/relationships/image" Target="../media/image8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0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Relationship Id="rId3" Type="http://schemas.openxmlformats.org/officeDocument/2006/relationships/image" Target="../media/image90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91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jpg"/><Relationship Id="rId8" Type="http://schemas.openxmlformats.org/officeDocument/2006/relationships/image" Target="../media/image96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3.jpg"/><Relationship Id="rId4" Type="http://schemas.openxmlformats.org/officeDocument/2006/relationships/image" Target="../media/image22.png"/><Relationship Id="rId5" Type="http://schemas.openxmlformats.org/officeDocument/2006/relationships/image" Target="../media/image114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116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jpg"/><Relationship Id="rId3" Type="http://schemas.openxmlformats.org/officeDocument/2006/relationships/image" Target="../media/image22.png"/><Relationship Id="rId4" Type="http://schemas.openxmlformats.org/officeDocument/2006/relationships/image" Target="../media/image118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23.png"/><Relationship Id="rId4" Type="http://schemas.openxmlformats.org/officeDocument/2006/relationships/image" Target="../media/image124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5.jpg"/><Relationship Id="rId4" Type="http://schemas.openxmlformats.org/officeDocument/2006/relationships/image" Target="../media/image126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jpg"/><Relationship Id="rId3" Type="http://schemas.openxmlformats.org/officeDocument/2006/relationships/image" Target="../media/image12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3776" y="406960"/>
            <a:ext cx="3599687" cy="107377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304" y="5300471"/>
            <a:ext cx="1505469" cy="112471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55825" y="4590999"/>
            <a:ext cx="5168900" cy="1805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65145">
              <a:lnSpc>
                <a:spcPts val="2240"/>
              </a:lnSpc>
            </a:pPr>
            <a:r>
              <a:rPr dirty="0" sz="2400" b="1">
                <a:solidFill>
                  <a:srgbClr val="333399"/>
                </a:solidFill>
                <a:latin typeface="Palatino Linotype"/>
                <a:cs typeface="Palatino Linotype"/>
              </a:rPr>
              <a:t>JT </a:t>
            </a:r>
            <a:r>
              <a:rPr dirty="0" sz="2400" spc="-10" b="1">
                <a:solidFill>
                  <a:srgbClr val="333399"/>
                </a:solidFill>
                <a:latin typeface="Palatino Linotype"/>
                <a:cs typeface="Palatino Linotype"/>
              </a:rPr>
              <a:t>Essberger,</a:t>
            </a:r>
            <a:endParaRPr sz="2400">
              <a:latin typeface="Palatino Linotype"/>
              <a:cs typeface="Palatino Linotype"/>
            </a:endParaRPr>
          </a:p>
          <a:p>
            <a:pPr marL="2772410" indent="701040">
              <a:lnSpc>
                <a:spcPct val="100000"/>
              </a:lnSpc>
            </a:pPr>
            <a:r>
              <a:rPr dirty="0" sz="2400" spc="-10" b="1">
                <a:solidFill>
                  <a:srgbClr val="333399"/>
                </a:solidFill>
                <a:latin typeface="Palatino Linotype"/>
                <a:cs typeface="Palatino Linotype"/>
              </a:rPr>
              <a:t>Manila </a:t>
            </a:r>
            <a:r>
              <a:rPr dirty="0" sz="2400" b="1">
                <a:solidFill>
                  <a:srgbClr val="333399"/>
                </a:solidFill>
                <a:latin typeface="Palatino Linotype"/>
                <a:cs typeface="Palatino Linotype"/>
              </a:rPr>
              <a:t>October</a:t>
            </a:r>
            <a:r>
              <a:rPr dirty="0" sz="2400" spc="-10" b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>
                <a:solidFill>
                  <a:srgbClr val="333399"/>
                </a:solidFill>
                <a:latin typeface="Palatino Linotype"/>
                <a:cs typeface="Palatino Linotype"/>
              </a:rPr>
              <a:t>7th,</a:t>
            </a:r>
            <a:r>
              <a:rPr dirty="0" sz="2400" spc="-15" b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20" b="1">
                <a:solidFill>
                  <a:srgbClr val="333399"/>
                </a:solidFill>
                <a:latin typeface="Palatino Linotype"/>
                <a:cs typeface="Palatino Linotype"/>
              </a:rPr>
              <a:t>2015</a:t>
            </a:r>
            <a:endParaRPr sz="24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3855" y="2203704"/>
            <a:ext cx="1801368" cy="173649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23286" y="5054295"/>
            <a:ext cx="6772909" cy="1123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41170" marR="5080" indent="-172847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BEBEBE"/>
                </a:solidFill>
                <a:latin typeface="Palatino Linotype"/>
                <a:cs typeface="Palatino Linotype"/>
              </a:rPr>
              <a:t>West</a:t>
            </a:r>
            <a:r>
              <a:rPr dirty="0" sz="3600" spc="-55">
                <a:solidFill>
                  <a:srgbClr val="BEBEBE"/>
                </a:solidFill>
                <a:latin typeface="Palatino Linotype"/>
                <a:cs typeface="Palatino Linotype"/>
              </a:rPr>
              <a:t> </a:t>
            </a:r>
            <a:r>
              <a:rPr dirty="0" sz="3600">
                <a:solidFill>
                  <a:srgbClr val="BEBEBE"/>
                </a:solidFill>
                <a:latin typeface="Palatino Linotype"/>
                <a:cs typeface="Palatino Linotype"/>
              </a:rPr>
              <a:t>of</a:t>
            </a:r>
            <a:r>
              <a:rPr dirty="0" sz="3600" spc="-60">
                <a:solidFill>
                  <a:srgbClr val="BEBEBE"/>
                </a:solidFill>
                <a:latin typeface="Palatino Linotype"/>
                <a:cs typeface="Palatino Linotype"/>
              </a:rPr>
              <a:t> </a:t>
            </a:r>
            <a:r>
              <a:rPr dirty="0" sz="3600">
                <a:solidFill>
                  <a:srgbClr val="BEBEBE"/>
                </a:solidFill>
                <a:latin typeface="Palatino Linotype"/>
                <a:cs typeface="Palatino Linotype"/>
              </a:rPr>
              <a:t>England</a:t>
            </a:r>
            <a:r>
              <a:rPr dirty="0" sz="3600" spc="-60">
                <a:solidFill>
                  <a:srgbClr val="BEBEBE"/>
                </a:solidFill>
                <a:latin typeface="Palatino Linotype"/>
                <a:cs typeface="Palatino Linotype"/>
              </a:rPr>
              <a:t> </a:t>
            </a:r>
            <a:r>
              <a:rPr dirty="0" sz="3600">
                <a:solidFill>
                  <a:srgbClr val="BEBEBE"/>
                </a:solidFill>
                <a:latin typeface="Palatino Linotype"/>
                <a:cs typeface="Palatino Linotype"/>
              </a:rPr>
              <a:t>Members</a:t>
            </a:r>
            <a:r>
              <a:rPr dirty="0" sz="3600" spc="-40">
                <a:solidFill>
                  <a:srgbClr val="BEBEBE"/>
                </a:solidFill>
                <a:latin typeface="Palatino Linotype"/>
                <a:cs typeface="Palatino Linotype"/>
              </a:rPr>
              <a:t> </a:t>
            </a:r>
            <a:r>
              <a:rPr dirty="0" sz="3600" spc="-20">
                <a:solidFill>
                  <a:srgbClr val="BEBEBE"/>
                </a:solidFill>
                <a:latin typeface="Palatino Linotype"/>
                <a:cs typeface="Palatino Linotype"/>
              </a:rPr>
              <a:t>week </a:t>
            </a:r>
            <a:r>
              <a:rPr dirty="0" sz="3600">
                <a:solidFill>
                  <a:srgbClr val="BEBEBE"/>
                </a:solidFill>
                <a:latin typeface="Palatino Linotype"/>
                <a:cs typeface="Palatino Linotype"/>
              </a:rPr>
              <a:t>September</a:t>
            </a:r>
            <a:r>
              <a:rPr dirty="0" sz="3600" spc="-20">
                <a:solidFill>
                  <a:srgbClr val="BEBEBE"/>
                </a:solidFill>
                <a:latin typeface="Palatino Linotype"/>
                <a:cs typeface="Palatino Linotype"/>
              </a:rPr>
              <a:t> 2022</a:t>
            </a:r>
            <a:endParaRPr sz="3600">
              <a:latin typeface="Palatino Linotype"/>
              <a:cs typeface="Palatino Linotyp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9927" y="414527"/>
            <a:ext cx="2371344" cy="12131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" y="332231"/>
            <a:ext cx="5760720" cy="404373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115823"/>
            <a:ext cx="12192000" cy="6742430"/>
            <a:chOff x="0" y="115823"/>
            <a:chExt cx="12192000" cy="67424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4991" y="115823"/>
              <a:ext cx="4657344" cy="52578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00470"/>
              <a:ext cx="12191999" cy="155752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84170" y="5800168"/>
            <a:ext cx="629983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INCIDENTS/ISSUES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2415" y="405384"/>
            <a:ext cx="7190232" cy="460857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58190" y="500887"/>
            <a:ext cx="4006215" cy="38665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13030">
              <a:lnSpc>
                <a:spcPct val="100000"/>
              </a:lnSpc>
              <a:spcBef>
                <a:spcPts val="90"/>
              </a:spcBef>
            </a:pP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Hamburg,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August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22,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2022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-</a:t>
            </a:r>
            <a:r>
              <a:rPr dirty="0" sz="1400" spc="-8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ZEABORN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01F5F"/>
                </a:solidFill>
                <a:latin typeface="Calibri"/>
                <a:cs typeface="Calibri"/>
              </a:rPr>
              <a:t>Ship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Management,</a:t>
            </a:r>
            <a:r>
              <a:rPr dirty="0" sz="1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managers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400" spc="-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bulk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carrier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dirty="0" sz="1400" spc="-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Saad</a:t>
            </a:r>
            <a:r>
              <a:rPr dirty="0" sz="1400" spc="-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report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that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today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during</a:t>
            </a:r>
            <a:r>
              <a:rPr dirty="0" sz="14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bunker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operations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 in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400" spc="-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port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of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Monfalcone,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Italy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vessel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suffered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from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an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uncontrolled</a:t>
            </a:r>
            <a:r>
              <a:rPr dirty="0" sz="1400" spc="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leakage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400" spc="-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bunker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fuel</a:t>
            </a:r>
            <a:r>
              <a:rPr dirty="0" sz="1400" spc="-4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into the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water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with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exact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amount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yet</a:t>
            </a:r>
            <a:r>
              <a:rPr dirty="0" sz="1400" spc="-6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unknown.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Calibri"/>
              <a:cs typeface="Calibri"/>
            </a:endParaRPr>
          </a:p>
          <a:p>
            <a:pPr marL="12700" marR="40005">
              <a:lnSpc>
                <a:spcPct val="100000"/>
              </a:lnSpc>
            </a:pP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Immediately</a:t>
            </a:r>
            <a:r>
              <a:rPr dirty="0" sz="1400" spc="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upon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discovery</a:t>
            </a:r>
            <a:r>
              <a:rPr dirty="0" sz="1400" spc="-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bunkering</a:t>
            </a:r>
            <a:r>
              <a:rPr dirty="0" sz="1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was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halted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and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crew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400" spc="-6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Al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Saad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initiated</a:t>
            </a:r>
            <a:r>
              <a:rPr dirty="0" sz="1400" spc="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clean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up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operations</a:t>
            </a:r>
            <a:r>
              <a:rPr dirty="0" sz="1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including deployment</a:t>
            </a:r>
            <a:r>
              <a:rPr dirty="0" sz="1400" spc="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400" spc="-6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oil</a:t>
            </a:r>
            <a:r>
              <a:rPr dirty="0" sz="1400" spc="-4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booms</a:t>
            </a:r>
            <a:r>
              <a:rPr dirty="0" sz="1400" spc="-4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around the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ship.</a:t>
            </a:r>
            <a:r>
              <a:rPr dirty="0" sz="1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Meanwhile</a:t>
            </a:r>
            <a:r>
              <a:rPr dirty="0" sz="1400" spc="5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local</a:t>
            </a:r>
            <a:r>
              <a:rPr dirty="0" sz="1400" spc="-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oil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response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team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has</a:t>
            </a:r>
            <a:r>
              <a:rPr dirty="0" sz="1400" spc="-4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arrived</a:t>
            </a:r>
            <a:r>
              <a:rPr dirty="0" sz="1400" spc="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dirty="0" sz="1400" spc="-6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site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for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further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clean</a:t>
            </a:r>
            <a:r>
              <a:rPr dirty="0" sz="1400" spc="-25">
                <a:solidFill>
                  <a:srgbClr val="001F5F"/>
                </a:solidFill>
                <a:latin typeface="Calibri"/>
                <a:cs typeface="Calibri"/>
              </a:rPr>
              <a:t> up.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r>
              <a:rPr dirty="0" sz="1400" spc="-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relevant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 parties have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been</a:t>
            </a:r>
            <a:r>
              <a:rPr dirty="0" sz="1400" spc="-5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notified.</a:t>
            </a:r>
            <a:r>
              <a:rPr dirty="0" sz="14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400" spc="-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exact</a:t>
            </a:r>
            <a:r>
              <a:rPr dirty="0" sz="1400" spc="-5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cause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400" spc="-7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incident</a:t>
            </a:r>
            <a:r>
              <a:rPr dirty="0" sz="1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dirty="0" sz="1400" spc="-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yet</a:t>
            </a:r>
            <a:r>
              <a:rPr dirty="0" sz="1400" spc="-4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unknown.</a:t>
            </a:r>
            <a:r>
              <a:rPr dirty="0" sz="1400" spc="3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dirty="0" sz="1400" spc="-7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F5F"/>
                </a:solidFill>
                <a:latin typeface="Calibri"/>
                <a:cs typeface="Calibri"/>
              </a:rPr>
              <a:t>full</a:t>
            </a:r>
            <a:r>
              <a:rPr dirty="0" sz="1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investigation</a:t>
            </a:r>
            <a:r>
              <a:rPr dirty="0" sz="1400" spc="3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01F5F"/>
                </a:solidFill>
                <a:latin typeface="Calibri"/>
                <a:cs typeface="Calibri"/>
              </a:rPr>
              <a:t>will </a:t>
            </a:r>
            <a:r>
              <a:rPr dirty="0" sz="1400" spc="-10">
                <a:solidFill>
                  <a:srgbClr val="001F5F"/>
                </a:solidFill>
                <a:latin typeface="Calibri"/>
                <a:cs typeface="Calibri"/>
              </a:rPr>
              <a:t>follow.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884170" y="5800168"/>
            <a:ext cx="629983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INCIDENTS/ISSUES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9" y="240791"/>
            <a:ext cx="4078224" cy="4733544"/>
          </a:xfrm>
          <a:prstGeom prst="rect">
            <a:avLst/>
          </a:prstGeom>
        </p:spPr>
      </p:pic>
      <p:pic>
        <p:nvPicPr>
          <p:cNvPr id="3" name="object 3" descr="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127" y="240791"/>
            <a:ext cx="3840479" cy="381017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884170" y="5800168"/>
            <a:ext cx="629983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INCIDENTS/ISSUES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136775" y="1855787"/>
            <a:ext cx="3180080" cy="266065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Geopolitical</a:t>
            </a:r>
            <a:r>
              <a:rPr dirty="0" sz="2400" spc="-7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Cyber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security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Social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responsibility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Online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issues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41623" y="5800168"/>
            <a:ext cx="538416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9530" rIns="0" bIns="0" rtlCol="0" vert="horz">
            <a:spAutoFit/>
          </a:bodyPr>
          <a:lstStyle/>
          <a:p>
            <a:pPr marL="1632585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marine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incidents…………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136775" y="1855787"/>
            <a:ext cx="3180080" cy="266065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FF0000"/>
                </a:solidFill>
                <a:latin typeface="Palatino Linotype"/>
                <a:cs typeface="Palatino Linotype"/>
              </a:rPr>
              <a:t>Geopolitical</a:t>
            </a:r>
            <a:r>
              <a:rPr dirty="0" sz="2400" spc="-7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Cyber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security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Social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responsibility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Online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issues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41623" y="5800168"/>
            <a:ext cx="538416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9530" rIns="0" bIns="0" rtlCol="0" vert="horz">
            <a:spAutoFit/>
          </a:bodyPr>
          <a:lstStyle/>
          <a:p>
            <a:pPr marL="1632585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marine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incidents…………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91999" cy="165506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683000" y="5756859"/>
            <a:ext cx="47002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MARITIME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7588" y="1441703"/>
            <a:ext cx="3939992" cy="21305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7807" y="18288"/>
            <a:ext cx="4322063" cy="40568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91999" cy="165506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097528" y="5738571"/>
            <a:ext cx="38722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MARITIME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SECURITY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1568" y="137160"/>
            <a:ext cx="4703064" cy="50139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190" y="1421383"/>
            <a:ext cx="5977890" cy="8782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Russia</a:t>
            </a:r>
            <a:r>
              <a:rPr dirty="0" sz="1400" spc="-3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accused</a:t>
            </a:r>
            <a:r>
              <a:rPr dirty="0" sz="1400" spc="-4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Ukraine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1400" spc="-4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Thursday</a:t>
            </a:r>
            <a:r>
              <a:rPr dirty="0" sz="1400" spc="2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400" spc="-7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laying</a:t>
            </a:r>
            <a:r>
              <a:rPr dirty="0" sz="1400" spc="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hundreds</a:t>
            </a:r>
            <a:r>
              <a:rPr dirty="0" sz="1400" spc="3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400" spc="-4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mines near</a:t>
            </a:r>
            <a:r>
              <a:rPr dirty="0" sz="1400" spc="-4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its</a:t>
            </a:r>
            <a:r>
              <a:rPr dirty="0" sz="1400" spc="-2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coast</a:t>
            </a:r>
            <a:r>
              <a:rPr dirty="0" sz="1400" spc="-6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 b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said</a:t>
            </a:r>
            <a:r>
              <a:rPr dirty="0" sz="1400" spc="-5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some</a:t>
            </a:r>
            <a:r>
              <a:rPr dirty="0" sz="1400" spc="-4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were</a:t>
            </a:r>
            <a:r>
              <a:rPr dirty="0" sz="1400" spc="-1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drifting</a:t>
            </a:r>
            <a:r>
              <a:rPr dirty="0" sz="1400" spc="1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into</a:t>
            </a:r>
            <a:r>
              <a:rPr dirty="0" sz="1400" spc="-1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open</a:t>
            </a:r>
            <a:r>
              <a:rPr dirty="0" sz="1400" spc="-3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waters</a:t>
            </a:r>
            <a:r>
              <a:rPr dirty="0" sz="1400" spc="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400" spc="-7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2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Black</a:t>
            </a:r>
            <a:r>
              <a:rPr dirty="0" sz="1400" spc="-7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Sea</a:t>
            </a:r>
            <a:r>
              <a:rPr dirty="0" sz="1400" spc="-5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400" spc="-3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creating</a:t>
            </a:r>
            <a:r>
              <a:rPr dirty="0" sz="1400" spc="-1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dangers</a:t>
            </a:r>
            <a:r>
              <a:rPr dirty="0" sz="1400" spc="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 b="0">
                <a:solidFill>
                  <a:srgbClr val="404040"/>
                </a:solidFill>
                <a:latin typeface="Calibri"/>
                <a:cs typeface="Calibri"/>
              </a:rPr>
              <a:t>for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merchant</a:t>
            </a:r>
            <a:r>
              <a:rPr dirty="0" sz="1400" spc="-3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shipping,</a:t>
            </a:r>
            <a:r>
              <a:rPr dirty="0" sz="1400" spc="3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400" spc="-4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day</a:t>
            </a:r>
            <a:r>
              <a:rPr dirty="0" sz="1400" spc="-2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after</a:t>
            </a:r>
            <a:r>
              <a:rPr dirty="0" sz="1400" spc="-3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Kyiv</a:t>
            </a:r>
            <a:r>
              <a:rPr dirty="0" sz="1400" spc="-4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said</a:t>
            </a:r>
            <a:r>
              <a:rPr dirty="0" sz="1400" spc="-2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Moscow</a:t>
            </a:r>
            <a:r>
              <a:rPr dirty="0" sz="1400" spc="-7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was</a:t>
            </a:r>
            <a:r>
              <a:rPr dirty="0" sz="1400" spc="-3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responsible</a:t>
            </a:r>
            <a:r>
              <a:rPr dirty="0" sz="1400" spc="30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b="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1400" spc="-55" b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 b="0">
                <a:solidFill>
                  <a:srgbClr val="404040"/>
                </a:solidFill>
                <a:latin typeface="Calibri"/>
                <a:cs typeface="Calibri"/>
              </a:rPr>
              <a:t>planting mines.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58190" y="2488437"/>
            <a:ext cx="6000750" cy="17322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Black</a:t>
            </a:r>
            <a:r>
              <a:rPr dirty="0" sz="14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Sea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is</a:t>
            </a:r>
            <a:r>
              <a:rPr dirty="0" sz="14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major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shipping</a:t>
            </a:r>
            <a:r>
              <a:rPr dirty="0" sz="1400" spc="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route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1400" spc="-7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grain,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oil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oil</a:t>
            </a:r>
            <a:r>
              <a:rPr dirty="0" sz="14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products.</a:t>
            </a:r>
            <a:r>
              <a:rPr dirty="0" sz="14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Its</a:t>
            </a:r>
            <a:r>
              <a:rPr dirty="0" sz="14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waters</a:t>
            </a:r>
            <a:r>
              <a:rPr dirty="0" sz="14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shared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Bulgaria,</a:t>
            </a:r>
            <a:r>
              <a:rPr dirty="0" sz="14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Romania,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Georgia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Turkey</a:t>
            </a:r>
            <a:r>
              <a:rPr dirty="0" sz="14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well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4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Ukraine</a:t>
            </a:r>
            <a:r>
              <a:rPr dirty="0" sz="14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Russia,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which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have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been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at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war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since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President</a:t>
            </a:r>
            <a:r>
              <a:rPr dirty="0" sz="14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Vladimir</a:t>
            </a:r>
            <a:r>
              <a:rPr dirty="0" sz="14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Putin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invaded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his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southern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neighbour</a:t>
            </a:r>
            <a:r>
              <a:rPr dirty="0" sz="14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Feb.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24.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12700" marR="13970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Ukraine's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foreign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ministry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said</a:t>
            </a:r>
            <a:r>
              <a:rPr dirty="0" sz="14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14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Wednesday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that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Russia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was</a:t>
            </a:r>
            <a:r>
              <a:rPr dirty="0" sz="14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planting</a:t>
            </a:r>
            <a:r>
              <a:rPr dirty="0" sz="14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naval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mines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Black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Sea</a:t>
            </a:r>
            <a:r>
              <a:rPr dirty="0" sz="14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"uncontrolled</a:t>
            </a:r>
            <a:r>
              <a:rPr dirty="0" sz="1400" spc="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drifting</a:t>
            </a:r>
            <a:r>
              <a:rPr dirty="0" sz="1400" spc="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ammunition",</a:t>
            </a:r>
            <a:r>
              <a:rPr dirty="0" sz="1400" spc="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turning</a:t>
            </a:r>
            <a:r>
              <a:rPr dirty="0" sz="1400" spc="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them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"into</a:t>
            </a:r>
            <a:r>
              <a:rPr dirty="0" sz="14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facto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weapon</a:t>
            </a:r>
            <a:r>
              <a:rPr dirty="0" sz="14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400" spc="-7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indiscriminate</a:t>
            </a:r>
            <a:r>
              <a:rPr dirty="0" sz="1400" spc="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action".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91999" cy="165506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378197" y="5738571"/>
            <a:ext cx="33077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CREW</a:t>
            </a:r>
            <a:r>
              <a:rPr dirty="0" sz="3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CONCERNS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190" y="1143126"/>
            <a:ext cx="5285105" cy="12465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This</a:t>
            </a:r>
            <a:r>
              <a:rPr dirty="0" sz="1600" spc="-7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is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an</a:t>
            </a:r>
            <a:r>
              <a:rPr dirty="0" sz="1600" spc="-7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extremely</a:t>
            </a:r>
            <a:r>
              <a:rPr dirty="0" sz="1600" spc="-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worrying</a:t>
            </a:r>
            <a:r>
              <a:rPr dirty="0" sz="1600" spc="-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distressing</a:t>
            </a:r>
            <a:r>
              <a:rPr dirty="0" sz="1600" spc="-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time</a:t>
            </a:r>
            <a:r>
              <a:rPr dirty="0" sz="16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our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seafarers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part</a:t>
            </a:r>
            <a:r>
              <a:rPr dirty="0" sz="160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160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them</a:t>
            </a:r>
            <a:r>
              <a:rPr dirty="0" sz="160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based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troubled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region.</a:t>
            </a:r>
            <a:r>
              <a:rPr dirty="0" sz="16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50" b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number</a:t>
            </a:r>
            <a:r>
              <a:rPr dirty="0" sz="1600" spc="-5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our</a:t>
            </a:r>
            <a:r>
              <a:rPr dirty="0" sz="16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ships</a:t>
            </a:r>
            <a:r>
              <a:rPr dirty="0" sz="16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manned</a:t>
            </a:r>
            <a:r>
              <a:rPr dirty="0" sz="1600" spc="-7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dirty="0" sz="16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crew</a:t>
            </a:r>
            <a:r>
              <a:rPr dirty="0" sz="1600" spc="-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both</a:t>
            </a:r>
            <a:r>
              <a:rPr dirty="0" sz="16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Ukraine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1600" spc="-6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Russia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who</a:t>
            </a:r>
            <a:r>
              <a:rPr dirty="0" sz="16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as</a:t>
            </a:r>
            <a:r>
              <a:rPr dirty="0" sz="1600" spc="-5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before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dirty="0" sz="160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working</a:t>
            </a:r>
            <a:r>
              <a:rPr dirty="0" sz="1600" spc="-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together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dirty="0" sz="16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z="16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professional 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1600" spc="-5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cooperative</a:t>
            </a:r>
            <a:r>
              <a:rPr dirty="0" sz="160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manner.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58190" y="2606801"/>
            <a:ext cx="5266055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Calibri"/>
                <a:cs typeface="Calibri"/>
              </a:rPr>
              <a:t>We</a:t>
            </a:r>
            <a:r>
              <a:rPr dirty="0" sz="1600" spc="-8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continue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monitor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situation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onboard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are </a:t>
            </a:r>
            <a:r>
              <a:rPr dirty="0" sz="1600" spc="-10">
                <a:latin typeface="Calibri"/>
                <a:cs typeface="Calibri"/>
              </a:rPr>
              <a:t>accommodating</a:t>
            </a:r>
            <a:r>
              <a:rPr dirty="0" sz="1600" spc="-6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supporting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our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seafarers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in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their consideration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either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return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their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country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8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families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with </a:t>
            </a:r>
            <a:r>
              <a:rPr dirty="0" sz="1600" spc="-10">
                <a:latin typeface="Calibri"/>
                <a:cs typeface="Calibri"/>
              </a:rPr>
              <a:t>immediate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effect</a:t>
            </a:r>
            <a:r>
              <a:rPr dirty="0" sz="1600">
                <a:latin typeface="Calibri"/>
                <a:cs typeface="Calibri"/>
              </a:rPr>
              <a:t> or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extend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their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stay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onboard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for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period extending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their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existing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contracts.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5591" y="188976"/>
            <a:ext cx="5412287" cy="4587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91999" cy="165506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14324" y="1863674"/>
            <a:ext cx="5894070" cy="1005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00"/>
              </a:spcBef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“Unless</a:t>
            </a:r>
            <a:r>
              <a:rPr dirty="0" sz="16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new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sanctions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are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imposed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we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have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no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contractual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ability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withdraw</a:t>
            </a:r>
            <a:r>
              <a:rPr dirty="0" sz="16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from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these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existing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arrangements.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However</a:t>
            </a:r>
            <a:r>
              <a:rPr dirty="0" sz="16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we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are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doing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everything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we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can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within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legal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framework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 minimize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any</a:t>
            </a:r>
            <a:r>
              <a:rPr dirty="0" sz="16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business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area.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”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1928" y="0"/>
            <a:ext cx="5885687" cy="450799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676905" y="5800168"/>
            <a:ext cx="670750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EFFECTS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SANCTIONS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91999" cy="165506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367016" y="182879"/>
            <a:ext cx="4825365" cy="4285615"/>
            <a:chOff x="7367016" y="182879"/>
            <a:chExt cx="4825365" cy="42856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7016" y="182879"/>
              <a:ext cx="4824983" cy="425500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7016" y="1648968"/>
              <a:ext cx="4757928" cy="28193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74293" y="1678051"/>
            <a:ext cx="563689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Iranian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forces</a:t>
            </a:r>
            <a:r>
              <a:rPr dirty="0" sz="1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seized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two</a:t>
            </a:r>
            <a:r>
              <a:rPr dirty="0" sz="1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Greek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tankers</a:t>
            </a:r>
            <a:r>
              <a:rPr dirty="0" sz="1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1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Gulf on</a:t>
            </a:r>
            <a:r>
              <a:rPr dirty="0" sz="1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Friday,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Iranian</a:t>
            </a:r>
            <a:r>
              <a:rPr dirty="0" sz="1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state</a:t>
            </a:r>
            <a:r>
              <a:rPr dirty="0" sz="1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media</a:t>
            </a:r>
            <a:r>
              <a:rPr dirty="0" sz="1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reported,</a:t>
            </a:r>
            <a:r>
              <a:rPr dirty="0" sz="1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shortly</a:t>
            </a:r>
            <a:r>
              <a:rPr dirty="0" sz="18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after</a:t>
            </a:r>
            <a:r>
              <a:rPr dirty="0" sz="18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Tehran</a:t>
            </a:r>
            <a:r>
              <a:rPr dirty="0" sz="1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warned</a:t>
            </a:r>
            <a:r>
              <a:rPr dirty="0" sz="1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it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would</a:t>
            </a:r>
            <a:r>
              <a:rPr dirty="0" sz="18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take</a:t>
            </a:r>
            <a:r>
              <a:rPr dirty="0" sz="1800" spc="-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“punitive</a:t>
            </a:r>
            <a:r>
              <a:rPr dirty="0" sz="1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action”</a:t>
            </a:r>
            <a:r>
              <a:rPr dirty="0" sz="18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against</a:t>
            </a:r>
            <a:r>
              <a:rPr dirty="0" sz="1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Athens</a:t>
            </a:r>
            <a:r>
              <a:rPr dirty="0" sz="1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over</a:t>
            </a:r>
            <a:r>
              <a:rPr dirty="0" sz="1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confiscation</a:t>
            </a:r>
            <a:r>
              <a:rPr dirty="0" sz="18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Iranian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oil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by</a:t>
            </a:r>
            <a:r>
              <a:rPr dirty="0" sz="18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United</a:t>
            </a:r>
            <a:r>
              <a:rPr dirty="0" sz="1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States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from</a:t>
            </a:r>
            <a:r>
              <a:rPr dirty="0" sz="18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tanker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held off</a:t>
            </a:r>
            <a:r>
              <a:rPr dirty="0" sz="1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Greek</a:t>
            </a:r>
            <a:r>
              <a:rPr dirty="0" sz="1800" spc="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coast.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676905" y="5800168"/>
            <a:ext cx="670750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EFFECTS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SANCTIONS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8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3776"/>
            <a:ext cx="8122920" cy="584301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142480" y="1664095"/>
            <a:ext cx="4204335" cy="147764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77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FF"/>
                </a:solidFill>
                <a:latin typeface="Palatino Linotype"/>
                <a:cs typeface="Palatino Linotype"/>
              </a:rPr>
              <a:t>Create</a:t>
            </a:r>
            <a:r>
              <a:rPr dirty="0" sz="2800" spc="-5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FFFFF"/>
                </a:solidFill>
                <a:latin typeface="Palatino Linotype"/>
                <a:cs typeface="Palatino Linotype"/>
              </a:rPr>
              <a:t>media</a:t>
            </a:r>
            <a:r>
              <a:rPr dirty="0" sz="2800" spc="-4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atino Linotype"/>
                <a:cs typeface="Palatino Linotype"/>
              </a:rPr>
              <a:t>awareness</a:t>
            </a:r>
            <a:endParaRPr sz="2800">
              <a:latin typeface="Palatino Linotype"/>
              <a:cs typeface="Palatino Linotype"/>
            </a:endParaRPr>
          </a:p>
          <a:p>
            <a:pPr marL="356870" marR="652780" indent="-344805">
              <a:lnSpc>
                <a:spcPct val="100000"/>
              </a:lnSpc>
              <a:spcBef>
                <a:spcPts val="670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FFFFFF"/>
                </a:solidFill>
                <a:latin typeface="Palatino Linotype"/>
                <a:cs typeface="Palatino Linotype"/>
              </a:rPr>
              <a:t>Present</a:t>
            </a:r>
            <a:r>
              <a:rPr dirty="0" sz="2800" spc="-5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atino Linotype"/>
                <a:cs typeface="Palatino Linotype"/>
              </a:rPr>
              <a:t>professional profile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2676" rIns="0" bIns="0" rtlCol="0" vert="horz">
            <a:spAutoFit/>
          </a:bodyPr>
          <a:lstStyle/>
          <a:p>
            <a:pPr marL="6900545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latin typeface="Arial"/>
                <a:cs typeface="Arial"/>
              </a:rPr>
              <a:t>OBJECTIVES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0271" y="3486911"/>
            <a:ext cx="4340352" cy="27249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136775" y="1855787"/>
            <a:ext cx="3180080" cy="266065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Geopolitical</a:t>
            </a:r>
            <a:r>
              <a:rPr dirty="0" sz="2400" spc="-7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FF0000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Cyber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security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Social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responsibility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Online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issues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41623" y="5800168"/>
            <a:ext cx="538416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9530" rIns="0" bIns="0" rtlCol="0" vert="horz">
            <a:spAutoFit/>
          </a:bodyPr>
          <a:lstStyle/>
          <a:p>
            <a:pPr marL="1632585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marine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incidents…………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6440" y="198120"/>
            <a:ext cx="6385560" cy="359054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30427" y="1287272"/>
            <a:ext cx="4314825" cy="2466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6</a:t>
            </a:r>
            <a:r>
              <a:rPr dirty="0" sz="16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Greenpeace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activists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board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Stolt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Tenacity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carrying</a:t>
            </a:r>
            <a:r>
              <a:rPr dirty="0" sz="16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palm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oil</a:t>
            </a:r>
            <a:r>
              <a:rPr dirty="0" sz="16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-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via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rope</a:t>
            </a:r>
            <a:r>
              <a:rPr dirty="0" sz="16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ladder.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Master</a:t>
            </a:r>
            <a:r>
              <a:rPr dirty="0" sz="16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Greenpeace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vessel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Esperanza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contacts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Stolt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Master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informing</a:t>
            </a:r>
            <a:r>
              <a:rPr dirty="0" sz="16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him</a:t>
            </a:r>
            <a:r>
              <a:rPr dirty="0" sz="16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that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boarders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are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activists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not</a:t>
            </a:r>
            <a:r>
              <a:rPr dirty="0" sz="16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pirates.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333399"/>
              </a:buClr>
              <a:buFont typeface="Calibri"/>
              <a:buChar char="•"/>
            </a:pPr>
            <a:endParaRPr sz="1550">
              <a:latin typeface="Calibri"/>
              <a:cs typeface="Calibri"/>
            </a:endParaRPr>
          </a:p>
          <a:p>
            <a:pPr algn="just" marL="299085" marR="596900" indent="-287020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Greenpeace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release</a:t>
            </a:r>
            <a:r>
              <a:rPr dirty="0" sz="1600" spc="-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press</a:t>
            </a:r>
            <a:r>
              <a:rPr dirty="0" sz="16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statement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and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prepacked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video,</a:t>
            </a:r>
            <a:r>
              <a:rPr dirty="0" sz="16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including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footage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the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boarding,</a:t>
            </a:r>
            <a:r>
              <a:rPr dirty="0" sz="16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Masters’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conversations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256282" y="5800168"/>
            <a:ext cx="754634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GREENPEACE</a:t>
            </a:r>
            <a:r>
              <a:rPr dirty="0" sz="3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PALMOIL</a:t>
            </a:r>
            <a:r>
              <a:rPr dirty="0" sz="36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PROTEST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68095" y="410163"/>
            <a:ext cx="3923029" cy="4354195"/>
            <a:chOff x="768095" y="410163"/>
            <a:chExt cx="3923029" cy="43541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543" y="410163"/>
              <a:ext cx="3560063" cy="435386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095" y="2203703"/>
              <a:ext cx="3922776" cy="2350008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46081" y="3136457"/>
            <a:ext cx="3811934" cy="14232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69352" y="195071"/>
            <a:ext cx="3828288" cy="2554224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56282" y="5800168"/>
            <a:ext cx="754634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GREENPEACE</a:t>
            </a:r>
            <a:r>
              <a:rPr dirty="0" sz="3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PALMOIL</a:t>
            </a:r>
            <a:r>
              <a:rPr dirty="0" sz="36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PROTEST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36775" y="2682808"/>
            <a:ext cx="3323590" cy="22212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Financial</a:t>
            </a:r>
            <a:r>
              <a:rPr dirty="0" sz="24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Misconduct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Sanctioned</a:t>
            </a:r>
            <a:r>
              <a:rPr dirty="0" sz="24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Cargo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Restructuring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76264" y="2682808"/>
            <a:ext cx="3180715" cy="22212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Migrant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Rescues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Geo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Political</a:t>
            </a:r>
            <a:r>
              <a:rPr dirty="0" sz="24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001F5F"/>
                </a:solidFill>
                <a:latin typeface="Palatino Linotype"/>
                <a:cs typeface="Palatino Linotype"/>
              </a:rPr>
              <a:t>Covid</a:t>
            </a:r>
            <a:r>
              <a:rPr dirty="0" sz="2400" spc="-10" b="1" i="1">
                <a:solidFill>
                  <a:srgbClr val="001F5F"/>
                </a:solidFill>
                <a:latin typeface="Palatino Linotype"/>
                <a:cs typeface="Palatino Linotype"/>
              </a:rPr>
              <a:t> </a:t>
            </a:r>
            <a:r>
              <a:rPr dirty="0" sz="2400" spc="-25" b="1" i="1">
                <a:solidFill>
                  <a:srgbClr val="001F5F"/>
                </a:solidFill>
                <a:latin typeface="Palatino Linotype"/>
                <a:cs typeface="Palatino Linotype"/>
              </a:rPr>
              <a:t>19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001F5F"/>
                </a:solidFill>
                <a:latin typeface="Palatino Linotype"/>
                <a:cs typeface="Palatino Linotype"/>
              </a:rPr>
              <a:t>Sexual</a:t>
            </a:r>
            <a:r>
              <a:rPr dirty="0" sz="2400" spc="-10" b="1" i="1">
                <a:solidFill>
                  <a:srgbClr val="001F5F"/>
                </a:solidFill>
                <a:latin typeface="Palatino Linotype"/>
                <a:cs typeface="Palatino Linotype"/>
              </a:rPr>
              <a:t> Harassment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001F5F"/>
                </a:solidFill>
                <a:latin typeface="Palatino Linotype"/>
                <a:cs typeface="Palatino Linotype"/>
              </a:rPr>
              <a:t>Drugs </a:t>
            </a:r>
            <a:r>
              <a:rPr dirty="0" sz="2400" spc="-10" b="1" i="1">
                <a:solidFill>
                  <a:srgbClr val="001F5F"/>
                </a:solidFill>
                <a:latin typeface="Palatino Linotype"/>
                <a:cs typeface="Palatino Linotype"/>
              </a:rPr>
              <a:t>trafficking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9750" y="1841118"/>
            <a:ext cx="4695190" cy="4533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5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accidents…………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957576" y="5756859"/>
            <a:ext cx="61442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REALITIES</a:t>
            </a:r>
            <a:r>
              <a:rPr dirty="0" sz="3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911" y="12191"/>
            <a:ext cx="4133088" cy="23256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914650" y="5756859"/>
            <a:ext cx="62337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DAVIDE</a:t>
            </a:r>
            <a:r>
              <a:rPr dirty="0" sz="36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36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PIRACY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4552" y="0"/>
            <a:ext cx="4727448" cy="34198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8683" y="1773883"/>
            <a:ext cx="3138295" cy="14052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009138" y="5756859"/>
            <a:ext cx="60509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MOZART</a:t>
            </a:r>
            <a:r>
              <a:rPr dirty="0" sz="3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PIRACY</a:t>
            </a:r>
            <a:r>
              <a:rPr dirty="0" sz="36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86257" y="2871673"/>
            <a:ext cx="4331335" cy="12471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Turkish</a:t>
            </a:r>
            <a:r>
              <a:rPr dirty="0" sz="16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President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Recep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Tayyip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Erdogan</a:t>
            </a:r>
            <a:r>
              <a:rPr dirty="0" sz="16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has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twice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spoken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senior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officer</a:t>
            </a:r>
            <a:r>
              <a:rPr dirty="0" sz="1600" spc="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remaining</a:t>
            </a:r>
            <a:r>
              <a:rPr dirty="0" sz="16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on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ship,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Furkan</a:t>
            </a:r>
            <a:r>
              <a:rPr dirty="0" sz="16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Yaren,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Turkish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presidency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said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16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tweet.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It</a:t>
            </a:r>
            <a:r>
              <a:rPr dirty="0" sz="1600" spc="-6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added</a:t>
            </a:r>
            <a:r>
              <a:rPr dirty="0" sz="16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that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Erdogan</a:t>
            </a:r>
            <a:r>
              <a:rPr dirty="0" sz="16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issued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orders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for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recovery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kidnapped</a:t>
            </a:r>
            <a:r>
              <a:rPr dirty="0" sz="16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crew.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0" y="9144"/>
            <a:ext cx="3941064" cy="29321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840" y="188976"/>
            <a:ext cx="4209288" cy="21945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97610" y="3023616"/>
            <a:ext cx="2837649" cy="21945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009392" y="5756859"/>
            <a:ext cx="60445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r>
              <a:rPr dirty="0" sz="36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RISK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18515" y="719150"/>
            <a:ext cx="6216015" cy="3593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Briefing</a:t>
            </a:r>
            <a:r>
              <a:rPr dirty="0" sz="18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of</a:t>
            </a:r>
            <a:r>
              <a:rPr dirty="0" sz="1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crewing</a:t>
            </a:r>
            <a:r>
              <a:rPr dirty="0" sz="1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specialists</a:t>
            </a:r>
            <a:r>
              <a:rPr dirty="0" sz="18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and</a:t>
            </a:r>
            <a:r>
              <a:rPr dirty="0" sz="18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manning</a:t>
            </a:r>
            <a:r>
              <a:rPr dirty="0" sz="1800" spc="-5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agents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Palatino Linotype"/>
              <a:buChar char="•"/>
            </a:pPr>
            <a:endParaRPr sz="22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Regular</a:t>
            </a:r>
            <a:r>
              <a:rPr dirty="0" sz="1800" spc="-5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statements</a:t>
            </a:r>
            <a:r>
              <a:rPr dirty="0" sz="1800" spc="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and</a:t>
            </a:r>
            <a:r>
              <a:rPr dirty="0" sz="18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qanda’s</a:t>
            </a:r>
            <a:r>
              <a:rPr dirty="0" sz="18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for</a:t>
            </a:r>
            <a:r>
              <a:rPr dirty="0" sz="18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families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Palatino Linotype"/>
              <a:buChar char="•"/>
            </a:pPr>
            <a:endParaRPr sz="22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Letter</a:t>
            </a:r>
            <a:r>
              <a:rPr dirty="0" sz="1800" spc="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from</a:t>
            </a:r>
            <a:r>
              <a:rPr dirty="0" sz="18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CEO</a:t>
            </a:r>
            <a:r>
              <a:rPr dirty="0" sz="1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to</a:t>
            </a:r>
            <a:r>
              <a:rPr dirty="0" sz="1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families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Palatino Linotype"/>
              <a:buChar char="•"/>
            </a:pPr>
            <a:endParaRPr sz="22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Messages</a:t>
            </a:r>
            <a:r>
              <a:rPr dirty="0" sz="1800" spc="-5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for</a:t>
            </a:r>
            <a:r>
              <a:rPr dirty="0" sz="1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staff,</a:t>
            </a:r>
            <a:r>
              <a:rPr dirty="0" sz="1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other</a:t>
            </a:r>
            <a:r>
              <a:rPr dirty="0" sz="1800" spc="-6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seafarers,</a:t>
            </a:r>
            <a:r>
              <a:rPr dirty="0" sz="18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customers,</a:t>
            </a:r>
            <a:r>
              <a:rPr dirty="0" sz="18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authorities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Palatino Linotype"/>
              <a:buChar char="•"/>
            </a:pPr>
            <a:endParaRPr sz="22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Regular</a:t>
            </a:r>
            <a:r>
              <a:rPr dirty="0" sz="1800" spc="-5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press statements</a:t>
            </a:r>
            <a:r>
              <a:rPr dirty="0" sz="18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333399"/>
                </a:solidFill>
                <a:latin typeface="Palatino Linotype"/>
                <a:cs typeface="Palatino Linotype"/>
              </a:rPr>
              <a:t>and</a:t>
            </a:r>
            <a:r>
              <a:rPr dirty="0" sz="18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1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spokesmanship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Palatino Linotype"/>
              <a:buChar char="•"/>
            </a:pPr>
            <a:endParaRPr sz="22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1800" b="1" i="1">
                <a:solidFill>
                  <a:srgbClr val="FF0000"/>
                </a:solidFill>
                <a:latin typeface="Palatino Linotype"/>
                <a:cs typeface="Palatino Linotype"/>
              </a:rPr>
              <a:t>Briefing</a:t>
            </a:r>
            <a:r>
              <a:rPr dirty="0" sz="1800" spc="-3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FF0000"/>
                </a:solidFill>
                <a:latin typeface="Palatino Linotype"/>
                <a:cs typeface="Palatino Linotype"/>
              </a:rPr>
              <a:t>for</a:t>
            </a:r>
            <a:r>
              <a:rPr dirty="0" sz="1800" spc="-15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FF0000"/>
                </a:solidFill>
                <a:latin typeface="Palatino Linotype"/>
                <a:cs typeface="Palatino Linotype"/>
              </a:rPr>
              <a:t>returning</a:t>
            </a:r>
            <a:r>
              <a:rPr dirty="0" sz="1800" spc="-2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FF0000"/>
                </a:solidFill>
                <a:latin typeface="Palatino Linotype"/>
                <a:cs typeface="Palatino Linotype"/>
              </a:rPr>
              <a:t>crew and</a:t>
            </a:r>
            <a:r>
              <a:rPr dirty="0" sz="1800" spc="-2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1800" b="1" i="1">
                <a:solidFill>
                  <a:srgbClr val="FF0000"/>
                </a:solidFill>
                <a:latin typeface="Palatino Linotype"/>
                <a:cs typeface="Palatino Linotype"/>
              </a:rPr>
              <a:t>senior</a:t>
            </a:r>
            <a:r>
              <a:rPr dirty="0" sz="1800" spc="-15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18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management</a:t>
            </a:r>
            <a:endParaRPr sz="1800">
              <a:latin typeface="Palatino Linotype"/>
              <a:cs typeface="Palatino Linotype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5640" y="158495"/>
            <a:ext cx="5071872" cy="28529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91327"/>
            <a:ext cx="12191999" cy="156667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437379" y="5684316"/>
            <a:ext cx="256540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RESPONSE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7217" y="566369"/>
            <a:ext cx="5805805" cy="75882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Thank</a:t>
            </a:r>
            <a:r>
              <a:rPr dirty="0" sz="1600" spc="-3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you.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Please</a:t>
            </a:r>
            <a:r>
              <a:rPr dirty="0" sz="1600" spc="-6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allow</a:t>
            </a:r>
            <a:r>
              <a:rPr dirty="0" sz="1600" spc="-1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me</a:t>
            </a:r>
            <a:r>
              <a:rPr dirty="0" sz="1600" spc="-4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make</a:t>
            </a:r>
            <a:r>
              <a:rPr dirty="0" sz="1600" spc="-3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a</a:t>
            </a:r>
            <a:r>
              <a:rPr dirty="0" sz="1600" spc="-3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brief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statement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before</a:t>
            </a:r>
            <a:r>
              <a:rPr dirty="0" sz="1600" spc="-1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I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 b="0" i="1">
                <a:solidFill>
                  <a:srgbClr val="333399"/>
                </a:solidFill>
                <a:latin typeface="Calibri"/>
                <a:cs typeface="Calibri"/>
              </a:rPr>
              <a:t>(re)join</a:t>
            </a:r>
            <a:r>
              <a:rPr dirty="0" sz="1600" spc="-1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our</a:t>
            </a:r>
            <a:r>
              <a:rPr dirty="0" sz="1600" spc="-1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seafarers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and</a:t>
            </a:r>
            <a:r>
              <a:rPr dirty="0" sz="1600" spc="1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their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families.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I’m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afraid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I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won’t</a:t>
            </a:r>
            <a:r>
              <a:rPr dirty="0" sz="1600" spc="-2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have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time</a:t>
            </a:r>
            <a:r>
              <a:rPr dirty="0" sz="1600" spc="-3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 b="0" i="1">
                <a:solidFill>
                  <a:srgbClr val="333399"/>
                </a:solidFill>
                <a:latin typeface="Calibri"/>
                <a:cs typeface="Calibri"/>
              </a:rPr>
              <a:t>take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questions</a:t>
            </a:r>
            <a:r>
              <a:rPr dirty="0" sz="1600" spc="-25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333399"/>
                </a:solidFill>
                <a:latin typeface="Calibri"/>
                <a:cs typeface="Calibri"/>
              </a:rPr>
              <a:t>right</a:t>
            </a:r>
            <a:r>
              <a:rPr dirty="0" sz="1600" spc="-50" b="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 b="0" i="1">
                <a:solidFill>
                  <a:srgbClr val="333399"/>
                </a:solidFill>
                <a:latin typeface="Calibri"/>
                <a:cs typeface="Calibri"/>
              </a:rPr>
              <a:t>now.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47217" y="1640205"/>
            <a:ext cx="6012815" cy="2664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We</a:t>
            </a:r>
            <a:r>
              <a:rPr dirty="0" sz="1600" spc="-6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are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delighted</a:t>
            </a:r>
            <a:r>
              <a:rPr dirty="0" sz="1600" spc="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our</a:t>
            </a:r>
            <a:r>
              <a:rPr dirty="0" sz="1600" spc="-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15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valued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crew</a:t>
            </a:r>
            <a:r>
              <a:rPr dirty="0" sz="1600" spc="-5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members</a:t>
            </a:r>
            <a:r>
              <a:rPr dirty="0" sz="1600" spc="-5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Mozart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have 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safely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returned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home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today</a:t>
            </a:r>
            <a:r>
              <a:rPr dirty="0" sz="1600" spc="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be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reunited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with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their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families.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At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same</a:t>
            </a:r>
            <a:r>
              <a:rPr dirty="0" sz="1600" spc="-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time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we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continue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mourn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-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loss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our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colleague</a:t>
            </a:r>
            <a:r>
              <a:rPr dirty="0" sz="1600" spc="-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who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lost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his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life</a:t>
            </a:r>
            <a:r>
              <a:rPr dirty="0" sz="1600" spc="-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this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brutal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attack.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Our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thoughts</a:t>
            </a:r>
            <a:r>
              <a:rPr dirty="0" sz="1600" spc="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remain</a:t>
            </a:r>
            <a:r>
              <a:rPr dirty="0" sz="1600" spc="-5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with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this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family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and</a:t>
            </a:r>
            <a:r>
              <a:rPr dirty="0" sz="1600" spc="-4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friends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(…)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</a:pP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I’d</a:t>
            </a:r>
            <a:r>
              <a:rPr dirty="0" sz="1600" spc="-5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like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leave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it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with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this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short</a:t>
            </a:r>
            <a:r>
              <a:rPr dirty="0" sz="1600" spc="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statement.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As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stated I’m</a:t>
            </a:r>
            <a:r>
              <a:rPr dirty="0" sz="1600" spc="-5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unable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take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any</a:t>
            </a:r>
            <a:r>
              <a:rPr dirty="0" sz="1600" spc="-1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questions</a:t>
            </a:r>
            <a:r>
              <a:rPr dirty="0" sz="1600" spc="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as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I’d</a:t>
            </a:r>
            <a:r>
              <a:rPr dirty="0" sz="1600" spc="-3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like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600" spc="-2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spend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some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more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time</a:t>
            </a:r>
            <a:r>
              <a:rPr dirty="0" sz="1600" spc="-3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with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our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seafarers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and </a:t>
            </a: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their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333399"/>
                </a:solidFill>
                <a:latin typeface="Calibri"/>
                <a:cs typeface="Calibri"/>
              </a:rPr>
              <a:t>families.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i="1">
                <a:solidFill>
                  <a:srgbClr val="333399"/>
                </a:solidFill>
                <a:latin typeface="Calibri"/>
                <a:cs typeface="Calibri"/>
              </a:rPr>
              <a:t>Thank</a:t>
            </a:r>
            <a:r>
              <a:rPr dirty="0" sz="1600" spc="-45" i="1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 i="1">
                <a:solidFill>
                  <a:srgbClr val="333399"/>
                </a:solidFill>
                <a:latin typeface="Calibri"/>
                <a:cs typeface="Calibri"/>
              </a:rPr>
              <a:t>you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0671" y="12191"/>
            <a:ext cx="5199887" cy="29230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36775" y="1855787"/>
            <a:ext cx="3180080" cy="266065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Geopolitical</a:t>
            </a:r>
            <a:r>
              <a:rPr dirty="0" sz="2400" spc="-7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Cyber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security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FF0000"/>
                </a:solidFill>
                <a:latin typeface="Palatino Linotype"/>
                <a:cs typeface="Palatino Linotype"/>
              </a:rPr>
              <a:t>Social </a:t>
            </a:r>
            <a:r>
              <a:rPr dirty="0" sz="24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responsibility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Online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issues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9530" rIns="0" bIns="0" rtlCol="0" vert="horz">
            <a:spAutoFit/>
          </a:bodyPr>
          <a:lstStyle/>
          <a:p>
            <a:pPr marL="1632585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marine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incidents…………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76670"/>
            <a:ext cx="12085319" cy="148132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3341623" y="5756859"/>
            <a:ext cx="5384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3656" y="115823"/>
            <a:ext cx="4703063" cy="45384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9139" y="1563624"/>
            <a:ext cx="3561717" cy="264261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294374"/>
            <a:ext cx="12191999" cy="156362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686047" y="5800168"/>
            <a:ext cx="469265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8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3776"/>
            <a:ext cx="8122920" cy="584301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386573" y="1693621"/>
            <a:ext cx="4215130" cy="186245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 marR="71120">
              <a:lnSpc>
                <a:spcPts val="3030"/>
              </a:lnSpc>
              <a:spcBef>
                <a:spcPts val="484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Prepare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(and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train)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management,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staff</a:t>
            </a:r>
            <a:r>
              <a:rPr dirty="0" sz="2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crew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4029"/>
              </a:lnSpc>
              <a:spcBef>
                <a:spcPts val="60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Minimise</a:t>
            </a:r>
            <a:r>
              <a:rPr dirty="0" sz="2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unwanted</a:t>
            </a:r>
            <a:r>
              <a:rPr dirty="0" sz="2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publicity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Obtain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share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voice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1327" rIns="0" bIns="0" rtlCol="0" vert="horz">
            <a:spAutoFit/>
          </a:bodyPr>
          <a:lstStyle/>
          <a:p>
            <a:pPr marL="68834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Microsoft Sans Serif"/>
                <a:cs typeface="Microsoft Sans Serif"/>
              </a:rPr>
              <a:t>MTI’S</a:t>
            </a:r>
            <a:r>
              <a:rPr dirty="0" sz="3600" spc="5" b="0">
                <a:latin typeface="Microsoft Sans Serif"/>
                <a:cs typeface="Microsoft Sans Serif"/>
              </a:rPr>
              <a:t> </a:t>
            </a:r>
            <a:r>
              <a:rPr dirty="0" sz="3600" spc="-10" b="0">
                <a:latin typeface="Microsoft Sans Serif"/>
                <a:cs typeface="Microsoft Sans Serif"/>
              </a:rPr>
              <a:t>PHILOSOPHY</a:t>
            </a:r>
            <a:endParaRPr sz="3600">
              <a:latin typeface="Microsoft Sans Serif"/>
              <a:cs typeface="Microsoft Sans Serif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7119" y="3831335"/>
            <a:ext cx="3453383" cy="23042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9" y="188976"/>
            <a:ext cx="5102352" cy="439216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8190" y="2419603"/>
            <a:ext cx="555371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As such,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 group</a:t>
            </a:r>
            <a:r>
              <a:rPr dirty="0" sz="1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will now</a:t>
            </a:r>
            <a:r>
              <a:rPr dirty="0" sz="1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launch</a:t>
            </a:r>
            <a:r>
              <a:rPr dirty="0" sz="1800" spc="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massive endeavor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to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pursue</a:t>
            </a:r>
            <a:r>
              <a:rPr dirty="0" sz="1800" spc="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targeted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initiatives helping</a:t>
            </a:r>
            <a:r>
              <a:rPr dirty="0" sz="1800" spc="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change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culture 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on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board</a:t>
            </a:r>
            <a:r>
              <a:rPr dirty="0" sz="1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carrier’s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vessels, the</a:t>
            </a:r>
            <a:r>
              <a:rPr dirty="0" sz="1800" spc="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fleet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chief</a:t>
            </a:r>
            <a:r>
              <a:rPr dirty="0" sz="1800" spc="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says.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91328"/>
            <a:ext cx="12191999" cy="156666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686047" y="5800168"/>
            <a:ext cx="469265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24840" y="649223"/>
            <a:ext cx="3700779" cy="2854960"/>
            <a:chOff x="624840" y="649223"/>
            <a:chExt cx="3700779" cy="2854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40" y="649223"/>
              <a:ext cx="3700272" cy="285443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40" y="667511"/>
              <a:ext cx="3700272" cy="1969007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50735" y="399288"/>
            <a:ext cx="5413248" cy="304495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58190" y="3883279"/>
            <a:ext cx="4024629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“Therefore</a:t>
            </a:r>
            <a:r>
              <a:rPr dirty="0" sz="1800" spc="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I’m</a:t>
            </a:r>
            <a:r>
              <a:rPr dirty="0" sz="1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sorry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to inform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you</a:t>
            </a:r>
            <a:r>
              <a:rPr dirty="0" sz="1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333399"/>
                </a:solidFill>
                <a:latin typeface="Calibri"/>
                <a:cs typeface="Calibri"/>
              </a:rPr>
              <a:t>your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employment</a:t>
            </a:r>
            <a:r>
              <a:rPr dirty="0" sz="1800" spc="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is</a:t>
            </a:r>
            <a:r>
              <a:rPr dirty="0" sz="1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terminated</a:t>
            </a:r>
            <a:r>
              <a:rPr dirty="0" sz="1800" spc="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33399"/>
                </a:solidFill>
                <a:latin typeface="Calibri"/>
                <a:cs typeface="Calibri"/>
              </a:rPr>
              <a:t>with</a:t>
            </a:r>
            <a:r>
              <a:rPr dirty="0" sz="1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333399"/>
                </a:solidFill>
                <a:latin typeface="Calibri"/>
                <a:cs typeface="Calibri"/>
              </a:rPr>
              <a:t>immediate effect.”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686047" y="5800168"/>
            <a:ext cx="469265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88848" y="198120"/>
            <a:ext cx="4295140" cy="4764405"/>
            <a:chOff x="688848" y="198120"/>
            <a:chExt cx="4295140" cy="47644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848" y="198120"/>
              <a:ext cx="4294632" cy="4431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6384" y="2161031"/>
              <a:ext cx="4096512" cy="280111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0959" y="313943"/>
            <a:ext cx="4105655" cy="369417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686047" y="5800168"/>
            <a:ext cx="469265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36775" y="1855787"/>
            <a:ext cx="3180080" cy="266065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Geopolitical</a:t>
            </a:r>
            <a:r>
              <a:rPr dirty="0" sz="2400" spc="-7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events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NGO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campaigns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Cyber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security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Piracy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8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Social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responsibility</a:t>
            </a:r>
            <a:endParaRPr sz="24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75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FF0000"/>
                </a:solidFill>
                <a:latin typeface="Palatino Linotype"/>
                <a:cs typeface="Palatino Linotype"/>
              </a:rPr>
              <a:t>Online</a:t>
            </a:r>
            <a:r>
              <a:rPr dirty="0" sz="2400" spc="-2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issues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19530" rIns="0" bIns="0" rtlCol="0" vert="horz">
            <a:spAutoFit/>
          </a:bodyPr>
          <a:lstStyle/>
          <a:p>
            <a:pPr marL="1632585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It’s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just</a:t>
            </a:r>
            <a:r>
              <a:rPr dirty="0" sz="28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marine</a:t>
            </a:r>
            <a:r>
              <a:rPr dirty="0" sz="28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Times New Roman"/>
                <a:cs typeface="Times New Roman"/>
              </a:rPr>
              <a:t>incidents…………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3341623" y="5756859"/>
            <a:ext cx="5384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40623" y="33528"/>
            <a:ext cx="3526535" cy="514197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33528"/>
            <a:ext cx="12192000" cy="6824980"/>
            <a:chOff x="0" y="33528"/>
            <a:chExt cx="12192000" cy="68249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" y="33528"/>
              <a:ext cx="5026152" cy="51419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75503"/>
              <a:ext cx="12191999" cy="168249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975864" y="5720892"/>
            <a:ext cx="6111240" cy="512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45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dirty="0" sz="3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32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25648" y="5880912"/>
            <a:ext cx="71399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Calibri Light"/>
                <a:cs typeface="Calibri Light"/>
              </a:rPr>
              <a:t>No</a:t>
            </a:r>
            <a:r>
              <a:rPr dirty="0" sz="3600" spc="-160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social</a:t>
            </a:r>
            <a:r>
              <a:rPr dirty="0" sz="3600" spc="-145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media</a:t>
            </a:r>
            <a:r>
              <a:rPr dirty="0" sz="3600" spc="-180" b="0">
                <a:latin typeface="Calibri Light"/>
                <a:cs typeface="Calibri Light"/>
              </a:rPr>
              <a:t> </a:t>
            </a:r>
            <a:r>
              <a:rPr dirty="0" sz="3600" spc="-35" b="0">
                <a:latin typeface="Calibri Light"/>
                <a:cs typeface="Calibri Light"/>
              </a:rPr>
              <a:t>platform</a:t>
            </a:r>
            <a:r>
              <a:rPr dirty="0" sz="3600" spc="-170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lasts</a:t>
            </a:r>
            <a:r>
              <a:rPr dirty="0" sz="3600" spc="-135" b="0">
                <a:latin typeface="Calibri Light"/>
                <a:cs typeface="Calibri Light"/>
              </a:rPr>
              <a:t> </a:t>
            </a:r>
            <a:r>
              <a:rPr dirty="0" sz="3600" spc="-30" b="0">
                <a:latin typeface="Calibri Light"/>
                <a:cs typeface="Calibri Light"/>
              </a:rPr>
              <a:t>forever…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993647" y="234695"/>
            <a:ext cx="5099685" cy="5102860"/>
            <a:chOff x="993647" y="234695"/>
            <a:chExt cx="5099685" cy="510286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647" y="234695"/>
              <a:ext cx="5099304" cy="510235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224527" y="4626863"/>
              <a:ext cx="1774189" cy="609600"/>
            </a:xfrm>
            <a:custGeom>
              <a:avLst/>
              <a:gdLst/>
              <a:ahLst/>
              <a:cxnLst/>
              <a:rect l="l" t="t" r="r" b="b"/>
              <a:pathLst>
                <a:path w="1774189" h="609600">
                  <a:moveTo>
                    <a:pt x="1773936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1773936" y="609600"/>
                  </a:lnTo>
                  <a:lnTo>
                    <a:pt x="17739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224527" y="4626863"/>
              <a:ext cx="1774189" cy="609600"/>
            </a:xfrm>
            <a:custGeom>
              <a:avLst/>
              <a:gdLst/>
              <a:ahLst/>
              <a:cxnLst/>
              <a:rect l="l" t="t" r="r" b="b"/>
              <a:pathLst>
                <a:path w="1774189" h="609600">
                  <a:moveTo>
                    <a:pt x="0" y="609600"/>
                  </a:moveTo>
                  <a:lnTo>
                    <a:pt x="1773936" y="609600"/>
                  </a:lnTo>
                  <a:lnTo>
                    <a:pt x="1773936" y="0"/>
                  </a:lnTo>
                  <a:lnTo>
                    <a:pt x="0" y="0"/>
                  </a:lnTo>
                  <a:lnTo>
                    <a:pt x="0" y="6096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0873" y="3893019"/>
            <a:ext cx="2910836" cy="1522553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4429442" y="5556051"/>
            <a:ext cx="3333115" cy="88265"/>
            <a:chOff x="4429442" y="5556051"/>
            <a:chExt cx="3333115" cy="88265"/>
          </a:xfrm>
        </p:grpSpPr>
        <p:sp>
          <p:nvSpPr>
            <p:cNvPr id="9" name="object 9" descr=""/>
            <p:cNvSpPr/>
            <p:nvPr/>
          </p:nvSpPr>
          <p:spPr>
            <a:xfrm>
              <a:off x="4449355" y="5570921"/>
              <a:ext cx="3293110" cy="52705"/>
            </a:xfrm>
            <a:custGeom>
              <a:avLst/>
              <a:gdLst/>
              <a:ahLst/>
              <a:cxnLst/>
              <a:rect l="l" t="t" r="r" b="b"/>
              <a:pathLst>
                <a:path w="3293109" h="52704">
                  <a:moveTo>
                    <a:pt x="3292437" y="31539"/>
                  </a:moveTo>
                  <a:lnTo>
                    <a:pt x="2492676" y="31539"/>
                  </a:lnTo>
                  <a:lnTo>
                    <a:pt x="2546037" y="32372"/>
                  </a:lnTo>
                  <a:lnTo>
                    <a:pt x="2603922" y="35201"/>
                  </a:lnTo>
                  <a:lnTo>
                    <a:pt x="2736038" y="46380"/>
                  </a:lnTo>
                  <a:lnTo>
                    <a:pt x="2800116" y="50099"/>
                  </a:lnTo>
                  <a:lnTo>
                    <a:pt x="2859867" y="51946"/>
                  </a:lnTo>
                  <a:lnTo>
                    <a:pt x="2915835" y="52260"/>
                  </a:lnTo>
                  <a:lnTo>
                    <a:pt x="2968563" y="51382"/>
                  </a:lnTo>
                  <a:lnTo>
                    <a:pt x="3018594" y="49652"/>
                  </a:lnTo>
                  <a:lnTo>
                    <a:pt x="3157936" y="42756"/>
                  </a:lnTo>
                  <a:lnTo>
                    <a:pt x="3202612" y="41022"/>
                  </a:lnTo>
                  <a:lnTo>
                    <a:pt x="3247307" y="40139"/>
                  </a:lnTo>
                  <a:lnTo>
                    <a:pt x="3292560" y="40139"/>
                  </a:lnTo>
                  <a:lnTo>
                    <a:pt x="3292437" y="31539"/>
                  </a:lnTo>
                  <a:close/>
                </a:path>
                <a:path w="3293109" h="52704">
                  <a:moveTo>
                    <a:pt x="667403" y="18370"/>
                  </a:moveTo>
                  <a:lnTo>
                    <a:pt x="628747" y="19401"/>
                  </a:lnTo>
                  <a:lnTo>
                    <a:pt x="593306" y="22158"/>
                  </a:lnTo>
                  <a:lnTo>
                    <a:pt x="552252" y="26346"/>
                  </a:lnTo>
                  <a:lnTo>
                    <a:pt x="508140" y="30148"/>
                  </a:lnTo>
                  <a:lnTo>
                    <a:pt x="487460" y="31611"/>
                  </a:lnTo>
                  <a:lnTo>
                    <a:pt x="516987" y="31843"/>
                  </a:lnTo>
                  <a:lnTo>
                    <a:pt x="566464" y="32860"/>
                  </a:lnTo>
                  <a:lnTo>
                    <a:pt x="612613" y="34574"/>
                  </a:lnTo>
                  <a:lnTo>
                    <a:pt x="654698" y="37073"/>
                  </a:lnTo>
                  <a:lnTo>
                    <a:pt x="728723" y="43925"/>
                  </a:lnTo>
                  <a:lnTo>
                    <a:pt x="769382" y="46707"/>
                  </a:lnTo>
                  <a:lnTo>
                    <a:pt x="813557" y="48834"/>
                  </a:lnTo>
                  <a:lnTo>
                    <a:pt x="860845" y="50345"/>
                  </a:lnTo>
                  <a:lnTo>
                    <a:pt x="910844" y="51280"/>
                  </a:lnTo>
                  <a:lnTo>
                    <a:pt x="963150" y="51681"/>
                  </a:lnTo>
                  <a:lnTo>
                    <a:pt x="1073070" y="51037"/>
                  </a:lnTo>
                  <a:lnTo>
                    <a:pt x="1245173" y="47063"/>
                  </a:lnTo>
                  <a:lnTo>
                    <a:pt x="1571907" y="33194"/>
                  </a:lnTo>
                  <a:lnTo>
                    <a:pt x="1071115" y="33194"/>
                  </a:lnTo>
                  <a:lnTo>
                    <a:pt x="1013126" y="32134"/>
                  </a:lnTo>
                  <a:lnTo>
                    <a:pt x="956932" y="30196"/>
                  </a:lnTo>
                  <a:lnTo>
                    <a:pt x="902710" y="27707"/>
                  </a:lnTo>
                  <a:lnTo>
                    <a:pt x="753654" y="20181"/>
                  </a:lnTo>
                  <a:lnTo>
                    <a:pt x="709098" y="18738"/>
                  </a:lnTo>
                  <a:lnTo>
                    <a:pt x="667403" y="18370"/>
                  </a:lnTo>
                  <a:close/>
                </a:path>
                <a:path w="3293109" h="52704">
                  <a:moveTo>
                    <a:pt x="1967527" y="27180"/>
                  </a:moveTo>
                  <a:lnTo>
                    <a:pt x="1790449" y="27180"/>
                  </a:lnTo>
                  <a:lnTo>
                    <a:pt x="1838113" y="27707"/>
                  </a:lnTo>
                  <a:lnTo>
                    <a:pt x="1886379" y="29183"/>
                  </a:lnTo>
                  <a:lnTo>
                    <a:pt x="1935929" y="31721"/>
                  </a:lnTo>
                  <a:lnTo>
                    <a:pt x="1987446" y="35438"/>
                  </a:lnTo>
                  <a:lnTo>
                    <a:pt x="2041614" y="40446"/>
                  </a:lnTo>
                  <a:lnTo>
                    <a:pt x="2091309" y="44456"/>
                  </a:lnTo>
                  <a:lnTo>
                    <a:pt x="2137967" y="46254"/>
                  </a:lnTo>
                  <a:lnTo>
                    <a:pt x="2182346" y="46263"/>
                  </a:lnTo>
                  <a:lnTo>
                    <a:pt x="2225201" y="44902"/>
                  </a:lnTo>
                  <a:lnTo>
                    <a:pt x="2267288" y="42593"/>
                  </a:lnTo>
                  <a:lnTo>
                    <a:pt x="2396507" y="34179"/>
                  </a:lnTo>
                  <a:lnTo>
                    <a:pt x="2443085" y="32282"/>
                  </a:lnTo>
                  <a:lnTo>
                    <a:pt x="2492676" y="31539"/>
                  </a:lnTo>
                  <a:lnTo>
                    <a:pt x="3292437" y="31539"/>
                  </a:lnTo>
                  <a:lnTo>
                    <a:pt x="2157352" y="31453"/>
                  </a:lnTo>
                  <a:lnTo>
                    <a:pt x="2109812" y="31313"/>
                  </a:lnTo>
                  <a:lnTo>
                    <a:pt x="2063490" y="30572"/>
                  </a:lnTo>
                  <a:lnTo>
                    <a:pt x="2017718" y="29258"/>
                  </a:lnTo>
                  <a:lnTo>
                    <a:pt x="1971828" y="27399"/>
                  </a:lnTo>
                  <a:lnTo>
                    <a:pt x="1967527" y="27180"/>
                  </a:lnTo>
                  <a:close/>
                </a:path>
                <a:path w="3293109" h="52704">
                  <a:moveTo>
                    <a:pt x="724" y="22158"/>
                  </a:moveTo>
                  <a:lnTo>
                    <a:pt x="56" y="25443"/>
                  </a:lnTo>
                  <a:lnTo>
                    <a:pt x="0" y="26346"/>
                  </a:lnTo>
                  <a:lnTo>
                    <a:pt x="746" y="35201"/>
                  </a:lnTo>
                  <a:lnTo>
                    <a:pt x="841" y="36768"/>
                  </a:lnTo>
                  <a:lnTo>
                    <a:pt x="724" y="40446"/>
                  </a:lnTo>
                  <a:lnTo>
                    <a:pt x="153322" y="36395"/>
                  </a:lnTo>
                  <a:lnTo>
                    <a:pt x="101663" y="33094"/>
                  </a:lnTo>
                  <a:lnTo>
                    <a:pt x="50510" y="28376"/>
                  </a:lnTo>
                  <a:lnTo>
                    <a:pt x="724" y="22158"/>
                  </a:lnTo>
                  <a:close/>
                </a:path>
                <a:path w="3293109" h="52704">
                  <a:moveTo>
                    <a:pt x="3292560" y="40139"/>
                  </a:moveTo>
                  <a:lnTo>
                    <a:pt x="3247307" y="40139"/>
                  </a:lnTo>
                  <a:lnTo>
                    <a:pt x="3292564" y="40446"/>
                  </a:lnTo>
                  <a:lnTo>
                    <a:pt x="3292560" y="40139"/>
                  </a:lnTo>
                  <a:close/>
                </a:path>
                <a:path w="3293109" h="52704">
                  <a:moveTo>
                    <a:pt x="464915" y="31434"/>
                  </a:moveTo>
                  <a:lnTo>
                    <a:pt x="355927" y="32084"/>
                  </a:lnTo>
                  <a:lnTo>
                    <a:pt x="153322" y="36395"/>
                  </a:lnTo>
                  <a:lnTo>
                    <a:pt x="206342" y="38474"/>
                  </a:lnTo>
                  <a:lnTo>
                    <a:pt x="259003" y="39357"/>
                  </a:lnTo>
                  <a:lnTo>
                    <a:pt x="311303" y="39184"/>
                  </a:lnTo>
                  <a:lnTo>
                    <a:pt x="362809" y="38066"/>
                  </a:lnTo>
                  <a:lnTo>
                    <a:pt x="413089" y="36112"/>
                  </a:lnTo>
                  <a:lnTo>
                    <a:pt x="461711" y="33433"/>
                  </a:lnTo>
                  <a:lnTo>
                    <a:pt x="487460" y="31611"/>
                  </a:lnTo>
                  <a:lnTo>
                    <a:pt x="464915" y="31434"/>
                  </a:lnTo>
                  <a:close/>
                </a:path>
                <a:path w="3293109" h="52704">
                  <a:moveTo>
                    <a:pt x="1571905" y="5022"/>
                  </a:moveTo>
                  <a:lnTo>
                    <a:pt x="1519427" y="6344"/>
                  </a:lnTo>
                  <a:lnTo>
                    <a:pt x="1460472" y="9452"/>
                  </a:lnTo>
                  <a:lnTo>
                    <a:pt x="1393623" y="14630"/>
                  </a:lnTo>
                  <a:lnTo>
                    <a:pt x="1254071" y="27860"/>
                  </a:lnTo>
                  <a:lnTo>
                    <a:pt x="1191765" y="31382"/>
                  </a:lnTo>
                  <a:lnTo>
                    <a:pt x="1130721" y="33052"/>
                  </a:lnTo>
                  <a:lnTo>
                    <a:pt x="1071115" y="33194"/>
                  </a:lnTo>
                  <a:lnTo>
                    <a:pt x="1571907" y="33194"/>
                  </a:lnTo>
                  <a:lnTo>
                    <a:pt x="1610124" y="31539"/>
                  </a:lnTo>
                  <a:lnTo>
                    <a:pt x="1694194" y="28515"/>
                  </a:lnTo>
                  <a:lnTo>
                    <a:pt x="1742704" y="27488"/>
                  </a:lnTo>
                  <a:lnTo>
                    <a:pt x="1967527" y="27180"/>
                  </a:lnTo>
                  <a:lnTo>
                    <a:pt x="1877022" y="22158"/>
                  </a:lnTo>
                  <a:lnTo>
                    <a:pt x="1704660" y="8966"/>
                  </a:lnTo>
                  <a:lnTo>
                    <a:pt x="1663103" y="6615"/>
                  </a:lnTo>
                  <a:lnTo>
                    <a:pt x="1619324" y="5207"/>
                  </a:lnTo>
                  <a:lnTo>
                    <a:pt x="1571905" y="5022"/>
                  </a:lnTo>
                  <a:close/>
                </a:path>
                <a:path w="3293109" h="52704">
                  <a:moveTo>
                    <a:pt x="2929238" y="0"/>
                  </a:moveTo>
                  <a:lnTo>
                    <a:pt x="2876512" y="639"/>
                  </a:lnTo>
                  <a:lnTo>
                    <a:pt x="2824098" y="1912"/>
                  </a:lnTo>
                  <a:lnTo>
                    <a:pt x="2720896" y="5934"/>
                  </a:lnTo>
                  <a:lnTo>
                    <a:pt x="2320469" y="27707"/>
                  </a:lnTo>
                  <a:lnTo>
                    <a:pt x="2258760" y="29818"/>
                  </a:lnTo>
                  <a:lnTo>
                    <a:pt x="2206779" y="30964"/>
                  </a:lnTo>
                  <a:lnTo>
                    <a:pt x="2157352" y="31453"/>
                  </a:lnTo>
                  <a:lnTo>
                    <a:pt x="3292437" y="31453"/>
                  </a:lnTo>
                  <a:lnTo>
                    <a:pt x="3242484" y="15396"/>
                  </a:lnTo>
                  <a:lnTo>
                    <a:pt x="3191509" y="10010"/>
                  </a:lnTo>
                  <a:lnTo>
                    <a:pt x="3139811" y="5893"/>
                  </a:lnTo>
                  <a:lnTo>
                    <a:pt x="3087562" y="2939"/>
                  </a:lnTo>
                  <a:lnTo>
                    <a:pt x="3034935" y="1043"/>
                  </a:lnTo>
                  <a:lnTo>
                    <a:pt x="2982103" y="99"/>
                  </a:lnTo>
                  <a:lnTo>
                    <a:pt x="292923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450079" y="5576689"/>
              <a:ext cx="3291840" cy="46990"/>
            </a:xfrm>
            <a:custGeom>
              <a:avLst/>
              <a:gdLst/>
              <a:ahLst/>
              <a:cxnLst/>
              <a:rect l="l" t="t" r="r" b="b"/>
              <a:pathLst>
                <a:path w="3291840" h="46989">
                  <a:moveTo>
                    <a:pt x="0" y="16390"/>
                  </a:moveTo>
                  <a:lnTo>
                    <a:pt x="41597" y="12550"/>
                  </a:lnTo>
                  <a:lnTo>
                    <a:pt x="86221" y="10146"/>
                  </a:lnTo>
                  <a:lnTo>
                    <a:pt x="133456" y="8960"/>
                  </a:lnTo>
                  <a:lnTo>
                    <a:pt x="182890" y="8776"/>
                  </a:lnTo>
                  <a:lnTo>
                    <a:pt x="234107" y="9377"/>
                  </a:lnTo>
                  <a:lnTo>
                    <a:pt x="286694" y="10546"/>
                  </a:lnTo>
                  <a:lnTo>
                    <a:pt x="340237" y="12065"/>
                  </a:lnTo>
                  <a:lnTo>
                    <a:pt x="394321" y="13718"/>
                  </a:lnTo>
                  <a:lnTo>
                    <a:pt x="448532" y="15288"/>
                  </a:lnTo>
                  <a:lnTo>
                    <a:pt x="502456" y="16557"/>
                  </a:lnTo>
                  <a:lnTo>
                    <a:pt x="555680" y="17308"/>
                  </a:lnTo>
                  <a:lnTo>
                    <a:pt x="607788" y="17325"/>
                  </a:lnTo>
                  <a:lnTo>
                    <a:pt x="658368" y="16390"/>
                  </a:lnTo>
                  <a:lnTo>
                    <a:pt x="711124" y="15254"/>
                  </a:lnTo>
                  <a:lnTo>
                    <a:pt x="762096" y="14958"/>
                  </a:lnTo>
                  <a:lnTo>
                    <a:pt x="811784" y="15312"/>
                  </a:lnTo>
                  <a:lnTo>
                    <a:pt x="860688" y="16125"/>
                  </a:lnTo>
                  <a:lnTo>
                    <a:pt x="909310" y="17208"/>
                  </a:lnTo>
                  <a:lnTo>
                    <a:pt x="958151" y="18372"/>
                  </a:lnTo>
                  <a:lnTo>
                    <a:pt x="1007712" y="19425"/>
                  </a:lnTo>
                  <a:lnTo>
                    <a:pt x="1058493" y="20178"/>
                  </a:lnTo>
                  <a:lnTo>
                    <a:pt x="1110995" y="20441"/>
                  </a:lnTo>
                  <a:lnTo>
                    <a:pt x="1165721" y="20024"/>
                  </a:lnTo>
                  <a:lnTo>
                    <a:pt x="1223169" y="18737"/>
                  </a:lnTo>
                  <a:lnTo>
                    <a:pt x="1283843" y="16390"/>
                  </a:lnTo>
                  <a:lnTo>
                    <a:pt x="1344462" y="13334"/>
                  </a:lnTo>
                  <a:lnTo>
                    <a:pt x="1401770" y="10199"/>
                  </a:lnTo>
                  <a:lnTo>
                    <a:pt x="1456297" y="7175"/>
                  </a:lnTo>
                  <a:lnTo>
                    <a:pt x="1508571" y="4452"/>
                  </a:lnTo>
                  <a:lnTo>
                    <a:pt x="1559125" y="2222"/>
                  </a:lnTo>
                  <a:lnTo>
                    <a:pt x="1608486" y="674"/>
                  </a:lnTo>
                  <a:lnTo>
                    <a:pt x="1657186" y="0"/>
                  </a:lnTo>
                  <a:lnTo>
                    <a:pt x="1705755" y="388"/>
                  </a:lnTo>
                  <a:lnTo>
                    <a:pt x="1754723" y="2031"/>
                  </a:lnTo>
                  <a:lnTo>
                    <a:pt x="1804619" y="5119"/>
                  </a:lnTo>
                  <a:lnTo>
                    <a:pt x="1855974" y="9842"/>
                  </a:lnTo>
                  <a:lnTo>
                    <a:pt x="1909318" y="16390"/>
                  </a:lnTo>
                  <a:lnTo>
                    <a:pt x="1955009" y="21687"/>
                  </a:lnTo>
                  <a:lnTo>
                    <a:pt x="1999103" y="24885"/>
                  </a:lnTo>
                  <a:lnTo>
                    <a:pt x="2042232" y="26306"/>
                  </a:lnTo>
                  <a:lnTo>
                    <a:pt x="2085028" y="26271"/>
                  </a:lnTo>
                  <a:lnTo>
                    <a:pt x="2128120" y="25100"/>
                  </a:lnTo>
                  <a:lnTo>
                    <a:pt x="2172141" y="23114"/>
                  </a:lnTo>
                  <a:lnTo>
                    <a:pt x="2217721" y="20634"/>
                  </a:lnTo>
                  <a:lnTo>
                    <a:pt x="2265492" y="17981"/>
                  </a:lnTo>
                  <a:lnTo>
                    <a:pt x="2316085" y="15475"/>
                  </a:lnTo>
                  <a:lnTo>
                    <a:pt x="2370131" y="13438"/>
                  </a:lnTo>
                  <a:lnTo>
                    <a:pt x="2428262" y="12190"/>
                  </a:lnTo>
                  <a:lnTo>
                    <a:pt x="2491108" y="12052"/>
                  </a:lnTo>
                  <a:lnTo>
                    <a:pt x="2559301" y="13346"/>
                  </a:lnTo>
                  <a:lnTo>
                    <a:pt x="2633472" y="16390"/>
                  </a:lnTo>
                  <a:lnTo>
                    <a:pt x="2705965" y="19397"/>
                  </a:lnTo>
                  <a:lnTo>
                    <a:pt x="2769538" y="20609"/>
                  </a:lnTo>
                  <a:lnTo>
                    <a:pt x="2825443" y="20361"/>
                  </a:lnTo>
                  <a:lnTo>
                    <a:pt x="2874928" y="18984"/>
                  </a:lnTo>
                  <a:lnTo>
                    <a:pt x="2919244" y="16812"/>
                  </a:lnTo>
                  <a:lnTo>
                    <a:pt x="2959643" y="14178"/>
                  </a:lnTo>
                  <a:lnTo>
                    <a:pt x="2997374" y="11414"/>
                  </a:lnTo>
                  <a:lnTo>
                    <a:pt x="3033688" y="8853"/>
                  </a:lnTo>
                  <a:lnTo>
                    <a:pt x="3069835" y="6828"/>
                  </a:lnTo>
                  <a:lnTo>
                    <a:pt x="3107067" y="5671"/>
                  </a:lnTo>
                  <a:lnTo>
                    <a:pt x="3146632" y="5717"/>
                  </a:lnTo>
                  <a:lnTo>
                    <a:pt x="3189783" y="7296"/>
                  </a:lnTo>
                  <a:lnTo>
                    <a:pt x="3237768" y="10743"/>
                  </a:lnTo>
                  <a:lnTo>
                    <a:pt x="3291840" y="16390"/>
                  </a:lnTo>
                  <a:lnTo>
                    <a:pt x="3291459" y="23947"/>
                  </a:lnTo>
                  <a:lnTo>
                    <a:pt x="3291331" y="26208"/>
                  </a:lnTo>
                  <a:lnTo>
                    <a:pt x="3291840" y="34678"/>
                  </a:lnTo>
                  <a:lnTo>
                    <a:pt x="3236397" y="38214"/>
                  </a:lnTo>
                  <a:lnTo>
                    <a:pt x="3182281" y="39558"/>
                  </a:lnTo>
                  <a:lnTo>
                    <a:pt x="3129347" y="39147"/>
                  </a:lnTo>
                  <a:lnTo>
                    <a:pt x="3077453" y="37419"/>
                  </a:lnTo>
                  <a:lnTo>
                    <a:pt x="3026454" y="34810"/>
                  </a:lnTo>
                  <a:lnTo>
                    <a:pt x="2976207" y="31758"/>
                  </a:lnTo>
                  <a:lnTo>
                    <a:pt x="2926569" y="28699"/>
                  </a:lnTo>
                  <a:lnTo>
                    <a:pt x="2877395" y="26070"/>
                  </a:lnTo>
                  <a:lnTo>
                    <a:pt x="2828542" y="24309"/>
                  </a:lnTo>
                  <a:lnTo>
                    <a:pt x="2779867" y="23852"/>
                  </a:lnTo>
                  <a:lnTo>
                    <a:pt x="2731226" y="25137"/>
                  </a:lnTo>
                  <a:lnTo>
                    <a:pt x="2682475" y="28600"/>
                  </a:lnTo>
                  <a:lnTo>
                    <a:pt x="2633472" y="34678"/>
                  </a:lnTo>
                  <a:lnTo>
                    <a:pt x="2577596" y="41777"/>
                  </a:lnTo>
                  <a:lnTo>
                    <a:pt x="2525574" y="45645"/>
                  </a:lnTo>
                  <a:lnTo>
                    <a:pt x="2476455" y="46886"/>
                  </a:lnTo>
                  <a:lnTo>
                    <a:pt x="2429289" y="46103"/>
                  </a:lnTo>
                  <a:lnTo>
                    <a:pt x="2383124" y="43901"/>
                  </a:lnTo>
                  <a:lnTo>
                    <a:pt x="2337009" y="40882"/>
                  </a:lnTo>
                  <a:lnTo>
                    <a:pt x="2289994" y="37651"/>
                  </a:lnTo>
                  <a:lnTo>
                    <a:pt x="2241128" y="34812"/>
                  </a:lnTo>
                  <a:lnTo>
                    <a:pt x="2189459" y="32967"/>
                  </a:lnTo>
                  <a:lnTo>
                    <a:pt x="2134036" y="32722"/>
                  </a:lnTo>
                  <a:lnTo>
                    <a:pt x="2073910" y="34678"/>
                  </a:lnTo>
                  <a:lnTo>
                    <a:pt x="2018170" y="37046"/>
                  </a:lnTo>
                  <a:lnTo>
                    <a:pt x="1965577" y="38307"/>
                  </a:lnTo>
                  <a:lnTo>
                    <a:pt x="1915386" y="38665"/>
                  </a:lnTo>
                  <a:lnTo>
                    <a:pt x="1866848" y="38322"/>
                  </a:lnTo>
                  <a:lnTo>
                    <a:pt x="1819216" y="37481"/>
                  </a:lnTo>
                  <a:lnTo>
                    <a:pt x="1771745" y="36345"/>
                  </a:lnTo>
                  <a:lnTo>
                    <a:pt x="1723686" y="35117"/>
                  </a:lnTo>
                  <a:lnTo>
                    <a:pt x="1674292" y="33998"/>
                  </a:lnTo>
                  <a:lnTo>
                    <a:pt x="1622817" y="33193"/>
                  </a:lnTo>
                  <a:lnTo>
                    <a:pt x="1568514" y="32902"/>
                  </a:lnTo>
                  <a:lnTo>
                    <a:pt x="1510636" y="33330"/>
                  </a:lnTo>
                  <a:lnTo>
                    <a:pt x="1448435" y="34678"/>
                  </a:lnTo>
                  <a:lnTo>
                    <a:pt x="1385234" y="36078"/>
                  </a:lnTo>
                  <a:lnTo>
                    <a:pt x="1324774" y="36639"/>
                  </a:lnTo>
                  <a:lnTo>
                    <a:pt x="1266836" y="36538"/>
                  </a:lnTo>
                  <a:lnTo>
                    <a:pt x="1211203" y="35948"/>
                  </a:lnTo>
                  <a:lnTo>
                    <a:pt x="1157657" y="35047"/>
                  </a:lnTo>
                  <a:lnTo>
                    <a:pt x="1105979" y="34007"/>
                  </a:lnTo>
                  <a:lnTo>
                    <a:pt x="1055952" y="33005"/>
                  </a:lnTo>
                  <a:lnTo>
                    <a:pt x="1007359" y="32215"/>
                  </a:lnTo>
                  <a:lnTo>
                    <a:pt x="959981" y="31812"/>
                  </a:lnTo>
                  <a:lnTo>
                    <a:pt x="913600" y="31972"/>
                  </a:lnTo>
                  <a:lnTo>
                    <a:pt x="867999" y="32869"/>
                  </a:lnTo>
                  <a:lnTo>
                    <a:pt x="822960" y="34678"/>
                  </a:lnTo>
                  <a:lnTo>
                    <a:pt x="787539" y="36428"/>
                  </a:lnTo>
                  <a:lnTo>
                    <a:pt x="748708" y="38158"/>
                  </a:lnTo>
                  <a:lnTo>
                    <a:pt x="706738" y="39824"/>
                  </a:lnTo>
                  <a:lnTo>
                    <a:pt x="661904" y="41379"/>
                  </a:lnTo>
                  <a:lnTo>
                    <a:pt x="614478" y="42778"/>
                  </a:lnTo>
                  <a:lnTo>
                    <a:pt x="564735" y="43974"/>
                  </a:lnTo>
                  <a:lnTo>
                    <a:pt x="512948" y="44922"/>
                  </a:lnTo>
                  <a:lnTo>
                    <a:pt x="459390" y="45575"/>
                  </a:lnTo>
                  <a:lnTo>
                    <a:pt x="404335" y="45888"/>
                  </a:lnTo>
                  <a:lnTo>
                    <a:pt x="348056" y="45814"/>
                  </a:lnTo>
                  <a:lnTo>
                    <a:pt x="290827" y="45307"/>
                  </a:lnTo>
                  <a:lnTo>
                    <a:pt x="232921" y="44323"/>
                  </a:lnTo>
                  <a:lnTo>
                    <a:pt x="174612" y="42813"/>
                  </a:lnTo>
                  <a:lnTo>
                    <a:pt x="116173" y="40733"/>
                  </a:lnTo>
                  <a:lnTo>
                    <a:pt x="57878" y="38037"/>
                  </a:lnTo>
                  <a:lnTo>
                    <a:pt x="0" y="34678"/>
                  </a:lnTo>
                  <a:lnTo>
                    <a:pt x="0" y="28087"/>
                  </a:lnTo>
                  <a:lnTo>
                    <a:pt x="127" y="20150"/>
                  </a:lnTo>
                  <a:lnTo>
                    <a:pt x="0" y="16390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57" y="146317"/>
            <a:ext cx="1081989" cy="102105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3624071"/>
            <a:ext cx="12192000" cy="3234055"/>
            <a:chOff x="0" y="3624071"/>
            <a:chExt cx="12192000" cy="32340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00470"/>
              <a:ext cx="12191999" cy="155752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8583" y="3624071"/>
              <a:ext cx="4495800" cy="16764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871" y="121920"/>
            <a:ext cx="5751576" cy="303276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471931" y="3447999"/>
            <a:ext cx="5045710" cy="12471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1600" spc="2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</a:t>
            </a:r>
            <a:r>
              <a:rPr dirty="0" sz="1600" spc="2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video</a:t>
            </a:r>
            <a:r>
              <a:rPr dirty="0" sz="1600" spc="2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posted</a:t>
            </a:r>
            <a:r>
              <a:rPr dirty="0" sz="1600" spc="2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on</a:t>
            </a:r>
            <a:r>
              <a:rPr dirty="0" sz="1600" spc="28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social</a:t>
            </a:r>
            <a:r>
              <a:rPr dirty="0" sz="1600" spc="2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media</a:t>
            </a:r>
            <a:r>
              <a:rPr dirty="0" sz="1600" spc="2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Shivam’s</a:t>
            </a:r>
            <a:r>
              <a:rPr dirty="0" sz="1600" spc="28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sister</a:t>
            </a:r>
            <a:r>
              <a:rPr dirty="0" sz="1600" spc="2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Anchal,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claimed</a:t>
            </a:r>
            <a:r>
              <a:rPr dirty="0" sz="1600" spc="305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that</a:t>
            </a:r>
            <a:r>
              <a:rPr dirty="0" sz="1600" spc="310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305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post</a:t>
            </a:r>
            <a:r>
              <a:rPr dirty="0" sz="1600" spc="315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mortem</a:t>
            </a:r>
            <a:r>
              <a:rPr dirty="0" sz="1600" spc="310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examination</a:t>
            </a:r>
            <a:r>
              <a:rPr dirty="0" sz="1600" spc="305">
                <a:solidFill>
                  <a:srgbClr val="333399"/>
                </a:solidFill>
                <a:latin typeface="Calibri"/>
                <a:cs typeface="Calibri"/>
              </a:rPr>
              <a:t> 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showed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strangulation</a:t>
            </a:r>
            <a:r>
              <a:rPr dirty="0" sz="1600" spc="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as</a:t>
            </a:r>
            <a:r>
              <a:rPr dirty="0" sz="1600" spc="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cause</a:t>
            </a:r>
            <a:r>
              <a:rPr dirty="0" sz="1600" spc="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of</a:t>
            </a:r>
            <a:r>
              <a:rPr dirty="0" sz="1600" spc="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death.</a:t>
            </a:r>
            <a:r>
              <a:rPr dirty="0" sz="1600" spc="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“There</a:t>
            </a:r>
            <a:r>
              <a:rPr dirty="0" sz="1600" spc="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were</a:t>
            </a:r>
            <a:r>
              <a:rPr dirty="0" sz="1600" spc="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also</a:t>
            </a:r>
            <a:r>
              <a:rPr dirty="0" sz="1600" spc="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injury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marks</a:t>
            </a:r>
            <a:r>
              <a:rPr dirty="0" sz="1600" spc="1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on</a:t>
            </a:r>
            <a:r>
              <a:rPr dirty="0" sz="1600" spc="1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his</a:t>
            </a:r>
            <a:r>
              <a:rPr dirty="0" sz="1600" spc="1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cheeks</a:t>
            </a:r>
            <a:r>
              <a:rPr dirty="0" sz="1600" spc="10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and</a:t>
            </a:r>
            <a:r>
              <a:rPr dirty="0" sz="1600" spc="10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nose</a:t>
            </a:r>
            <a:r>
              <a:rPr dirty="0" sz="1600" spc="1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and</a:t>
            </a:r>
            <a:r>
              <a:rPr dirty="0" sz="1600" spc="1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bone</a:t>
            </a:r>
            <a:r>
              <a:rPr dirty="0" sz="1600" spc="10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near</a:t>
            </a:r>
            <a:r>
              <a:rPr dirty="0" sz="1600" spc="1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1600" spc="1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neck</a:t>
            </a:r>
            <a:r>
              <a:rPr dirty="0" sz="1600" spc="1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was </a:t>
            </a:r>
            <a:r>
              <a:rPr dirty="0" sz="1600" spc="-20">
                <a:solidFill>
                  <a:srgbClr val="333399"/>
                </a:solidFill>
                <a:latin typeface="Calibri"/>
                <a:cs typeface="Calibri"/>
              </a:rPr>
              <a:t>fractured,”</a:t>
            </a:r>
            <a:r>
              <a:rPr dirty="0" sz="1600" spc="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3399"/>
                </a:solidFill>
                <a:latin typeface="Calibri"/>
                <a:cs typeface="Calibri"/>
              </a:rPr>
              <a:t>she</a:t>
            </a:r>
            <a:r>
              <a:rPr dirty="0" sz="16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3399"/>
                </a:solidFill>
                <a:latin typeface="Calibri"/>
                <a:cs typeface="Calibri"/>
              </a:rPr>
              <a:t>alleged.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58583" y="262128"/>
            <a:ext cx="4925567" cy="3258311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594610" y="5800168"/>
            <a:ext cx="687324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dirty="0" sz="3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36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57" y="146317"/>
            <a:ext cx="1081989" cy="10210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871" y="76200"/>
            <a:ext cx="2365248" cy="35539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8169" y="3693895"/>
            <a:ext cx="2425410" cy="58549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83880" y="9144"/>
            <a:ext cx="3456431" cy="2929128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3420617" y="3051810"/>
            <a:ext cx="8529955" cy="1766570"/>
            <a:chOff x="3420617" y="3051810"/>
            <a:chExt cx="8529955" cy="1766570"/>
          </a:xfrm>
        </p:grpSpPr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6577" y="3297798"/>
              <a:ext cx="7629671" cy="121370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39667" y="3070860"/>
              <a:ext cx="8491855" cy="1728470"/>
            </a:xfrm>
            <a:custGeom>
              <a:avLst/>
              <a:gdLst/>
              <a:ahLst/>
              <a:cxnLst/>
              <a:rect l="l" t="t" r="r" b="b"/>
              <a:pathLst>
                <a:path w="8491855" h="1728470">
                  <a:moveTo>
                    <a:pt x="0" y="864107"/>
                  </a:moveTo>
                  <a:lnTo>
                    <a:pt x="5761" y="818698"/>
                  </a:lnTo>
                  <a:lnTo>
                    <a:pt x="22855" y="773898"/>
                  </a:lnTo>
                  <a:lnTo>
                    <a:pt x="50999" y="729767"/>
                  </a:lnTo>
                  <a:lnTo>
                    <a:pt x="75759" y="700746"/>
                  </a:lnTo>
                  <a:lnTo>
                    <a:pt x="105219" y="672065"/>
                  </a:lnTo>
                  <a:lnTo>
                    <a:pt x="139296" y="643741"/>
                  </a:lnTo>
                  <a:lnTo>
                    <a:pt x="177904" y="615791"/>
                  </a:lnTo>
                  <a:lnTo>
                    <a:pt x="220960" y="588232"/>
                  </a:lnTo>
                  <a:lnTo>
                    <a:pt x="268379" y="561082"/>
                  </a:lnTo>
                  <a:lnTo>
                    <a:pt x="320077" y="534357"/>
                  </a:lnTo>
                  <a:lnTo>
                    <a:pt x="375970" y="508074"/>
                  </a:lnTo>
                  <a:lnTo>
                    <a:pt x="435974" y="482252"/>
                  </a:lnTo>
                  <a:lnTo>
                    <a:pt x="500005" y="456906"/>
                  </a:lnTo>
                  <a:lnTo>
                    <a:pt x="567978" y="432054"/>
                  </a:lnTo>
                  <a:lnTo>
                    <a:pt x="639809" y="407713"/>
                  </a:lnTo>
                  <a:lnTo>
                    <a:pt x="677145" y="395740"/>
                  </a:lnTo>
                  <a:lnTo>
                    <a:pt x="715414" y="383901"/>
                  </a:lnTo>
                  <a:lnTo>
                    <a:pt x="754606" y="372198"/>
                  </a:lnTo>
                  <a:lnTo>
                    <a:pt x="794709" y="360634"/>
                  </a:lnTo>
                  <a:lnTo>
                    <a:pt x="835714" y="349210"/>
                  </a:lnTo>
                  <a:lnTo>
                    <a:pt x="877609" y="337929"/>
                  </a:lnTo>
                  <a:lnTo>
                    <a:pt x="920386" y="326793"/>
                  </a:lnTo>
                  <a:lnTo>
                    <a:pt x="964031" y="315804"/>
                  </a:lnTo>
                  <a:lnTo>
                    <a:pt x="1008537" y="304965"/>
                  </a:lnTo>
                  <a:lnTo>
                    <a:pt x="1053890" y="294276"/>
                  </a:lnTo>
                  <a:lnTo>
                    <a:pt x="1100083" y="283741"/>
                  </a:lnTo>
                  <a:lnTo>
                    <a:pt x="1147103" y="273362"/>
                  </a:lnTo>
                  <a:lnTo>
                    <a:pt x="1194940" y="263140"/>
                  </a:lnTo>
                  <a:lnTo>
                    <a:pt x="1243583" y="253079"/>
                  </a:lnTo>
                  <a:lnTo>
                    <a:pt x="1293023" y="243179"/>
                  </a:lnTo>
                  <a:lnTo>
                    <a:pt x="1343249" y="233444"/>
                  </a:lnTo>
                  <a:lnTo>
                    <a:pt x="1394250" y="223875"/>
                  </a:lnTo>
                  <a:lnTo>
                    <a:pt x="1446015" y="214474"/>
                  </a:lnTo>
                  <a:lnTo>
                    <a:pt x="1498534" y="205244"/>
                  </a:lnTo>
                  <a:lnTo>
                    <a:pt x="1551797" y="196187"/>
                  </a:lnTo>
                  <a:lnTo>
                    <a:pt x="1605793" y="187304"/>
                  </a:lnTo>
                  <a:lnTo>
                    <a:pt x="1660511" y="178599"/>
                  </a:lnTo>
                  <a:lnTo>
                    <a:pt x="1715941" y="170073"/>
                  </a:lnTo>
                  <a:lnTo>
                    <a:pt x="1772073" y="161728"/>
                  </a:lnTo>
                  <a:lnTo>
                    <a:pt x="1828896" y="153566"/>
                  </a:lnTo>
                  <a:lnTo>
                    <a:pt x="1886399" y="145591"/>
                  </a:lnTo>
                  <a:lnTo>
                    <a:pt x="1944571" y="137803"/>
                  </a:lnTo>
                  <a:lnTo>
                    <a:pt x="2003404" y="130204"/>
                  </a:lnTo>
                  <a:lnTo>
                    <a:pt x="2062885" y="122798"/>
                  </a:lnTo>
                  <a:lnTo>
                    <a:pt x="2123004" y="115586"/>
                  </a:lnTo>
                  <a:lnTo>
                    <a:pt x="2183751" y="108570"/>
                  </a:lnTo>
                  <a:lnTo>
                    <a:pt x="2245115" y="101753"/>
                  </a:lnTo>
                  <a:lnTo>
                    <a:pt x="2307086" y="95136"/>
                  </a:lnTo>
                  <a:lnTo>
                    <a:pt x="2369653" y="88722"/>
                  </a:lnTo>
                  <a:lnTo>
                    <a:pt x="2432806" y="82513"/>
                  </a:lnTo>
                  <a:lnTo>
                    <a:pt x="2496534" y="76511"/>
                  </a:lnTo>
                  <a:lnTo>
                    <a:pt x="2560826" y="70718"/>
                  </a:lnTo>
                  <a:lnTo>
                    <a:pt x="2625673" y="65137"/>
                  </a:lnTo>
                  <a:lnTo>
                    <a:pt x="2691063" y="59768"/>
                  </a:lnTo>
                  <a:lnTo>
                    <a:pt x="2756986" y="54616"/>
                  </a:lnTo>
                  <a:lnTo>
                    <a:pt x="2823432" y="49681"/>
                  </a:lnTo>
                  <a:lnTo>
                    <a:pt x="2890389" y="44966"/>
                  </a:lnTo>
                  <a:lnTo>
                    <a:pt x="2957848" y="40473"/>
                  </a:lnTo>
                  <a:lnTo>
                    <a:pt x="3025798" y="36204"/>
                  </a:lnTo>
                  <a:lnTo>
                    <a:pt x="3094229" y="32161"/>
                  </a:lnTo>
                  <a:lnTo>
                    <a:pt x="3163129" y="28347"/>
                  </a:lnTo>
                  <a:lnTo>
                    <a:pt x="3232489" y="24763"/>
                  </a:lnTo>
                  <a:lnTo>
                    <a:pt x="3302297" y="21412"/>
                  </a:lnTo>
                  <a:lnTo>
                    <a:pt x="3372544" y="18296"/>
                  </a:lnTo>
                  <a:lnTo>
                    <a:pt x="3443219" y="15417"/>
                  </a:lnTo>
                  <a:lnTo>
                    <a:pt x="3514311" y="12777"/>
                  </a:lnTo>
                  <a:lnTo>
                    <a:pt x="3585809" y="10378"/>
                  </a:lnTo>
                  <a:lnTo>
                    <a:pt x="3657704" y="8223"/>
                  </a:lnTo>
                  <a:lnTo>
                    <a:pt x="3729985" y="6313"/>
                  </a:lnTo>
                  <a:lnTo>
                    <a:pt x="3802640" y="4651"/>
                  </a:lnTo>
                  <a:lnTo>
                    <a:pt x="3875661" y="3238"/>
                  </a:lnTo>
                  <a:lnTo>
                    <a:pt x="3949035" y="2078"/>
                  </a:lnTo>
                  <a:lnTo>
                    <a:pt x="4022753" y="1172"/>
                  </a:lnTo>
                  <a:lnTo>
                    <a:pt x="4096804" y="522"/>
                  </a:lnTo>
                  <a:lnTo>
                    <a:pt x="4171178" y="130"/>
                  </a:lnTo>
                  <a:lnTo>
                    <a:pt x="4245864" y="0"/>
                  </a:lnTo>
                  <a:lnTo>
                    <a:pt x="4320549" y="130"/>
                  </a:lnTo>
                  <a:lnTo>
                    <a:pt x="4394923" y="522"/>
                  </a:lnTo>
                  <a:lnTo>
                    <a:pt x="4468974" y="1172"/>
                  </a:lnTo>
                  <a:lnTo>
                    <a:pt x="4542692" y="2078"/>
                  </a:lnTo>
                  <a:lnTo>
                    <a:pt x="4616066" y="3238"/>
                  </a:lnTo>
                  <a:lnTo>
                    <a:pt x="4689087" y="4651"/>
                  </a:lnTo>
                  <a:lnTo>
                    <a:pt x="4761742" y="6313"/>
                  </a:lnTo>
                  <a:lnTo>
                    <a:pt x="4834023" y="8223"/>
                  </a:lnTo>
                  <a:lnTo>
                    <a:pt x="4905918" y="10378"/>
                  </a:lnTo>
                  <a:lnTo>
                    <a:pt x="4977416" y="12777"/>
                  </a:lnTo>
                  <a:lnTo>
                    <a:pt x="5048508" y="15417"/>
                  </a:lnTo>
                  <a:lnTo>
                    <a:pt x="5119183" y="18296"/>
                  </a:lnTo>
                  <a:lnTo>
                    <a:pt x="5189430" y="21412"/>
                  </a:lnTo>
                  <a:lnTo>
                    <a:pt x="5259238" y="24763"/>
                  </a:lnTo>
                  <a:lnTo>
                    <a:pt x="5328598" y="28347"/>
                  </a:lnTo>
                  <a:lnTo>
                    <a:pt x="5397498" y="32161"/>
                  </a:lnTo>
                  <a:lnTo>
                    <a:pt x="5465929" y="36204"/>
                  </a:lnTo>
                  <a:lnTo>
                    <a:pt x="5533879" y="40473"/>
                  </a:lnTo>
                  <a:lnTo>
                    <a:pt x="5601338" y="44966"/>
                  </a:lnTo>
                  <a:lnTo>
                    <a:pt x="5668295" y="49681"/>
                  </a:lnTo>
                  <a:lnTo>
                    <a:pt x="5734741" y="54616"/>
                  </a:lnTo>
                  <a:lnTo>
                    <a:pt x="5800664" y="59768"/>
                  </a:lnTo>
                  <a:lnTo>
                    <a:pt x="5866054" y="65137"/>
                  </a:lnTo>
                  <a:lnTo>
                    <a:pt x="5930901" y="70718"/>
                  </a:lnTo>
                  <a:lnTo>
                    <a:pt x="5995193" y="76511"/>
                  </a:lnTo>
                  <a:lnTo>
                    <a:pt x="6058921" y="82513"/>
                  </a:lnTo>
                  <a:lnTo>
                    <a:pt x="6122074" y="88722"/>
                  </a:lnTo>
                  <a:lnTo>
                    <a:pt x="6184641" y="95136"/>
                  </a:lnTo>
                  <a:lnTo>
                    <a:pt x="6246612" y="101753"/>
                  </a:lnTo>
                  <a:lnTo>
                    <a:pt x="6307976" y="108570"/>
                  </a:lnTo>
                  <a:lnTo>
                    <a:pt x="6368723" y="115586"/>
                  </a:lnTo>
                  <a:lnTo>
                    <a:pt x="6428842" y="122798"/>
                  </a:lnTo>
                  <a:lnTo>
                    <a:pt x="6488323" y="130204"/>
                  </a:lnTo>
                  <a:lnTo>
                    <a:pt x="6547156" y="137803"/>
                  </a:lnTo>
                  <a:lnTo>
                    <a:pt x="6605328" y="145591"/>
                  </a:lnTo>
                  <a:lnTo>
                    <a:pt x="6662831" y="153566"/>
                  </a:lnTo>
                  <a:lnTo>
                    <a:pt x="6719654" y="161728"/>
                  </a:lnTo>
                  <a:lnTo>
                    <a:pt x="6775786" y="170073"/>
                  </a:lnTo>
                  <a:lnTo>
                    <a:pt x="6831216" y="178599"/>
                  </a:lnTo>
                  <a:lnTo>
                    <a:pt x="6885934" y="187304"/>
                  </a:lnTo>
                  <a:lnTo>
                    <a:pt x="6939930" y="196187"/>
                  </a:lnTo>
                  <a:lnTo>
                    <a:pt x="6993193" y="205244"/>
                  </a:lnTo>
                  <a:lnTo>
                    <a:pt x="7045712" y="214474"/>
                  </a:lnTo>
                  <a:lnTo>
                    <a:pt x="7097477" y="223875"/>
                  </a:lnTo>
                  <a:lnTo>
                    <a:pt x="7148478" y="233444"/>
                  </a:lnTo>
                  <a:lnTo>
                    <a:pt x="7198704" y="243179"/>
                  </a:lnTo>
                  <a:lnTo>
                    <a:pt x="7248143" y="253079"/>
                  </a:lnTo>
                  <a:lnTo>
                    <a:pt x="7296787" y="263140"/>
                  </a:lnTo>
                  <a:lnTo>
                    <a:pt x="7344624" y="273362"/>
                  </a:lnTo>
                  <a:lnTo>
                    <a:pt x="7391644" y="283741"/>
                  </a:lnTo>
                  <a:lnTo>
                    <a:pt x="7437837" y="294276"/>
                  </a:lnTo>
                  <a:lnTo>
                    <a:pt x="7483190" y="304965"/>
                  </a:lnTo>
                  <a:lnTo>
                    <a:pt x="7527696" y="315804"/>
                  </a:lnTo>
                  <a:lnTo>
                    <a:pt x="7571341" y="326793"/>
                  </a:lnTo>
                  <a:lnTo>
                    <a:pt x="7614118" y="337929"/>
                  </a:lnTo>
                  <a:lnTo>
                    <a:pt x="7656013" y="349210"/>
                  </a:lnTo>
                  <a:lnTo>
                    <a:pt x="7697018" y="360634"/>
                  </a:lnTo>
                  <a:lnTo>
                    <a:pt x="7737121" y="372198"/>
                  </a:lnTo>
                  <a:lnTo>
                    <a:pt x="7776313" y="383901"/>
                  </a:lnTo>
                  <a:lnTo>
                    <a:pt x="7814582" y="395740"/>
                  </a:lnTo>
                  <a:lnTo>
                    <a:pt x="7851918" y="407713"/>
                  </a:lnTo>
                  <a:lnTo>
                    <a:pt x="7888311" y="419819"/>
                  </a:lnTo>
                  <a:lnTo>
                    <a:pt x="7958223" y="444417"/>
                  </a:lnTo>
                  <a:lnTo>
                    <a:pt x="8024236" y="469518"/>
                  </a:lnTo>
                  <a:lnTo>
                    <a:pt x="8086263" y="495104"/>
                  </a:lnTo>
                  <a:lnTo>
                    <a:pt x="8144223" y="521159"/>
                  </a:lnTo>
                  <a:lnTo>
                    <a:pt x="8198029" y="547665"/>
                  </a:lnTo>
                  <a:lnTo>
                    <a:pt x="8247598" y="574605"/>
                  </a:lnTo>
                  <a:lnTo>
                    <a:pt x="8292846" y="601962"/>
                  </a:lnTo>
                  <a:lnTo>
                    <a:pt x="8333688" y="629718"/>
                  </a:lnTo>
                  <a:lnTo>
                    <a:pt x="8370041" y="657858"/>
                  </a:lnTo>
                  <a:lnTo>
                    <a:pt x="8401820" y="686362"/>
                  </a:lnTo>
                  <a:lnTo>
                    <a:pt x="8428941" y="715216"/>
                  </a:lnTo>
                  <a:lnTo>
                    <a:pt x="8460704" y="759111"/>
                  </a:lnTo>
                  <a:lnTo>
                    <a:pt x="8481513" y="803694"/>
                  </a:lnTo>
                  <a:lnTo>
                    <a:pt x="8491084" y="848907"/>
                  </a:lnTo>
                  <a:lnTo>
                    <a:pt x="8491728" y="864107"/>
                  </a:lnTo>
                  <a:lnTo>
                    <a:pt x="8491084" y="879308"/>
                  </a:lnTo>
                  <a:lnTo>
                    <a:pt x="8481513" y="924521"/>
                  </a:lnTo>
                  <a:lnTo>
                    <a:pt x="8460704" y="969104"/>
                  </a:lnTo>
                  <a:lnTo>
                    <a:pt x="8428941" y="1012999"/>
                  </a:lnTo>
                  <a:lnTo>
                    <a:pt x="8401820" y="1041853"/>
                  </a:lnTo>
                  <a:lnTo>
                    <a:pt x="8370041" y="1070357"/>
                  </a:lnTo>
                  <a:lnTo>
                    <a:pt x="8333688" y="1098497"/>
                  </a:lnTo>
                  <a:lnTo>
                    <a:pt x="8292846" y="1126253"/>
                  </a:lnTo>
                  <a:lnTo>
                    <a:pt x="8247598" y="1153610"/>
                  </a:lnTo>
                  <a:lnTo>
                    <a:pt x="8198029" y="1180550"/>
                  </a:lnTo>
                  <a:lnTo>
                    <a:pt x="8144223" y="1207056"/>
                  </a:lnTo>
                  <a:lnTo>
                    <a:pt x="8086263" y="1233111"/>
                  </a:lnTo>
                  <a:lnTo>
                    <a:pt x="8024236" y="1258697"/>
                  </a:lnTo>
                  <a:lnTo>
                    <a:pt x="7958223" y="1283798"/>
                  </a:lnTo>
                  <a:lnTo>
                    <a:pt x="7888311" y="1308396"/>
                  </a:lnTo>
                  <a:lnTo>
                    <a:pt x="7851918" y="1320502"/>
                  </a:lnTo>
                  <a:lnTo>
                    <a:pt x="7814582" y="1332475"/>
                  </a:lnTo>
                  <a:lnTo>
                    <a:pt x="7776313" y="1344314"/>
                  </a:lnTo>
                  <a:lnTo>
                    <a:pt x="7737121" y="1356017"/>
                  </a:lnTo>
                  <a:lnTo>
                    <a:pt x="7697018" y="1367581"/>
                  </a:lnTo>
                  <a:lnTo>
                    <a:pt x="7656013" y="1379005"/>
                  </a:lnTo>
                  <a:lnTo>
                    <a:pt x="7614118" y="1390286"/>
                  </a:lnTo>
                  <a:lnTo>
                    <a:pt x="7571341" y="1401422"/>
                  </a:lnTo>
                  <a:lnTo>
                    <a:pt x="7527696" y="1412411"/>
                  </a:lnTo>
                  <a:lnTo>
                    <a:pt x="7483190" y="1423250"/>
                  </a:lnTo>
                  <a:lnTo>
                    <a:pt x="7437837" y="1433939"/>
                  </a:lnTo>
                  <a:lnTo>
                    <a:pt x="7391644" y="1444474"/>
                  </a:lnTo>
                  <a:lnTo>
                    <a:pt x="7344624" y="1454853"/>
                  </a:lnTo>
                  <a:lnTo>
                    <a:pt x="7296787" y="1465075"/>
                  </a:lnTo>
                  <a:lnTo>
                    <a:pt x="7248144" y="1475136"/>
                  </a:lnTo>
                  <a:lnTo>
                    <a:pt x="7198704" y="1485036"/>
                  </a:lnTo>
                  <a:lnTo>
                    <a:pt x="7148478" y="1494771"/>
                  </a:lnTo>
                  <a:lnTo>
                    <a:pt x="7097477" y="1504340"/>
                  </a:lnTo>
                  <a:lnTo>
                    <a:pt x="7045712" y="1513741"/>
                  </a:lnTo>
                  <a:lnTo>
                    <a:pt x="6993193" y="1522971"/>
                  </a:lnTo>
                  <a:lnTo>
                    <a:pt x="6939930" y="1532028"/>
                  </a:lnTo>
                  <a:lnTo>
                    <a:pt x="6885934" y="1540911"/>
                  </a:lnTo>
                  <a:lnTo>
                    <a:pt x="6831216" y="1549616"/>
                  </a:lnTo>
                  <a:lnTo>
                    <a:pt x="6775786" y="1558142"/>
                  </a:lnTo>
                  <a:lnTo>
                    <a:pt x="6719654" y="1566487"/>
                  </a:lnTo>
                  <a:lnTo>
                    <a:pt x="6662831" y="1574649"/>
                  </a:lnTo>
                  <a:lnTo>
                    <a:pt x="6605328" y="1582624"/>
                  </a:lnTo>
                  <a:lnTo>
                    <a:pt x="6547156" y="1590412"/>
                  </a:lnTo>
                  <a:lnTo>
                    <a:pt x="6488323" y="1598011"/>
                  </a:lnTo>
                  <a:lnTo>
                    <a:pt x="6428842" y="1605417"/>
                  </a:lnTo>
                  <a:lnTo>
                    <a:pt x="6368723" y="1612629"/>
                  </a:lnTo>
                  <a:lnTo>
                    <a:pt x="6307976" y="1619645"/>
                  </a:lnTo>
                  <a:lnTo>
                    <a:pt x="6246612" y="1626462"/>
                  </a:lnTo>
                  <a:lnTo>
                    <a:pt x="6184641" y="1633079"/>
                  </a:lnTo>
                  <a:lnTo>
                    <a:pt x="6122074" y="1639493"/>
                  </a:lnTo>
                  <a:lnTo>
                    <a:pt x="6058921" y="1645702"/>
                  </a:lnTo>
                  <a:lnTo>
                    <a:pt x="5995193" y="1651704"/>
                  </a:lnTo>
                  <a:lnTo>
                    <a:pt x="5930901" y="1657497"/>
                  </a:lnTo>
                  <a:lnTo>
                    <a:pt x="5866054" y="1663078"/>
                  </a:lnTo>
                  <a:lnTo>
                    <a:pt x="5800664" y="1668447"/>
                  </a:lnTo>
                  <a:lnTo>
                    <a:pt x="5734741" y="1673599"/>
                  </a:lnTo>
                  <a:lnTo>
                    <a:pt x="5668295" y="1678534"/>
                  </a:lnTo>
                  <a:lnTo>
                    <a:pt x="5601338" y="1683249"/>
                  </a:lnTo>
                  <a:lnTo>
                    <a:pt x="5533879" y="1687742"/>
                  </a:lnTo>
                  <a:lnTo>
                    <a:pt x="5465929" y="1692011"/>
                  </a:lnTo>
                  <a:lnTo>
                    <a:pt x="5397498" y="1696054"/>
                  </a:lnTo>
                  <a:lnTo>
                    <a:pt x="5328598" y="1699868"/>
                  </a:lnTo>
                  <a:lnTo>
                    <a:pt x="5259238" y="1703452"/>
                  </a:lnTo>
                  <a:lnTo>
                    <a:pt x="5189430" y="1706803"/>
                  </a:lnTo>
                  <a:lnTo>
                    <a:pt x="5119183" y="1709919"/>
                  </a:lnTo>
                  <a:lnTo>
                    <a:pt x="5048508" y="1712798"/>
                  </a:lnTo>
                  <a:lnTo>
                    <a:pt x="4977416" y="1715438"/>
                  </a:lnTo>
                  <a:lnTo>
                    <a:pt x="4905918" y="1717837"/>
                  </a:lnTo>
                  <a:lnTo>
                    <a:pt x="4834023" y="1719992"/>
                  </a:lnTo>
                  <a:lnTo>
                    <a:pt x="4761742" y="1721902"/>
                  </a:lnTo>
                  <a:lnTo>
                    <a:pt x="4689087" y="1723564"/>
                  </a:lnTo>
                  <a:lnTo>
                    <a:pt x="4616066" y="1724977"/>
                  </a:lnTo>
                  <a:lnTo>
                    <a:pt x="4542692" y="1726137"/>
                  </a:lnTo>
                  <a:lnTo>
                    <a:pt x="4468974" y="1727043"/>
                  </a:lnTo>
                  <a:lnTo>
                    <a:pt x="4394923" y="1727693"/>
                  </a:lnTo>
                  <a:lnTo>
                    <a:pt x="4320549" y="1728085"/>
                  </a:lnTo>
                  <a:lnTo>
                    <a:pt x="4245864" y="1728215"/>
                  </a:lnTo>
                  <a:lnTo>
                    <a:pt x="4171178" y="1728085"/>
                  </a:lnTo>
                  <a:lnTo>
                    <a:pt x="4096804" y="1727693"/>
                  </a:lnTo>
                  <a:lnTo>
                    <a:pt x="4022753" y="1727043"/>
                  </a:lnTo>
                  <a:lnTo>
                    <a:pt x="3949035" y="1726137"/>
                  </a:lnTo>
                  <a:lnTo>
                    <a:pt x="3875661" y="1724977"/>
                  </a:lnTo>
                  <a:lnTo>
                    <a:pt x="3802640" y="1723564"/>
                  </a:lnTo>
                  <a:lnTo>
                    <a:pt x="3729985" y="1721902"/>
                  </a:lnTo>
                  <a:lnTo>
                    <a:pt x="3657704" y="1719992"/>
                  </a:lnTo>
                  <a:lnTo>
                    <a:pt x="3585809" y="1717837"/>
                  </a:lnTo>
                  <a:lnTo>
                    <a:pt x="3514311" y="1715438"/>
                  </a:lnTo>
                  <a:lnTo>
                    <a:pt x="3443219" y="1712798"/>
                  </a:lnTo>
                  <a:lnTo>
                    <a:pt x="3372544" y="1709919"/>
                  </a:lnTo>
                  <a:lnTo>
                    <a:pt x="3302297" y="1706803"/>
                  </a:lnTo>
                  <a:lnTo>
                    <a:pt x="3232489" y="1703452"/>
                  </a:lnTo>
                  <a:lnTo>
                    <a:pt x="3163129" y="1699868"/>
                  </a:lnTo>
                  <a:lnTo>
                    <a:pt x="3094229" y="1696054"/>
                  </a:lnTo>
                  <a:lnTo>
                    <a:pt x="3025798" y="1692011"/>
                  </a:lnTo>
                  <a:lnTo>
                    <a:pt x="2957848" y="1687742"/>
                  </a:lnTo>
                  <a:lnTo>
                    <a:pt x="2890389" y="1683249"/>
                  </a:lnTo>
                  <a:lnTo>
                    <a:pt x="2823432" y="1678534"/>
                  </a:lnTo>
                  <a:lnTo>
                    <a:pt x="2756986" y="1673599"/>
                  </a:lnTo>
                  <a:lnTo>
                    <a:pt x="2691063" y="1668447"/>
                  </a:lnTo>
                  <a:lnTo>
                    <a:pt x="2625673" y="1663078"/>
                  </a:lnTo>
                  <a:lnTo>
                    <a:pt x="2560826" y="1657497"/>
                  </a:lnTo>
                  <a:lnTo>
                    <a:pt x="2496534" y="1651704"/>
                  </a:lnTo>
                  <a:lnTo>
                    <a:pt x="2432806" y="1645702"/>
                  </a:lnTo>
                  <a:lnTo>
                    <a:pt x="2369653" y="1639493"/>
                  </a:lnTo>
                  <a:lnTo>
                    <a:pt x="2307086" y="1633079"/>
                  </a:lnTo>
                  <a:lnTo>
                    <a:pt x="2245115" y="1626462"/>
                  </a:lnTo>
                  <a:lnTo>
                    <a:pt x="2183751" y="1619645"/>
                  </a:lnTo>
                  <a:lnTo>
                    <a:pt x="2123004" y="1612629"/>
                  </a:lnTo>
                  <a:lnTo>
                    <a:pt x="2062885" y="1605417"/>
                  </a:lnTo>
                  <a:lnTo>
                    <a:pt x="2003404" y="1598011"/>
                  </a:lnTo>
                  <a:lnTo>
                    <a:pt x="1944571" y="1590412"/>
                  </a:lnTo>
                  <a:lnTo>
                    <a:pt x="1886399" y="1582624"/>
                  </a:lnTo>
                  <a:lnTo>
                    <a:pt x="1828896" y="1574649"/>
                  </a:lnTo>
                  <a:lnTo>
                    <a:pt x="1772073" y="1566487"/>
                  </a:lnTo>
                  <a:lnTo>
                    <a:pt x="1715941" y="1558142"/>
                  </a:lnTo>
                  <a:lnTo>
                    <a:pt x="1660511" y="1549616"/>
                  </a:lnTo>
                  <a:lnTo>
                    <a:pt x="1605793" y="1540911"/>
                  </a:lnTo>
                  <a:lnTo>
                    <a:pt x="1551797" y="1532028"/>
                  </a:lnTo>
                  <a:lnTo>
                    <a:pt x="1498534" y="1522971"/>
                  </a:lnTo>
                  <a:lnTo>
                    <a:pt x="1446015" y="1513741"/>
                  </a:lnTo>
                  <a:lnTo>
                    <a:pt x="1394250" y="1504340"/>
                  </a:lnTo>
                  <a:lnTo>
                    <a:pt x="1343249" y="1494771"/>
                  </a:lnTo>
                  <a:lnTo>
                    <a:pt x="1293023" y="1485036"/>
                  </a:lnTo>
                  <a:lnTo>
                    <a:pt x="1243584" y="1475136"/>
                  </a:lnTo>
                  <a:lnTo>
                    <a:pt x="1194940" y="1465075"/>
                  </a:lnTo>
                  <a:lnTo>
                    <a:pt x="1147103" y="1454853"/>
                  </a:lnTo>
                  <a:lnTo>
                    <a:pt x="1100083" y="1444474"/>
                  </a:lnTo>
                  <a:lnTo>
                    <a:pt x="1053890" y="1433939"/>
                  </a:lnTo>
                  <a:lnTo>
                    <a:pt x="1008537" y="1423250"/>
                  </a:lnTo>
                  <a:lnTo>
                    <a:pt x="964031" y="1412411"/>
                  </a:lnTo>
                  <a:lnTo>
                    <a:pt x="920386" y="1401422"/>
                  </a:lnTo>
                  <a:lnTo>
                    <a:pt x="877609" y="1390286"/>
                  </a:lnTo>
                  <a:lnTo>
                    <a:pt x="835714" y="1379005"/>
                  </a:lnTo>
                  <a:lnTo>
                    <a:pt x="794709" y="1367581"/>
                  </a:lnTo>
                  <a:lnTo>
                    <a:pt x="754606" y="1356017"/>
                  </a:lnTo>
                  <a:lnTo>
                    <a:pt x="715414" y="1344314"/>
                  </a:lnTo>
                  <a:lnTo>
                    <a:pt x="677145" y="1332475"/>
                  </a:lnTo>
                  <a:lnTo>
                    <a:pt x="639809" y="1320502"/>
                  </a:lnTo>
                  <a:lnTo>
                    <a:pt x="603416" y="1308396"/>
                  </a:lnTo>
                  <a:lnTo>
                    <a:pt x="533504" y="1283798"/>
                  </a:lnTo>
                  <a:lnTo>
                    <a:pt x="467491" y="1258697"/>
                  </a:lnTo>
                  <a:lnTo>
                    <a:pt x="405464" y="1233111"/>
                  </a:lnTo>
                  <a:lnTo>
                    <a:pt x="347504" y="1207056"/>
                  </a:lnTo>
                  <a:lnTo>
                    <a:pt x="293698" y="1180550"/>
                  </a:lnTo>
                  <a:lnTo>
                    <a:pt x="244129" y="1153610"/>
                  </a:lnTo>
                  <a:lnTo>
                    <a:pt x="198881" y="1126253"/>
                  </a:lnTo>
                  <a:lnTo>
                    <a:pt x="158039" y="1098497"/>
                  </a:lnTo>
                  <a:lnTo>
                    <a:pt x="121686" y="1070357"/>
                  </a:lnTo>
                  <a:lnTo>
                    <a:pt x="89907" y="1041853"/>
                  </a:lnTo>
                  <a:lnTo>
                    <a:pt x="62786" y="1012999"/>
                  </a:lnTo>
                  <a:lnTo>
                    <a:pt x="31023" y="969104"/>
                  </a:lnTo>
                  <a:lnTo>
                    <a:pt x="10214" y="924521"/>
                  </a:lnTo>
                  <a:lnTo>
                    <a:pt x="643" y="879308"/>
                  </a:lnTo>
                  <a:lnTo>
                    <a:pt x="0" y="864107"/>
                  </a:lnTo>
                  <a:close/>
                </a:path>
              </a:pathLst>
            </a:custGeom>
            <a:ln w="380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594610" y="5800168"/>
            <a:ext cx="687324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dirty="0" sz="3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36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57" y="146317"/>
            <a:ext cx="1081989" cy="10210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054857" y="0"/>
            <a:ext cx="9027160" cy="4888230"/>
            <a:chOff x="3054857" y="0"/>
            <a:chExt cx="9027160" cy="488823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1589" y="3368159"/>
              <a:ext cx="7888638" cy="112835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3879" y="0"/>
              <a:ext cx="3456431" cy="314248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073907" y="3144011"/>
              <a:ext cx="8989060" cy="1725295"/>
            </a:xfrm>
            <a:custGeom>
              <a:avLst/>
              <a:gdLst/>
              <a:ahLst/>
              <a:cxnLst/>
              <a:rect l="l" t="t" r="r" b="b"/>
              <a:pathLst>
                <a:path w="8989060" h="1725295">
                  <a:moveTo>
                    <a:pt x="0" y="862583"/>
                  </a:moveTo>
                  <a:lnTo>
                    <a:pt x="5500" y="819533"/>
                  </a:lnTo>
                  <a:lnTo>
                    <a:pt x="21829" y="777029"/>
                  </a:lnTo>
                  <a:lnTo>
                    <a:pt x="48730" y="735121"/>
                  </a:lnTo>
                  <a:lnTo>
                    <a:pt x="85944" y="693857"/>
                  </a:lnTo>
                  <a:lnTo>
                    <a:pt x="116357" y="666731"/>
                  </a:lnTo>
                  <a:lnTo>
                    <a:pt x="151163" y="639928"/>
                  </a:lnTo>
                  <a:lnTo>
                    <a:pt x="190285" y="613463"/>
                  </a:lnTo>
                  <a:lnTo>
                    <a:pt x="233649" y="587351"/>
                  </a:lnTo>
                  <a:lnTo>
                    <a:pt x="281176" y="561606"/>
                  </a:lnTo>
                  <a:lnTo>
                    <a:pt x="332792" y="536243"/>
                  </a:lnTo>
                  <a:lnTo>
                    <a:pt x="388420" y="511276"/>
                  </a:lnTo>
                  <a:lnTo>
                    <a:pt x="447983" y="486721"/>
                  </a:lnTo>
                  <a:lnTo>
                    <a:pt x="511405" y="462591"/>
                  </a:lnTo>
                  <a:lnTo>
                    <a:pt x="578610" y="438902"/>
                  </a:lnTo>
                  <a:lnTo>
                    <a:pt x="649521" y="415668"/>
                  </a:lnTo>
                  <a:lnTo>
                    <a:pt x="686343" y="404227"/>
                  </a:lnTo>
                  <a:lnTo>
                    <a:pt x="724063" y="392904"/>
                  </a:lnTo>
                  <a:lnTo>
                    <a:pt x="762672" y="381703"/>
                  </a:lnTo>
                  <a:lnTo>
                    <a:pt x="802159" y="370624"/>
                  </a:lnTo>
                  <a:lnTo>
                    <a:pt x="842516" y="359671"/>
                  </a:lnTo>
                  <a:lnTo>
                    <a:pt x="883733" y="348844"/>
                  </a:lnTo>
                  <a:lnTo>
                    <a:pt x="925800" y="338145"/>
                  </a:lnTo>
                  <a:lnTo>
                    <a:pt x="968707" y="327576"/>
                  </a:lnTo>
                  <a:lnTo>
                    <a:pt x="1012447" y="317140"/>
                  </a:lnTo>
                  <a:lnTo>
                    <a:pt x="1057007" y="306838"/>
                  </a:lnTo>
                  <a:lnTo>
                    <a:pt x="1102380" y="296671"/>
                  </a:lnTo>
                  <a:lnTo>
                    <a:pt x="1148556" y="286642"/>
                  </a:lnTo>
                  <a:lnTo>
                    <a:pt x="1195525" y="276752"/>
                  </a:lnTo>
                  <a:lnTo>
                    <a:pt x="1243277" y="267004"/>
                  </a:lnTo>
                  <a:lnTo>
                    <a:pt x="1291804" y="257399"/>
                  </a:lnTo>
                  <a:lnTo>
                    <a:pt x="1341095" y="247938"/>
                  </a:lnTo>
                  <a:lnTo>
                    <a:pt x="1391141" y="238624"/>
                  </a:lnTo>
                  <a:lnTo>
                    <a:pt x="1441932" y="229459"/>
                  </a:lnTo>
                  <a:lnTo>
                    <a:pt x="1493460" y="220444"/>
                  </a:lnTo>
                  <a:lnTo>
                    <a:pt x="1545713" y="211582"/>
                  </a:lnTo>
                  <a:lnTo>
                    <a:pt x="1598684" y="202873"/>
                  </a:lnTo>
                  <a:lnTo>
                    <a:pt x="1652362" y="194321"/>
                  </a:lnTo>
                  <a:lnTo>
                    <a:pt x="1706737" y="185926"/>
                  </a:lnTo>
                  <a:lnTo>
                    <a:pt x="1761801" y="177690"/>
                  </a:lnTo>
                  <a:lnTo>
                    <a:pt x="1817543" y="169616"/>
                  </a:lnTo>
                  <a:lnTo>
                    <a:pt x="1873955" y="161706"/>
                  </a:lnTo>
                  <a:lnTo>
                    <a:pt x="1931026" y="153960"/>
                  </a:lnTo>
                  <a:lnTo>
                    <a:pt x="1988748" y="146381"/>
                  </a:lnTo>
                  <a:lnTo>
                    <a:pt x="2047109" y="138971"/>
                  </a:lnTo>
                  <a:lnTo>
                    <a:pt x="2106102" y="131731"/>
                  </a:lnTo>
                  <a:lnTo>
                    <a:pt x="2165716" y="124664"/>
                  </a:lnTo>
                  <a:lnTo>
                    <a:pt x="2225943" y="117771"/>
                  </a:lnTo>
                  <a:lnTo>
                    <a:pt x="2286771" y="111054"/>
                  </a:lnTo>
                  <a:lnTo>
                    <a:pt x="2348193" y="104515"/>
                  </a:lnTo>
                  <a:lnTo>
                    <a:pt x="2410197" y="98155"/>
                  </a:lnTo>
                  <a:lnTo>
                    <a:pt x="2472776" y="91977"/>
                  </a:lnTo>
                  <a:lnTo>
                    <a:pt x="2535919" y="85982"/>
                  </a:lnTo>
                  <a:lnTo>
                    <a:pt x="2599616" y="80173"/>
                  </a:lnTo>
                  <a:lnTo>
                    <a:pt x="2663859" y="74550"/>
                  </a:lnTo>
                  <a:lnTo>
                    <a:pt x="2728637" y="69116"/>
                  </a:lnTo>
                  <a:lnTo>
                    <a:pt x="2793941" y="63873"/>
                  </a:lnTo>
                  <a:lnTo>
                    <a:pt x="2859762" y="58823"/>
                  </a:lnTo>
                  <a:lnTo>
                    <a:pt x="2926090" y="53967"/>
                  </a:lnTo>
                  <a:lnTo>
                    <a:pt x="2992915" y="49307"/>
                  </a:lnTo>
                  <a:lnTo>
                    <a:pt x="3060229" y="44845"/>
                  </a:lnTo>
                  <a:lnTo>
                    <a:pt x="3128020" y="40582"/>
                  </a:lnTo>
                  <a:lnTo>
                    <a:pt x="3196281" y="36522"/>
                  </a:lnTo>
                  <a:lnTo>
                    <a:pt x="3265001" y="32665"/>
                  </a:lnTo>
                  <a:lnTo>
                    <a:pt x="3334171" y="29013"/>
                  </a:lnTo>
                  <a:lnTo>
                    <a:pt x="3403780" y="25568"/>
                  </a:lnTo>
                  <a:lnTo>
                    <a:pt x="3473821" y="22332"/>
                  </a:lnTo>
                  <a:lnTo>
                    <a:pt x="3544283" y="19307"/>
                  </a:lnTo>
                  <a:lnTo>
                    <a:pt x="3615157" y="16495"/>
                  </a:lnTo>
                  <a:lnTo>
                    <a:pt x="3686432" y="13897"/>
                  </a:lnTo>
                  <a:lnTo>
                    <a:pt x="3758100" y="11516"/>
                  </a:lnTo>
                  <a:lnTo>
                    <a:pt x="3830152" y="9352"/>
                  </a:lnTo>
                  <a:lnTo>
                    <a:pt x="3902576" y="7409"/>
                  </a:lnTo>
                  <a:lnTo>
                    <a:pt x="3975365" y="5687"/>
                  </a:lnTo>
                  <a:lnTo>
                    <a:pt x="4048508" y="4189"/>
                  </a:lnTo>
                  <a:lnTo>
                    <a:pt x="4121996" y="2917"/>
                  </a:lnTo>
                  <a:lnTo>
                    <a:pt x="4195819" y="1871"/>
                  </a:lnTo>
                  <a:lnTo>
                    <a:pt x="4269969" y="1055"/>
                  </a:lnTo>
                  <a:lnTo>
                    <a:pt x="4344434" y="470"/>
                  </a:lnTo>
                  <a:lnTo>
                    <a:pt x="4419206" y="117"/>
                  </a:lnTo>
                  <a:lnTo>
                    <a:pt x="4494276" y="0"/>
                  </a:lnTo>
                  <a:lnTo>
                    <a:pt x="4569345" y="117"/>
                  </a:lnTo>
                  <a:lnTo>
                    <a:pt x="4644117" y="470"/>
                  </a:lnTo>
                  <a:lnTo>
                    <a:pt x="4718582" y="1055"/>
                  </a:lnTo>
                  <a:lnTo>
                    <a:pt x="4792732" y="1871"/>
                  </a:lnTo>
                  <a:lnTo>
                    <a:pt x="4866555" y="2917"/>
                  </a:lnTo>
                  <a:lnTo>
                    <a:pt x="4940043" y="4189"/>
                  </a:lnTo>
                  <a:lnTo>
                    <a:pt x="5013186" y="5687"/>
                  </a:lnTo>
                  <a:lnTo>
                    <a:pt x="5085975" y="7409"/>
                  </a:lnTo>
                  <a:lnTo>
                    <a:pt x="5158399" y="9352"/>
                  </a:lnTo>
                  <a:lnTo>
                    <a:pt x="5230451" y="11516"/>
                  </a:lnTo>
                  <a:lnTo>
                    <a:pt x="5302119" y="13897"/>
                  </a:lnTo>
                  <a:lnTo>
                    <a:pt x="5373394" y="16495"/>
                  </a:lnTo>
                  <a:lnTo>
                    <a:pt x="5444268" y="19307"/>
                  </a:lnTo>
                  <a:lnTo>
                    <a:pt x="5514730" y="22332"/>
                  </a:lnTo>
                  <a:lnTo>
                    <a:pt x="5584771" y="25568"/>
                  </a:lnTo>
                  <a:lnTo>
                    <a:pt x="5654380" y="29013"/>
                  </a:lnTo>
                  <a:lnTo>
                    <a:pt x="5723550" y="32665"/>
                  </a:lnTo>
                  <a:lnTo>
                    <a:pt x="5792270" y="36522"/>
                  </a:lnTo>
                  <a:lnTo>
                    <a:pt x="5860531" y="40582"/>
                  </a:lnTo>
                  <a:lnTo>
                    <a:pt x="5928322" y="44845"/>
                  </a:lnTo>
                  <a:lnTo>
                    <a:pt x="5995636" y="49307"/>
                  </a:lnTo>
                  <a:lnTo>
                    <a:pt x="6062461" y="53967"/>
                  </a:lnTo>
                  <a:lnTo>
                    <a:pt x="6128789" y="58823"/>
                  </a:lnTo>
                  <a:lnTo>
                    <a:pt x="6194610" y="63873"/>
                  </a:lnTo>
                  <a:lnTo>
                    <a:pt x="6259914" y="69116"/>
                  </a:lnTo>
                  <a:lnTo>
                    <a:pt x="6324692" y="74550"/>
                  </a:lnTo>
                  <a:lnTo>
                    <a:pt x="6388935" y="80173"/>
                  </a:lnTo>
                  <a:lnTo>
                    <a:pt x="6452632" y="85982"/>
                  </a:lnTo>
                  <a:lnTo>
                    <a:pt x="6515775" y="91977"/>
                  </a:lnTo>
                  <a:lnTo>
                    <a:pt x="6578354" y="98155"/>
                  </a:lnTo>
                  <a:lnTo>
                    <a:pt x="6640358" y="104515"/>
                  </a:lnTo>
                  <a:lnTo>
                    <a:pt x="6701780" y="111054"/>
                  </a:lnTo>
                  <a:lnTo>
                    <a:pt x="6762608" y="117771"/>
                  </a:lnTo>
                  <a:lnTo>
                    <a:pt x="6822835" y="124664"/>
                  </a:lnTo>
                  <a:lnTo>
                    <a:pt x="6882449" y="131731"/>
                  </a:lnTo>
                  <a:lnTo>
                    <a:pt x="6941442" y="138971"/>
                  </a:lnTo>
                  <a:lnTo>
                    <a:pt x="6999803" y="146381"/>
                  </a:lnTo>
                  <a:lnTo>
                    <a:pt x="7057525" y="153960"/>
                  </a:lnTo>
                  <a:lnTo>
                    <a:pt x="7114596" y="161706"/>
                  </a:lnTo>
                  <a:lnTo>
                    <a:pt x="7171008" y="169616"/>
                  </a:lnTo>
                  <a:lnTo>
                    <a:pt x="7226750" y="177690"/>
                  </a:lnTo>
                  <a:lnTo>
                    <a:pt x="7281814" y="185926"/>
                  </a:lnTo>
                  <a:lnTo>
                    <a:pt x="7336189" y="194321"/>
                  </a:lnTo>
                  <a:lnTo>
                    <a:pt x="7389867" y="202873"/>
                  </a:lnTo>
                  <a:lnTo>
                    <a:pt x="7442838" y="211582"/>
                  </a:lnTo>
                  <a:lnTo>
                    <a:pt x="7495091" y="220444"/>
                  </a:lnTo>
                  <a:lnTo>
                    <a:pt x="7546619" y="229459"/>
                  </a:lnTo>
                  <a:lnTo>
                    <a:pt x="7597410" y="238624"/>
                  </a:lnTo>
                  <a:lnTo>
                    <a:pt x="7647456" y="247938"/>
                  </a:lnTo>
                  <a:lnTo>
                    <a:pt x="7696747" y="257399"/>
                  </a:lnTo>
                  <a:lnTo>
                    <a:pt x="7745274" y="267004"/>
                  </a:lnTo>
                  <a:lnTo>
                    <a:pt x="7793026" y="276752"/>
                  </a:lnTo>
                  <a:lnTo>
                    <a:pt x="7839995" y="286642"/>
                  </a:lnTo>
                  <a:lnTo>
                    <a:pt x="7886171" y="296671"/>
                  </a:lnTo>
                  <a:lnTo>
                    <a:pt x="7931544" y="306838"/>
                  </a:lnTo>
                  <a:lnTo>
                    <a:pt x="7976104" y="317140"/>
                  </a:lnTo>
                  <a:lnTo>
                    <a:pt x="8019844" y="327576"/>
                  </a:lnTo>
                  <a:lnTo>
                    <a:pt x="8062751" y="338145"/>
                  </a:lnTo>
                  <a:lnTo>
                    <a:pt x="8104818" y="348844"/>
                  </a:lnTo>
                  <a:lnTo>
                    <a:pt x="8146035" y="359671"/>
                  </a:lnTo>
                  <a:lnTo>
                    <a:pt x="8186392" y="370624"/>
                  </a:lnTo>
                  <a:lnTo>
                    <a:pt x="8225879" y="381703"/>
                  </a:lnTo>
                  <a:lnTo>
                    <a:pt x="8264488" y="392904"/>
                  </a:lnTo>
                  <a:lnTo>
                    <a:pt x="8302208" y="404227"/>
                  </a:lnTo>
                  <a:lnTo>
                    <a:pt x="8339030" y="415668"/>
                  </a:lnTo>
                  <a:lnTo>
                    <a:pt x="8409941" y="438902"/>
                  </a:lnTo>
                  <a:lnTo>
                    <a:pt x="8477146" y="462591"/>
                  </a:lnTo>
                  <a:lnTo>
                    <a:pt x="8540568" y="486721"/>
                  </a:lnTo>
                  <a:lnTo>
                    <a:pt x="8600131" y="511276"/>
                  </a:lnTo>
                  <a:lnTo>
                    <a:pt x="8655759" y="536243"/>
                  </a:lnTo>
                  <a:lnTo>
                    <a:pt x="8707375" y="561606"/>
                  </a:lnTo>
                  <a:lnTo>
                    <a:pt x="8754902" y="587351"/>
                  </a:lnTo>
                  <a:lnTo>
                    <a:pt x="8798266" y="613463"/>
                  </a:lnTo>
                  <a:lnTo>
                    <a:pt x="8837388" y="639928"/>
                  </a:lnTo>
                  <a:lnTo>
                    <a:pt x="8872194" y="666731"/>
                  </a:lnTo>
                  <a:lnTo>
                    <a:pt x="8902607" y="693857"/>
                  </a:lnTo>
                  <a:lnTo>
                    <a:pt x="8939821" y="735121"/>
                  </a:lnTo>
                  <a:lnTo>
                    <a:pt x="8966722" y="777029"/>
                  </a:lnTo>
                  <a:lnTo>
                    <a:pt x="8983051" y="819533"/>
                  </a:lnTo>
                  <a:lnTo>
                    <a:pt x="8988552" y="862583"/>
                  </a:lnTo>
                  <a:lnTo>
                    <a:pt x="8987937" y="876991"/>
                  </a:lnTo>
                  <a:lnTo>
                    <a:pt x="8978799" y="919865"/>
                  </a:lnTo>
                  <a:lnTo>
                    <a:pt x="8958917" y="962176"/>
                  </a:lnTo>
                  <a:lnTo>
                    <a:pt x="8928550" y="1003875"/>
                  </a:lnTo>
                  <a:lnTo>
                    <a:pt x="8887954" y="1044912"/>
                  </a:lnTo>
                  <a:lnTo>
                    <a:pt x="8855336" y="1071879"/>
                  </a:lnTo>
                  <a:lnTo>
                    <a:pt x="8818362" y="1098514"/>
                  </a:lnTo>
                  <a:lnTo>
                    <a:pt x="8777109" y="1124805"/>
                  </a:lnTo>
                  <a:lnTo>
                    <a:pt x="8731654" y="1150735"/>
                  </a:lnTo>
                  <a:lnTo>
                    <a:pt x="8682073" y="1176291"/>
                  </a:lnTo>
                  <a:lnTo>
                    <a:pt x="8628442" y="1201458"/>
                  </a:lnTo>
                  <a:lnTo>
                    <a:pt x="8570837" y="1226221"/>
                  </a:lnTo>
                  <a:lnTo>
                    <a:pt x="8509335" y="1250565"/>
                  </a:lnTo>
                  <a:lnTo>
                    <a:pt x="8444012" y="1274476"/>
                  </a:lnTo>
                  <a:lnTo>
                    <a:pt x="8374944" y="1297940"/>
                  </a:lnTo>
                  <a:lnTo>
                    <a:pt x="8302208" y="1320940"/>
                  </a:lnTo>
                  <a:lnTo>
                    <a:pt x="8264488" y="1332263"/>
                  </a:lnTo>
                  <a:lnTo>
                    <a:pt x="8225879" y="1343464"/>
                  </a:lnTo>
                  <a:lnTo>
                    <a:pt x="8186392" y="1354543"/>
                  </a:lnTo>
                  <a:lnTo>
                    <a:pt x="8146035" y="1365496"/>
                  </a:lnTo>
                  <a:lnTo>
                    <a:pt x="8104818" y="1376323"/>
                  </a:lnTo>
                  <a:lnTo>
                    <a:pt x="8062751" y="1387022"/>
                  </a:lnTo>
                  <a:lnTo>
                    <a:pt x="8019844" y="1397591"/>
                  </a:lnTo>
                  <a:lnTo>
                    <a:pt x="7976104" y="1408027"/>
                  </a:lnTo>
                  <a:lnTo>
                    <a:pt x="7931544" y="1418329"/>
                  </a:lnTo>
                  <a:lnTo>
                    <a:pt x="7886171" y="1428496"/>
                  </a:lnTo>
                  <a:lnTo>
                    <a:pt x="7839995" y="1438525"/>
                  </a:lnTo>
                  <a:lnTo>
                    <a:pt x="7793026" y="1448415"/>
                  </a:lnTo>
                  <a:lnTo>
                    <a:pt x="7745274" y="1458163"/>
                  </a:lnTo>
                  <a:lnTo>
                    <a:pt x="7696747" y="1467768"/>
                  </a:lnTo>
                  <a:lnTo>
                    <a:pt x="7647456" y="1477229"/>
                  </a:lnTo>
                  <a:lnTo>
                    <a:pt x="7597410" y="1486543"/>
                  </a:lnTo>
                  <a:lnTo>
                    <a:pt x="7546619" y="1495708"/>
                  </a:lnTo>
                  <a:lnTo>
                    <a:pt x="7495091" y="1504723"/>
                  </a:lnTo>
                  <a:lnTo>
                    <a:pt x="7442838" y="1513585"/>
                  </a:lnTo>
                  <a:lnTo>
                    <a:pt x="7389867" y="1522294"/>
                  </a:lnTo>
                  <a:lnTo>
                    <a:pt x="7336189" y="1530846"/>
                  </a:lnTo>
                  <a:lnTo>
                    <a:pt x="7281814" y="1539241"/>
                  </a:lnTo>
                  <a:lnTo>
                    <a:pt x="7226750" y="1547477"/>
                  </a:lnTo>
                  <a:lnTo>
                    <a:pt x="7171008" y="1555551"/>
                  </a:lnTo>
                  <a:lnTo>
                    <a:pt x="7114596" y="1563461"/>
                  </a:lnTo>
                  <a:lnTo>
                    <a:pt x="7057525" y="1571207"/>
                  </a:lnTo>
                  <a:lnTo>
                    <a:pt x="6999803" y="1578786"/>
                  </a:lnTo>
                  <a:lnTo>
                    <a:pt x="6941442" y="1586196"/>
                  </a:lnTo>
                  <a:lnTo>
                    <a:pt x="6882449" y="1593436"/>
                  </a:lnTo>
                  <a:lnTo>
                    <a:pt x="6822835" y="1600503"/>
                  </a:lnTo>
                  <a:lnTo>
                    <a:pt x="6762608" y="1607396"/>
                  </a:lnTo>
                  <a:lnTo>
                    <a:pt x="6701780" y="1614113"/>
                  </a:lnTo>
                  <a:lnTo>
                    <a:pt x="6640358" y="1620652"/>
                  </a:lnTo>
                  <a:lnTo>
                    <a:pt x="6578354" y="1627012"/>
                  </a:lnTo>
                  <a:lnTo>
                    <a:pt x="6515775" y="1633190"/>
                  </a:lnTo>
                  <a:lnTo>
                    <a:pt x="6452632" y="1639185"/>
                  </a:lnTo>
                  <a:lnTo>
                    <a:pt x="6388935" y="1644994"/>
                  </a:lnTo>
                  <a:lnTo>
                    <a:pt x="6324692" y="1650617"/>
                  </a:lnTo>
                  <a:lnTo>
                    <a:pt x="6259914" y="1656051"/>
                  </a:lnTo>
                  <a:lnTo>
                    <a:pt x="6194610" y="1661294"/>
                  </a:lnTo>
                  <a:lnTo>
                    <a:pt x="6128789" y="1666344"/>
                  </a:lnTo>
                  <a:lnTo>
                    <a:pt x="6062461" y="1671200"/>
                  </a:lnTo>
                  <a:lnTo>
                    <a:pt x="5995636" y="1675860"/>
                  </a:lnTo>
                  <a:lnTo>
                    <a:pt x="5928322" y="1680322"/>
                  </a:lnTo>
                  <a:lnTo>
                    <a:pt x="5860531" y="1684585"/>
                  </a:lnTo>
                  <a:lnTo>
                    <a:pt x="5792270" y="1688645"/>
                  </a:lnTo>
                  <a:lnTo>
                    <a:pt x="5723550" y="1692502"/>
                  </a:lnTo>
                  <a:lnTo>
                    <a:pt x="5654380" y="1696154"/>
                  </a:lnTo>
                  <a:lnTo>
                    <a:pt x="5584771" y="1699599"/>
                  </a:lnTo>
                  <a:lnTo>
                    <a:pt x="5514730" y="1702835"/>
                  </a:lnTo>
                  <a:lnTo>
                    <a:pt x="5444268" y="1705860"/>
                  </a:lnTo>
                  <a:lnTo>
                    <a:pt x="5373394" y="1708672"/>
                  </a:lnTo>
                  <a:lnTo>
                    <a:pt x="5302119" y="1711270"/>
                  </a:lnTo>
                  <a:lnTo>
                    <a:pt x="5230451" y="1713651"/>
                  </a:lnTo>
                  <a:lnTo>
                    <a:pt x="5158399" y="1715815"/>
                  </a:lnTo>
                  <a:lnTo>
                    <a:pt x="5085975" y="1717758"/>
                  </a:lnTo>
                  <a:lnTo>
                    <a:pt x="5013186" y="1719480"/>
                  </a:lnTo>
                  <a:lnTo>
                    <a:pt x="4940043" y="1720978"/>
                  </a:lnTo>
                  <a:lnTo>
                    <a:pt x="4866555" y="1722250"/>
                  </a:lnTo>
                  <a:lnTo>
                    <a:pt x="4792732" y="1723296"/>
                  </a:lnTo>
                  <a:lnTo>
                    <a:pt x="4718582" y="1724112"/>
                  </a:lnTo>
                  <a:lnTo>
                    <a:pt x="4644117" y="1724697"/>
                  </a:lnTo>
                  <a:lnTo>
                    <a:pt x="4569345" y="1725050"/>
                  </a:lnTo>
                  <a:lnTo>
                    <a:pt x="4494276" y="1725168"/>
                  </a:lnTo>
                  <a:lnTo>
                    <a:pt x="4419206" y="1725050"/>
                  </a:lnTo>
                  <a:lnTo>
                    <a:pt x="4344434" y="1724697"/>
                  </a:lnTo>
                  <a:lnTo>
                    <a:pt x="4269969" y="1724112"/>
                  </a:lnTo>
                  <a:lnTo>
                    <a:pt x="4195819" y="1723296"/>
                  </a:lnTo>
                  <a:lnTo>
                    <a:pt x="4121996" y="1722250"/>
                  </a:lnTo>
                  <a:lnTo>
                    <a:pt x="4048508" y="1720978"/>
                  </a:lnTo>
                  <a:lnTo>
                    <a:pt x="3975365" y="1719480"/>
                  </a:lnTo>
                  <a:lnTo>
                    <a:pt x="3902576" y="1717758"/>
                  </a:lnTo>
                  <a:lnTo>
                    <a:pt x="3830152" y="1715815"/>
                  </a:lnTo>
                  <a:lnTo>
                    <a:pt x="3758100" y="1713651"/>
                  </a:lnTo>
                  <a:lnTo>
                    <a:pt x="3686432" y="1711270"/>
                  </a:lnTo>
                  <a:lnTo>
                    <a:pt x="3615157" y="1708672"/>
                  </a:lnTo>
                  <a:lnTo>
                    <a:pt x="3544283" y="1705860"/>
                  </a:lnTo>
                  <a:lnTo>
                    <a:pt x="3473821" y="1702835"/>
                  </a:lnTo>
                  <a:lnTo>
                    <a:pt x="3403780" y="1699599"/>
                  </a:lnTo>
                  <a:lnTo>
                    <a:pt x="3334171" y="1696154"/>
                  </a:lnTo>
                  <a:lnTo>
                    <a:pt x="3265001" y="1692502"/>
                  </a:lnTo>
                  <a:lnTo>
                    <a:pt x="3196281" y="1688645"/>
                  </a:lnTo>
                  <a:lnTo>
                    <a:pt x="3128020" y="1684585"/>
                  </a:lnTo>
                  <a:lnTo>
                    <a:pt x="3060229" y="1680322"/>
                  </a:lnTo>
                  <a:lnTo>
                    <a:pt x="2992915" y="1675860"/>
                  </a:lnTo>
                  <a:lnTo>
                    <a:pt x="2926090" y="1671200"/>
                  </a:lnTo>
                  <a:lnTo>
                    <a:pt x="2859762" y="1666344"/>
                  </a:lnTo>
                  <a:lnTo>
                    <a:pt x="2793941" y="1661294"/>
                  </a:lnTo>
                  <a:lnTo>
                    <a:pt x="2728637" y="1656051"/>
                  </a:lnTo>
                  <a:lnTo>
                    <a:pt x="2663859" y="1650617"/>
                  </a:lnTo>
                  <a:lnTo>
                    <a:pt x="2599616" y="1644994"/>
                  </a:lnTo>
                  <a:lnTo>
                    <a:pt x="2535919" y="1639185"/>
                  </a:lnTo>
                  <a:lnTo>
                    <a:pt x="2472776" y="1633190"/>
                  </a:lnTo>
                  <a:lnTo>
                    <a:pt x="2410197" y="1627012"/>
                  </a:lnTo>
                  <a:lnTo>
                    <a:pt x="2348193" y="1620652"/>
                  </a:lnTo>
                  <a:lnTo>
                    <a:pt x="2286771" y="1614113"/>
                  </a:lnTo>
                  <a:lnTo>
                    <a:pt x="2225943" y="1607396"/>
                  </a:lnTo>
                  <a:lnTo>
                    <a:pt x="2165716" y="1600503"/>
                  </a:lnTo>
                  <a:lnTo>
                    <a:pt x="2106102" y="1593436"/>
                  </a:lnTo>
                  <a:lnTo>
                    <a:pt x="2047109" y="1586196"/>
                  </a:lnTo>
                  <a:lnTo>
                    <a:pt x="1988748" y="1578786"/>
                  </a:lnTo>
                  <a:lnTo>
                    <a:pt x="1931026" y="1571207"/>
                  </a:lnTo>
                  <a:lnTo>
                    <a:pt x="1873955" y="1563461"/>
                  </a:lnTo>
                  <a:lnTo>
                    <a:pt x="1817543" y="1555551"/>
                  </a:lnTo>
                  <a:lnTo>
                    <a:pt x="1761801" y="1547477"/>
                  </a:lnTo>
                  <a:lnTo>
                    <a:pt x="1706737" y="1539241"/>
                  </a:lnTo>
                  <a:lnTo>
                    <a:pt x="1652362" y="1530846"/>
                  </a:lnTo>
                  <a:lnTo>
                    <a:pt x="1598684" y="1522294"/>
                  </a:lnTo>
                  <a:lnTo>
                    <a:pt x="1545713" y="1513585"/>
                  </a:lnTo>
                  <a:lnTo>
                    <a:pt x="1493460" y="1504723"/>
                  </a:lnTo>
                  <a:lnTo>
                    <a:pt x="1441932" y="1495708"/>
                  </a:lnTo>
                  <a:lnTo>
                    <a:pt x="1391141" y="1486543"/>
                  </a:lnTo>
                  <a:lnTo>
                    <a:pt x="1341095" y="1477229"/>
                  </a:lnTo>
                  <a:lnTo>
                    <a:pt x="1291804" y="1467768"/>
                  </a:lnTo>
                  <a:lnTo>
                    <a:pt x="1243277" y="1458163"/>
                  </a:lnTo>
                  <a:lnTo>
                    <a:pt x="1195525" y="1448415"/>
                  </a:lnTo>
                  <a:lnTo>
                    <a:pt x="1148556" y="1438525"/>
                  </a:lnTo>
                  <a:lnTo>
                    <a:pt x="1102380" y="1428496"/>
                  </a:lnTo>
                  <a:lnTo>
                    <a:pt x="1057007" y="1418329"/>
                  </a:lnTo>
                  <a:lnTo>
                    <a:pt x="1012447" y="1408027"/>
                  </a:lnTo>
                  <a:lnTo>
                    <a:pt x="968707" y="1397591"/>
                  </a:lnTo>
                  <a:lnTo>
                    <a:pt x="925800" y="1387022"/>
                  </a:lnTo>
                  <a:lnTo>
                    <a:pt x="883733" y="1376323"/>
                  </a:lnTo>
                  <a:lnTo>
                    <a:pt x="842516" y="1365496"/>
                  </a:lnTo>
                  <a:lnTo>
                    <a:pt x="802159" y="1354543"/>
                  </a:lnTo>
                  <a:lnTo>
                    <a:pt x="762672" y="1343464"/>
                  </a:lnTo>
                  <a:lnTo>
                    <a:pt x="724063" y="1332263"/>
                  </a:lnTo>
                  <a:lnTo>
                    <a:pt x="686343" y="1320940"/>
                  </a:lnTo>
                  <a:lnTo>
                    <a:pt x="649521" y="1309499"/>
                  </a:lnTo>
                  <a:lnTo>
                    <a:pt x="578610" y="1286265"/>
                  </a:lnTo>
                  <a:lnTo>
                    <a:pt x="511405" y="1262576"/>
                  </a:lnTo>
                  <a:lnTo>
                    <a:pt x="447983" y="1238446"/>
                  </a:lnTo>
                  <a:lnTo>
                    <a:pt x="388420" y="1213891"/>
                  </a:lnTo>
                  <a:lnTo>
                    <a:pt x="332792" y="1188924"/>
                  </a:lnTo>
                  <a:lnTo>
                    <a:pt x="281176" y="1163561"/>
                  </a:lnTo>
                  <a:lnTo>
                    <a:pt x="233649" y="1137816"/>
                  </a:lnTo>
                  <a:lnTo>
                    <a:pt x="190285" y="1111704"/>
                  </a:lnTo>
                  <a:lnTo>
                    <a:pt x="151163" y="1085239"/>
                  </a:lnTo>
                  <a:lnTo>
                    <a:pt x="116357" y="1058436"/>
                  </a:lnTo>
                  <a:lnTo>
                    <a:pt x="85944" y="1031310"/>
                  </a:lnTo>
                  <a:lnTo>
                    <a:pt x="48730" y="990046"/>
                  </a:lnTo>
                  <a:lnTo>
                    <a:pt x="21829" y="948138"/>
                  </a:lnTo>
                  <a:lnTo>
                    <a:pt x="5500" y="905634"/>
                  </a:lnTo>
                  <a:lnTo>
                    <a:pt x="0" y="862583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063" y="67056"/>
            <a:ext cx="2365248" cy="35539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107" y="3693895"/>
            <a:ext cx="2563252" cy="58549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594610" y="5800168"/>
            <a:ext cx="687324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dirty="0" sz="3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36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300101" rIns="0" bIns="0" rtlCol="0" vert="horz">
            <a:spAutoFit/>
          </a:bodyPr>
          <a:lstStyle/>
          <a:p>
            <a:pPr marL="1229995">
              <a:lnSpc>
                <a:spcPct val="100000"/>
              </a:lnSpc>
              <a:spcBef>
                <a:spcPts val="105"/>
              </a:spcBef>
            </a:pPr>
            <a:r>
              <a:rPr dirty="0" sz="2800" i="0">
                <a:solidFill>
                  <a:srgbClr val="FF0000"/>
                </a:solidFill>
                <a:latin typeface="Times New Roman"/>
                <a:cs typeface="Times New Roman"/>
              </a:rPr>
              <a:t>But</a:t>
            </a:r>
            <a:r>
              <a:rPr dirty="0" sz="2800" spc="-20" i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i="0">
                <a:solidFill>
                  <a:srgbClr val="FF0000"/>
                </a:solidFill>
                <a:latin typeface="Times New Roman"/>
                <a:cs typeface="Times New Roman"/>
              </a:rPr>
              <a:t>when</a:t>
            </a:r>
            <a:r>
              <a:rPr dirty="0" sz="2800" spc="-55" i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i="0">
                <a:solidFill>
                  <a:srgbClr val="FF0000"/>
                </a:solidFill>
                <a:latin typeface="Times New Roman"/>
                <a:cs typeface="Times New Roman"/>
              </a:rPr>
              <a:t>it</a:t>
            </a:r>
            <a:r>
              <a:rPr dirty="0" sz="2800" spc="-5" i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i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dirty="0" sz="2800" spc="-30" i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i="0">
                <a:solidFill>
                  <a:srgbClr val="FF0000"/>
                </a:solidFill>
                <a:latin typeface="Times New Roman"/>
                <a:cs typeface="Times New Roman"/>
              </a:rPr>
              <a:t>a marine</a:t>
            </a:r>
            <a:r>
              <a:rPr dirty="0" sz="2800" spc="-30" i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10" i="0">
                <a:solidFill>
                  <a:srgbClr val="FF0000"/>
                </a:solidFill>
                <a:latin typeface="Times New Roman"/>
                <a:cs typeface="Times New Roman"/>
              </a:rPr>
              <a:t>incident…………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341623" y="5756859"/>
            <a:ext cx="53841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SHIPPING’S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78382" y="1166313"/>
            <a:ext cx="7827645" cy="352552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357505" indent="-344805">
              <a:lnSpc>
                <a:spcPct val="100000"/>
              </a:lnSpc>
              <a:spcBef>
                <a:spcPts val="76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Crisis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Management</a:t>
            </a:r>
            <a:r>
              <a:rPr dirty="0" sz="28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Consultancy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Specialised</a:t>
            </a:r>
            <a:r>
              <a:rPr dirty="0" sz="2800" spc="-8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2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Global</a:t>
            </a:r>
            <a:r>
              <a:rPr dirty="0" sz="28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Media</a:t>
            </a:r>
            <a:r>
              <a:rPr dirty="0" sz="2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Response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26</a:t>
            </a:r>
            <a:r>
              <a:rPr dirty="0" sz="28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network</a:t>
            </a:r>
            <a:r>
              <a:rPr dirty="0" sz="2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offices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around</a:t>
            </a:r>
            <a:r>
              <a:rPr dirty="0" sz="28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world</a:t>
            </a:r>
            <a:endParaRPr sz="2800">
              <a:latin typeface="Calibri"/>
              <a:cs typeface="Calibri"/>
            </a:endParaRPr>
          </a:p>
          <a:p>
            <a:pPr marL="357505" marR="5080" indent="-344805">
              <a:lnSpc>
                <a:spcPct val="100000"/>
              </a:lnSpc>
              <a:spcBef>
                <a:spcPts val="670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Dedicated</a:t>
            </a:r>
            <a:r>
              <a:rPr dirty="0" sz="28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28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shipping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&amp;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offshore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industry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–</a:t>
            </a:r>
            <a:r>
              <a:rPr dirty="0" sz="2800" spc="-3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360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clients</a:t>
            </a:r>
            <a:r>
              <a:rPr dirty="0" sz="28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worldwide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24/7</a:t>
            </a:r>
            <a:r>
              <a:rPr dirty="0" sz="2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Response</a:t>
            </a:r>
            <a:r>
              <a:rPr dirty="0" sz="2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service,</a:t>
            </a:r>
            <a:r>
              <a:rPr dirty="0" sz="2800" spc="-8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training</a:t>
            </a:r>
            <a:r>
              <a:rPr dirty="0" sz="2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&amp;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drills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12,000+</a:t>
            </a:r>
            <a:r>
              <a:rPr dirty="0" sz="2800" spc="-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registered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vessels,</a:t>
            </a:r>
            <a:r>
              <a:rPr dirty="0" sz="28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1100+</a:t>
            </a:r>
            <a:r>
              <a:rPr dirty="0" sz="28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incidents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FF0000"/>
                </a:solidFill>
                <a:latin typeface="Calibri"/>
                <a:cs typeface="Calibri"/>
              </a:rPr>
              <a:t>pa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0" y="0"/>
            <a:ext cx="4008120" cy="266395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3545840" y="5584064"/>
            <a:ext cx="497522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dirty="0" sz="3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MTI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243832" y="5738571"/>
            <a:ext cx="35826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RECENT</a:t>
            </a:r>
            <a:r>
              <a:rPr dirty="0" sz="3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INCIDENTS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8188" y="371886"/>
            <a:ext cx="4830995" cy="360575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328661" y="4124705"/>
            <a:ext cx="465963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MOL</a:t>
            </a:r>
            <a:r>
              <a:rPr dirty="0" sz="16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said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only</a:t>
            </a:r>
            <a:r>
              <a:rPr dirty="0" sz="1600" spc="-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small</a:t>
            </a:r>
            <a:r>
              <a:rPr dirty="0" sz="1600" spc="-5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amount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oil</a:t>
            </a:r>
            <a:r>
              <a:rPr dirty="0" sz="1600" spc="-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had</a:t>
            </a:r>
            <a:r>
              <a:rPr dirty="0" sz="1600" spc="-5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surfaced</a:t>
            </a:r>
            <a:r>
              <a:rPr dirty="0" sz="16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as</a:t>
            </a:r>
            <a:r>
              <a:rPr dirty="0" sz="16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EC7C30"/>
                </a:solidFill>
                <a:latin typeface="Calibri"/>
                <a:cs typeface="Calibri"/>
              </a:rPr>
              <a:t>an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oil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film</a:t>
            </a:r>
            <a:r>
              <a:rPr dirty="0" sz="1600" spc="-5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from</a:t>
            </a:r>
            <a:r>
              <a:rPr dirty="0" sz="16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site</a:t>
            </a:r>
            <a:r>
              <a:rPr dirty="0" sz="16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of</a:t>
            </a:r>
            <a:r>
              <a:rPr dirty="0" sz="16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600" spc="-5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sinking.</a:t>
            </a:r>
            <a:r>
              <a:rPr dirty="0" sz="16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“We</a:t>
            </a:r>
            <a:r>
              <a:rPr dirty="0" sz="1600" spc="-7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have</a:t>
            </a:r>
            <a:r>
              <a:rPr dirty="0" sz="16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EC7C30"/>
                </a:solidFill>
                <a:latin typeface="Calibri"/>
                <a:cs typeface="Calibri"/>
              </a:rPr>
              <a:t>also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obtained</a:t>
            </a:r>
            <a:r>
              <a:rPr dirty="0" sz="16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600" spc="-5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opinion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by</a:t>
            </a:r>
            <a:r>
              <a:rPr dirty="0" sz="1600" spc="-5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experts</a:t>
            </a:r>
            <a:r>
              <a:rPr dirty="0" sz="16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it</a:t>
            </a:r>
            <a:r>
              <a:rPr dirty="0" sz="16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will</a:t>
            </a:r>
            <a:r>
              <a:rPr dirty="0" sz="1600" spc="-5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C7C30"/>
                </a:solidFill>
                <a:latin typeface="Calibri"/>
                <a:cs typeface="Calibri"/>
              </a:rPr>
              <a:t>gradually dissipate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as</a:t>
            </a:r>
            <a:r>
              <a:rPr dirty="0" sz="16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it</a:t>
            </a:r>
            <a:r>
              <a:rPr dirty="0" sz="1600" spc="-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EC7C30"/>
                </a:solidFill>
                <a:latin typeface="Calibri"/>
                <a:cs typeface="Calibri"/>
              </a:rPr>
              <a:t>drifts,”</a:t>
            </a:r>
            <a:r>
              <a:rPr dirty="0" sz="1600" spc="-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6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C7C30"/>
                </a:solidFill>
                <a:latin typeface="Calibri"/>
                <a:cs typeface="Calibri"/>
              </a:rPr>
              <a:t>company</a:t>
            </a:r>
            <a:r>
              <a:rPr dirty="0" sz="16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EC7C30"/>
                </a:solidFill>
                <a:latin typeface="Calibri"/>
                <a:cs typeface="Calibri"/>
              </a:rPr>
              <a:t>said</a:t>
            </a:r>
            <a:r>
              <a:rPr dirty="0" sz="1600" spc="-20">
                <a:solidFill>
                  <a:srgbClr val="202429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79" y="405384"/>
            <a:ext cx="4824984" cy="457349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"/>
            <a:ext cx="7370063" cy="68578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4656" y="0"/>
            <a:ext cx="4657344" cy="33467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34656" y="3511295"/>
            <a:ext cx="4657344" cy="3346702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3602735" y="204215"/>
            <a:ext cx="4986655" cy="6507480"/>
            <a:chOff x="3602735" y="204215"/>
            <a:chExt cx="4986655" cy="6507480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3207" y="6315456"/>
              <a:ext cx="1932432" cy="39624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2735" y="204215"/>
              <a:ext cx="4986527" cy="64495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9420" rIns="0" bIns="0" rtlCol="0" vert="horz">
            <a:spAutoFit/>
          </a:bodyPr>
          <a:lstStyle/>
          <a:p>
            <a:pPr marL="2045970">
              <a:lnSpc>
                <a:spcPct val="100000"/>
              </a:lnSpc>
              <a:spcBef>
                <a:spcPts val="95"/>
              </a:spcBef>
            </a:pPr>
            <a:r>
              <a:rPr dirty="0"/>
              <a:t>Using</a:t>
            </a:r>
            <a:r>
              <a:rPr dirty="0" spc="-100"/>
              <a:t> </a:t>
            </a:r>
            <a:r>
              <a:rPr dirty="0"/>
              <a:t>'Dark</a:t>
            </a:r>
            <a:r>
              <a:rPr dirty="0" spc="-105"/>
              <a:t> </a:t>
            </a:r>
            <a:r>
              <a:rPr dirty="0"/>
              <a:t>Sites’</a:t>
            </a:r>
            <a:r>
              <a:rPr dirty="0" spc="-95"/>
              <a:t> </a:t>
            </a:r>
            <a:r>
              <a:rPr dirty="0"/>
              <a:t>to</a:t>
            </a:r>
            <a:r>
              <a:rPr dirty="0" spc="-80"/>
              <a:t> </a:t>
            </a:r>
            <a:r>
              <a:rPr dirty="0"/>
              <a:t>Manage</a:t>
            </a:r>
            <a:r>
              <a:rPr dirty="0" spc="-110"/>
              <a:t> </a:t>
            </a:r>
            <a:r>
              <a:rPr dirty="0"/>
              <a:t>a</a:t>
            </a:r>
            <a:r>
              <a:rPr dirty="0" spc="-95"/>
              <a:t> </a:t>
            </a:r>
            <a:r>
              <a:rPr dirty="0" spc="-10"/>
              <a:t>Crisis</a:t>
            </a:r>
          </a:p>
        </p:txBody>
      </p:sp>
      <p:pic>
        <p:nvPicPr>
          <p:cNvPr id="3" name="object 3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952" y="1304544"/>
            <a:ext cx="9576816" cy="52151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E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905255"/>
            <a:ext cx="5800344" cy="139903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74535" y="228600"/>
            <a:ext cx="5132832" cy="596188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879" y="3102864"/>
            <a:ext cx="6105144" cy="27127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8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3552" y="96088"/>
            <a:ext cx="5650865" cy="1377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ts val="4180"/>
              </a:lnSpc>
              <a:spcBef>
                <a:spcPts val="100"/>
              </a:spcBef>
            </a:pPr>
            <a:r>
              <a:rPr dirty="0" sz="3600" b="0">
                <a:latin typeface="Calibri Light"/>
                <a:cs typeface="Calibri Light"/>
              </a:rPr>
              <a:t>Site</a:t>
            </a:r>
            <a:r>
              <a:rPr dirty="0" sz="3600" spc="-160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Analytics</a:t>
            </a:r>
            <a:endParaRPr sz="3600">
              <a:latin typeface="Calibri Light"/>
              <a:cs typeface="Calibri Light"/>
            </a:endParaRPr>
          </a:p>
          <a:p>
            <a:pPr algn="ctr" marL="38100" marR="30480">
              <a:lnSpc>
                <a:spcPts val="3120"/>
              </a:lnSpc>
              <a:spcBef>
                <a:spcPts val="265"/>
              </a:spcBef>
            </a:pPr>
            <a:r>
              <a:rPr dirty="0" sz="2900" b="0">
                <a:latin typeface="Calibri Light"/>
                <a:cs typeface="Calibri Light"/>
              </a:rPr>
              <a:t>1</a:t>
            </a:r>
            <a:r>
              <a:rPr dirty="0" baseline="24216" sz="2925" b="0">
                <a:latin typeface="Calibri Light"/>
                <a:cs typeface="Calibri Light"/>
              </a:rPr>
              <a:t>st</a:t>
            </a:r>
            <a:r>
              <a:rPr dirty="0" baseline="24216" sz="2925" spc="284" b="0">
                <a:latin typeface="Calibri Light"/>
                <a:cs typeface="Calibri Light"/>
              </a:rPr>
              <a:t> </a:t>
            </a:r>
            <a:r>
              <a:rPr dirty="0" sz="2900" b="0">
                <a:latin typeface="Calibri Light"/>
                <a:cs typeface="Calibri Light"/>
              </a:rPr>
              <a:t>December</a:t>
            </a:r>
            <a:r>
              <a:rPr dirty="0" sz="2900" spc="-5" b="0">
                <a:latin typeface="Calibri Light"/>
                <a:cs typeface="Calibri Light"/>
              </a:rPr>
              <a:t> </a:t>
            </a:r>
            <a:r>
              <a:rPr dirty="0" sz="2900" b="0">
                <a:latin typeface="Calibri Light"/>
                <a:cs typeface="Calibri Light"/>
              </a:rPr>
              <a:t>2020</a:t>
            </a:r>
            <a:r>
              <a:rPr dirty="0" sz="2900" spc="15" b="0">
                <a:latin typeface="Calibri Light"/>
                <a:cs typeface="Calibri Light"/>
              </a:rPr>
              <a:t> </a:t>
            </a:r>
            <a:r>
              <a:rPr dirty="0" sz="2900" b="0">
                <a:latin typeface="Calibri Light"/>
                <a:cs typeface="Calibri Light"/>
              </a:rPr>
              <a:t>–</a:t>
            </a:r>
            <a:r>
              <a:rPr dirty="0" sz="2900" spc="-35" b="0">
                <a:latin typeface="Calibri Light"/>
                <a:cs typeface="Calibri Light"/>
              </a:rPr>
              <a:t> </a:t>
            </a:r>
            <a:r>
              <a:rPr dirty="0" sz="2900" b="0">
                <a:latin typeface="Calibri Light"/>
                <a:cs typeface="Calibri Light"/>
              </a:rPr>
              <a:t>1</a:t>
            </a:r>
            <a:r>
              <a:rPr dirty="0" baseline="24216" sz="2925" b="0">
                <a:latin typeface="Calibri Light"/>
                <a:cs typeface="Calibri Light"/>
              </a:rPr>
              <a:t>st</a:t>
            </a:r>
            <a:r>
              <a:rPr dirty="0" baseline="24216" sz="2925" spc="284" b="0">
                <a:latin typeface="Calibri Light"/>
                <a:cs typeface="Calibri Light"/>
              </a:rPr>
              <a:t> </a:t>
            </a:r>
            <a:r>
              <a:rPr dirty="0" sz="2900" b="0">
                <a:latin typeface="Calibri Light"/>
                <a:cs typeface="Calibri Light"/>
              </a:rPr>
              <a:t>January</a:t>
            </a:r>
            <a:r>
              <a:rPr dirty="0" sz="2900" spc="-40" b="0">
                <a:latin typeface="Calibri Light"/>
                <a:cs typeface="Calibri Light"/>
              </a:rPr>
              <a:t> </a:t>
            </a:r>
            <a:r>
              <a:rPr dirty="0" sz="2900" spc="-20" b="0">
                <a:latin typeface="Calibri Light"/>
                <a:cs typeface="Calibri Light"/>
              </a:rPr>
              <a:t>2021 </a:t>
            </a:r>
            <a:r>
              <a:rPr dirty="0" sz="2900" b="0">
                <a:latin typeface="Calibri Light"/>
                <a:cs typeface="Calibri Light"/>
              </a:rPr>
              <a:t>(ONE</a:t>
            </a:r>
            <a:r>
              <a:rPr dirty="0" sz="2900" spc="-25" b="0">
                <a:latin typeface="Calibri Light"/>
                <a:cs typeface="Calibri Light"/>
              </a:rPr>
              <a:t> </a:t>
            </a:r>
            <a:r>
              <a:rPr dirty="0" sz="2900" spc="-10" b="0">
                <a:latin typeface="Calibri Light"/>
                <a:cs typeface="Calibri Light"/>
              </a:rPr>
              <a:t>APUS)</a:t>
            </a:r>
            <a:endParaRPr sz="2900">
              <a:latin typeface="Calibri Light"/>
              <a:cs typeface="Calibri Ligh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86536" y="5097856"/>
            <a:ext cx="3991610" cy="1089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74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Overall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Calls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Reduced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by:</a:t>
            </a:r>
            <a:endParaRPr sz="2400">
              <a:latin typeface="Calibri"/>
              <a:cs typeface="Calibri"/>
            </a:endParaRPr>
          </a:p>
          <a:p>
            <a:pPr algn="ctr" marL="20320">
              <a:lnSpc>
                <a:spcPts val="5625"/>
              </a:lnSpc>
            </a:pPr>
            <a:r>
              <a:rPr dirty="0" sz="4800" spc="-25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48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267711"/>
            <a:ext cx="3605784" cy="175869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5335" y="3569208"/>
            <a:ext cx="6458712" cy="3023616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7696" y="2267711"/>
            <a:ext cx="6269736" cy="99669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243195" y="1939874"/>
            <a:ext cx="440563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Splash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247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baseline="24691" sz="2025" b="1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baseline="24691" sz="2025" spc="127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December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8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65165" y="457657"/>
            <a:ext cx="1666875" cy="6369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0" spc="-25" b="0">
                <a:latin typeface="Calibri Light"/>
                <a:cs typeface="Calibri Light"/>
              </a:rPr>
              <a:t>Benefits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779777" y="1441830"/>
            <a:ext cx="8187690" cy="4782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marR="219075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STANDBY: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Dark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Site(s)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standby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ready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case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incident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running</a:t>
            </a:r>
            <a:r>
              <a:rPr dirty="0"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hour.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2350">
              <a:latin typeface="Calibri"/>
              <a:cs typeface="Calibri"/>
            </a:endParaRPr>
          </a:p>
          <a:p>
            <a:pPr marL="356870" indent="-344805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APPROVAL: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launched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(made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public)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itself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approved.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356870" marR="491490" indent="-34480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EFFICIENCY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ACCURACY: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media/social</a:t>
            </a:r>
            <a:r>
              <a:rPr dirty="0" sz="24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media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monitoring</a:t>
            </a:r>
            <a:r>
              <a:rPr dirty="0" sz="24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MTI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accurately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obtain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response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incident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efficiently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advise on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release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key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information.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2350">
              <a:latin typeface="Calibri"/>
              <a:cs typeface="Calibri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  <a:tab pos="357505" algn="l"/>
                <a:tab pos="3450590" algn="l"/>
              </a:tabLst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CUSTOMISATION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	site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fully</a:t>
            </a:r>
            <a:r>
              <a:rPr dirty="0"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customised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suit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needs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individual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incident.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7863" y="6169152"/>
              <a:ext cx="2176272" cy="44500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1488" y="0"/>
              <a:ext cx="6041136" cy="68579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50152" cy="338327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74220" cy="6858000"/>
            <a:chOff x="0" y="0"/>
            <a:chExt cx="1217422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74773"/>
              <a:ext cx="6044056" cy="338315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6141720" cy="6858000"/>
            </a:xfrm>
            <a:custGeom>
              <a:avLst/>
              <a:gdLst/>
              <a:ahLst/>
              <a:cxnLst/>
              <a:rect l="l" t="t" r="r" b="b"/>
              <a:pathLst>
                <a:path w="6141720" h="6858000">
                  <a:moveTo>
                    <a:pt x="6141707" y="0"/>
                  </a:moveTo>
                  <a:lnTo>
                    <a:pt x="6050280" y="0"/>
                  </a:lnTo>
                  <a:lnTo>
                    <a:pt x="6050280" y="3383292"/>
                  </a:lnTo>
                  <a:lnTo>
                    <a:pt x="0" y="3383292"/>
                  </a:lnTo>
                  <a:lnTo>
                    <a:pt x="0" y="3474720"/>
                  </a:lnTo>
                  <a:lnTo>
                    <a:pt x="6050280" y="3474720"/>
                  </a:lnTo>
                  <a:lnTo>
                    <a:pt x="6050280" y="6858000"/>
                  </a:lnTo>
                  <a:lnTo>
                    <a:pt x="6141707" y="6858000"/>
                  </a:lnTo>
                  <a:lnTo>
                    <a:pt x="6141707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7815" y="0"/>
              <a:ext cx="6025895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78382" y="977468"/>
            <a:ext cx="7827645" cy="352679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7505" indent="-344805">
              <a:lnSpc>
                <a:spcPct val="100000"/>
              </a:lnSpc>
              <a:spcBef>
                <a:spcPts val="770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Crisis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Management</a:t>
            </a:r>
            <a:r>
              <a:rPr dirty="0" sz="28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Consultancy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Specialised</a:t>
            </a:r>
            <a:r>
              <a:rPr dirty="0" sz="2800" spc="-7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in</a:t>
            </a:r>
            <a:r>
              <a:rPr dirty="0" sz="2800" spc="-1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Global</a:t>
            </a:r>
            <a:r>
              <a:rPr dirty="0" sz="2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Media</a:t>
            </a:r>
            <a:r>
              <a:rPr dirty="0" sz="2800" spc="-2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Response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26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network</a:t>
            </a:r>
            <a:r>
              <a:rPr dirty="0" sz="28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offices</a:t>
            </a:r>
            <a:r>
              <a:rPr dirty="0" sz="2800" spc="-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around</a:t>
            </a:r>
            <a:r>
              <a:rPr dirty="0" sz="2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2800" spc="-4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world</a:t>
            </a:r>
            <a:endParaRPr sz="2800">
              <a:latin typeface="Calibri"/>
              <a:cs typeface="Calibri"/>
            </a:endParaRPr>
          </a:p>
          <a:p>
            <a:pPr marL="357505" marR="5080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Dedicated</a:t>
            </a:r>
            <a:r>
              <a:rPr dirty="0" sz="2800" spc="-5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to</a:t>
            </a:r>
            <a:r>
              <a:rPr dirty="0" sz="28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the</a:t>
            </a:r>
            <a:r>
              <a:rPr dirty="0" sz="2800" spc="-4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shipping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&amp;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offshore</a:t>
            </a:r>
            <a:r>
              <a:rPr dirty="0" sz="2800" spc="-10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industry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–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360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clients</a:t>
            </a:r>
            <a:r>
              <a:rPr dirty="0" sz="2800" spc="-6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worldwide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5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24/7</a:t>
            </a:r>
            <a:r>
              <a:rPr dirty="0" sz="2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Response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service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,</a:t>
            </a:r>
            <a:r>
              <a:rPr dirty="0" sz="2800" spc="-7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training</a:t>
            </a:r>
            <a:r>
              <a:rPr dirty="0" sz="2800" spc="-5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&amp;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drills</a:t>
            </a:r>
            <a:endParaRPr sz="2800">
              <a:latin typeface="Calibri"/>
              <a:cs typeface="Calibri"/>
            </a:endParaRPr>
          </a:p>
          <a:p>
            <a:pPr marL="357505" indent="-344805">
              <a:lnSpc>
                <a:spcPct val="100000"/>
              </a:lnSpc>
              <a:spcBef>
                <a:spcPts val="670"/>
              </a:spcBef>
              <a:buClr>
                <a:srgbClr val="000000"/>
              </a:buClr>
              <a:buSzPct val="75000"/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12,000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399"/>
                </a:solidFill>
                <a:latin typeface="Calibri"/>
                <a:cs typeface="Calibri"/>
              </a:rPr>
              <a:t>registered</a:t>
            </a:r>
            <a:r>
              <a:rPr dirty="0" sz="2800" spc="-11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vessels,</a:t>
            </a:r>
            <a:r>
              <a:rPr dirty="0" sz="2800" spc="-9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1100+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399"/>
                </a:solidFill>
                <a:latin typeface="Calibri"/>
                <a:cs typeface="Calibri"/>
              </a:rPr>
              <a:t>incidents</a:t>
            </a:r>
            <a:r>
              <a:rPr dirty="0" sz="2800" spc="-25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dirty="0" sz="2800" spc="-35">
                <a:solidFill>
                  <a:srgbClr val="333399"/>
                </a:solidFill>
                <a:latin typeface="Calibri"/>
                <a:cs typeface="Calibri"/>
              </a:rPr>
              <a:t>pa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0728" y="0"/>
            <a:ext cx="4081272" cy="233172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3545840" y="5584064"/>
            <a:ext cx="497522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dirty="0" sz="3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MTI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79" y="128015"/>
              <a:ext cx="6330696" cy="6568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E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41375" y="164592"/>
            <a:ext cx="7010400" cy="3481070"/>
            <a:chOff x="341375" y="164592"/>
            <a:chExt cx="7010400" cy="348107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75" y="768096"/>
              <a:ext cx="7010400" cy="287731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375" y="164592"/>
              <a:ext cx="2310384" cy="743711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5742432" y="2834639"/>
            <a:ext cx="6141720" cy="3493135"/>
            <a:chOff x="5742432" y="2834639"/>
            <a:chExt cx="6141720" cy="349313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2432" y="4319015"/>
              <a:ext cx="6141720" cy="200863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3439" y="2834639"/>
              <a:ext cx="3410711" cy="1484375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73568" y="237743"/>
            <a:ext cx="3910583" cy="237744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1375" y="3800855"/>
            <a:ext cx="4440936" cy="258775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E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6783" y="3395471"/>
            <a:ext cx="3233928" cy="318820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984" y="1014983"/>
            <a:ext cx="5623560" cy="435559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2679" y="192023"/>
            <a:ext cx="5736335" cy="300227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E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15" y="240791"/>
            <a:ext cx="7025640" cy="178307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215" y="2590800"/>
            <a:ext cx="8235696" cy="323088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86471" y="316991"/>
            <a:ext cx="4175760" cy="149351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98992" y="2112264"/>
            <a:ext cx="3063240" cy="447141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6248" y="0"/>
              <a:ext cx="6562344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83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544" y="670559"/>
            <a:ext cx="5087112" cy="551688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1911" y="1161288"/>
            <a:ext cx="6723888" cy="502615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352" y="2426207"/>
            <a:ext cx="6432431" cy="282112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9392" y="240791"/>
            <a:ext cx="10343430" cy="15994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3511" y="1969007"/>
            <a:ext cx="4523232" cy="366064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723898" y="5661912"/>
            <a:ext cx="6936740" cy="734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95"/>
              </a:lnSpc>
            </a:pP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Trends</a:t>
            </a:r>
            <a:r>
              <a:rPr dirty="0" sz="4400" spc="-10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in</a:t>
            </a:r>
            <a:r>
              <a:rPr dirty="0" sz="4400" spc="-114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incident</a:t>
            </a:r>
            <a:r>
              <a:rPr dirty="0" sz="4400" spc="-9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Response</a:t>
            </a:r>
            <a:endParaRPr sz="4400">
              <a:latin typeface="Palatino Linotype"/>
              <a:cs typeface="Palatino Linotype"/>
            </a:endParaRPr>
          </a:p>
          <a:p>
            <a:pPr marL="431800">
              <a:lnSpc>
                <a:spcPct val="100000"/>
              </a:lnSpc>
              <a:spcBef>
                <a:spcPts val="225"/>
              </a:spcBef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9615"/>
            <a:ext cx="12191999" cy="154838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747010" y="5684316"/>
            <a:ext cx="65690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COMMUNICATING</a:t>
            </a:r>
            <a:r>
              <a:rPr dirty="0" sz="3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6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CRISIS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4088" y="0"/>
            <a:ext cx="7677911" cy="538276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42087" y="1744543"/>
            <a:ext cx="4684395" cy="104965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76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2C2C89"/>
                </a:solidFill>
                <a:latin typeface="Palatino Linotype"/>
                <a:cs typeface="Palatino Linotype"/>
              </a:rPr>
              <a:t>Create</a:t>
            </a:r>
            <a:r>
              <a:rPr dirty="0" sz="2800" spc="-45">
                <a:solidFill>
                  <a:srgbClr val="2C2C89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2C2C89"/>
                </a:solidFill>
                <a:latin typeface="Palatino Linotype"/>
                <a:cs typeface="Palatino Linotype"/>
              </a:rPr>
              <a:t>media</a:t>
            </a:r>
            <a:r>
              <a:rPr dirty="0" sz="2800" spc="-35">
                <a:solidFill>
                  <a:srgbClr val="2C2C8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>
                <a:solidFill>
                  <a:srgbClr val="2C2C89"/>
                </a:solidFill>
                <a:latin typeface="Palatino Linotype"/>
                <a:cs typeface="Palatino Linotype"/>
              </a:rPr>
              <a:t>awareness</a:t>
            </a:r>
            <a:endParaRPr sz="280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675"/>
              </a:spcBef>
              <a:buChar char="•"/>
              <a:tabLst>
                <a:tab pos="357505" algn="l"/>
              </a:tabLst>
            </a:pPr>
            <a:r>
              <a:rPr dirty="0" sz="2800">
                <a:solidFill>
                  <a:srgbClr val="2C2C89"/>
                </a:solidFill>
                <a:latin typeface="Palatino Linotype"/>
                <a:cs typeface="Palatino Linotype"/>
              </a:rPr>
              <a:t>Present</a:t>
            </a:r>
            <a:r>
              <a:rPr dirty="0" sz="2800" spc="-90">
                <a:solidFill>
                  <a:srgbClr val="2C2C89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2C2C89"/>
                </a:solidFill>
                <a:latin typeface="Palatino Linotype"/>
                <a:cs typeface="Palatino Linotype"/>
              </a:rPr>
              <a:t>professional</a:t>
            </a:r>
            <a:r>
              <a:rPr dirty="0" sz="2800" spc="-95">
                <a:solidFill>
                  <a:srgbClr val="2C2C8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>
                <a:solidFill>
                  <a:srgbClr val="2C2C89"/>
                </a:solidFill>
                <a:latin typeface="Palatino Linotype"/>
                <a:cs typeface="Palatino Linotype"/>
              </a:rPr>
              <a:t>profile</a:t>
            </a:r>
            <a:endParaRPr sz="2800">
              <a:latin typeface="Palatino Linotype"/>
              <a:cs typeface="Palatino Linotyp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2847" y="0"/>
            <a:ext cx="6169152" cy="433120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303521" y="5636519"/>
            <a:ext cx="292227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OBJECTIVES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A28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29082" rIns="0" bIns="0" rtlCol="0" vert="horz">
            <a:spAutoFit/>
          </a:bodyPr>
          <a:lstStyle/>
          <a:p>
            <a:pPr marL="382270">
              <a:lnSpc>
                <a:spcPct val="100000"/>
              </a:lnSpc>
              <a:spcBef>
                <a:spcPts val="95"/>
              </a:spcBef>
            </a:pPr>
            <a:r>
              <a:rPr dirty="0" sz="4400" spc="-10" b="0">
                <a:latin typeface="Calibri Light"/>
                <a:cs typeface="Calibri Light"/>
              </a:rPr>
              <a:t>Protecting</a:t>
            </a:r>
            <a:r>
              <a:rPr dirty="0" sz="4400" spc="-229" b="0">
                <a:latin typeface="Calibri Light"/>
                <a:cs typeface="Calibri Light"/>
              </a:rPr>
              <a:t> </a:t>
            </a:r>
            <a:r>
              <a:rPr dirty="0" sz="4400" spc="-10" b="0">
                <a:latin typeface="Calibri Light"/>
                <a:cs typeface="Calibri Light"/>
              </a:rPr>
              <a:t>Reputation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17244" y="5578017"/>
            <a:ext cx="9940290" cy="4832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520"/>
              </a:lnSpc>
            </a:pPr>
            <a:r>
              <a:rPr dirty="0" sz="3600" spc="-5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36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3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3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dirty="0" sz="36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line!</a:t>
            </a:r>
            <a:r>
              <a:rPr dirty="0" sz="3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Good</a:t>
            </a:r>
            <a:r>
              <a:rPr dirty="0" sz="3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refresh</a:t>
            </a:r>
            <a:r>
              <a:rPr dirty="0" sz="36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techniques.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17244" y="1708856"/>
            <a:ext cx="8982075" cy="309562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initial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response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difficult</a:t>
            </a:r>
            <a:r>
              <a:rPr dirty="0" sz="2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yet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important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Little</a:t>
            </a:r>
            <a:r>
              <a:rPr dirty="0" sz="2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verifiable</a:t>
            </a:r>
            <a:r>
              <a:rPr dirty="0" sz="2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dirty="0" sz="2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known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Focus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operational</a:t>
            </a:r>
            <a:r>
              <a:rPr dirty="0"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aspects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incident.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Journalist</a:t>
            </a:r>
            <a:r>
              <a:rPr dirty="0" sz="2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answers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clever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obtaining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Transparency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important</a:t>
            </a:r>
            <a:r>
              <a:rPr dirty="0" sz="2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ever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087111" y="262127"/>
            <a:ext cx="2664460" cy="4480560"/>
            <a:chOff x="5087111" y="262127"/>
            <a:chExt cx="2664460" cy="44805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7111" y="262127"/>
              <a:ext cx="2663951" cy="448056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5663" y="4547616"/>
              <a:ext cx="649223" cy="13411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9927" y="2398776"/>
              <a:ext cx="457200" cy="94487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1487424" y="259079"/>
            <a:ext cx="2377440" cy="4465320"/>
            <a:chOff x="1487424" y="259079"/>
            <a:chExt cx="2377440" cy="44653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7424" y="259079"/>
              <a:ext cx="2377440" cy="44653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0344" y="1773935"/>
              <a:ext cx="530351" cy="10667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4303521" y="5636519"/>
            <a:ext cx="292227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OBJECTIVES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02665" y="298449"/>
            <a:ext cx="10766425" cy="50031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60020">
              <a:lnSpc>
                <a:spcPct val="100000"/>
              </a:lnSpc>
              <a:spcBef>
                <a:spcPts val="105"/>
              </a:spcBef>
            </a:pPr>
            <a:r>
              <a:rPr dirty="0" sz="1600">
                <a:latin typeface="Arial"/>
                <a:cs typeface="Arial"/>
              </a:rPr>
              <a:t>Interesting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they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are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choosing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only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approach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crew.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We</a:t>
            </a:r>
            <a:r>
              <a:rPr dirty="0" sz="1600" spc="-9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did a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quick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background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check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inquiry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looks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genuine. </a:t>
            </a:r>
            <a:r>
              <a:rPr dirty="0" sz="1600">
                <a:latin typeface="Arial"/>
                <a:cs typeface="Arial"/>
              </a:rPr>
              <a:t>There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 Johan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Wiken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at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Swedish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Television.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Arial"/>
              <a:cs typeface="Arial"/>
            </a:endParaRPr>
          </a:p>
          <a:p>
            <a:pPr marL="12700" marR="3366770">
              <a:lnSpc>
                <a:spcPct val="120000"/>
              </a:lnSpc>
            </a:pPr>
            <a:r>
              <a:rPr dirty="0" sz="1600">
                <a:latin typeface="Arial"/>
                <a:cs typeface="Arial"/>
              </a:rPr>
              <a:t>Preferably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–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always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-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we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would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recommend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(ex-</a:t>
            </a:r>
            <a:r>
              <a:rPr dirty="0" sz="1600">
                <a:latin typeface="Arial"/>
                <a:cs typeface="Arial"/>
              </a:rPr>
              <a:t>)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crew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direct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journalist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to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office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which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gives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professional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transparent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impression.</a:t>
            </a:r>
            <a:endParaRPr sz="1600">
              <a:latin typeface="Arial"/>
              <a:cs typeface="Arial"/>
            </a:endParaRPr>
          </a:p>
          <a:p>
            <a:pPr marL="12700" marR="160655">
              <a:lnSpc>
                <a:spcPct val="100000"/>
              </a:lnSpc>
              <a:spcBef>
                <a:spcPts val="385"/>
              </a:spcBef>
            </a:pP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would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advise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thank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for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sharing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info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ask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him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refer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inquiry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company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provide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him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with </a:t>
            </a:r>
            <a:r>
              <a:rPr dirty="0" sz="1600">
                <a:latin typeface="Arial"/>
                <a:cs typeface="Arial"/>
              </a:rPr>
              <a:t>some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suggested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wording.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Something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perhaps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like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below.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i="1">
                <a:latin typeface="Arial"/>
                <a:cs typeface="Arial"/>
              </a:rPr>
              <a:t>Thank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you.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There</a:t>
            </a:r>
            <a:r>
              <a:rPr dirty="0" sz="1600" spc="-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is</a:t>
            </a:r>
            <a:r>
              <a:rPr dirty="0" sz="1600" spc="-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nothing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of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interest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can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help</a:t>
            </a:r>
            <a:r>
              <a:rPr dirty="0" sz="1600" spc="-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you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with</a:t>
            </a:r>
            <a:r>
              <a:rPr dirty="0" sz="1600" spc="-5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but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maybe</a:t>
            </a:r>
            <a:r>
              <a:rPr dirty="0" sz="1600" spc="-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you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could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contact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company</a:t>
            </a:r>
            <a:r>
              <a:rPr dirty="0" sz="1600" spc="-10" i="1">
                <a:latin typeface="Arial"/>
                <a:cs typeface="Arial"/>
              </a:rPr>
              <a:t> directly.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next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concern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obviously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that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there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chance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journalist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will be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contacting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other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crew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of</a:t>
            </a:r>
            <a:r>
              <a:rPr dirty="0" sz="1600" spc="-14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---</a:t>
            </a:r>
            <a:r>
              <a:rPr dirty="0" sz="1600">
                <a:latin typeface="Arial"/>
                <a:cs typeface="Arial"/>
              </a:rPr>
              <a:t>.</a:t>
            </a:r>
            <a:r>
              <a:rPr dirty="0" sz="1600" spc="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If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possible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you</a:t>
            </a:r>
            <a:r>
              <a:rPr dirty="0" sz="1600" spc="-10">
                <a:latin typeface="Arial"/>
                <a:cs typeface="Arial"/>
              </a:rPr>
              <a:t> might </a:t>
            </a:r>
            <a:r>
              <a:rPr dirty="0" sz="1600">
                <a:latin typeface="Arial"/>
                <a:cs typeface="Arial"/>
              </a:rPr>
              <a:t>ask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Andis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if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has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heard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about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this.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Arial"/>
              <a:cs typeface="Arial"/>
            </a:endParaRPr>
          </a:p>
          <a:p>
            <a:pPr marL="12700" marR="183515">
              <a:lnSpc>
                <a:spcPct val="100000"/>
              </a:lnSpc>
            </a:pPr>
            <a:r>
              <a:rPr dirty="0" sz="1600">
                <a:latin typeface="Arial"/>
                <a:cs typeface="Arial"/>
              </a:rPr>
              <a:t>Pending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would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advise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start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preparing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short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statement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relation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compliance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all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laws</a:t>
            </a:r>
            <a:r>
              <a:rPr dirty="0" sz="1600" spc="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regulations </a:t>
            </a:r>
            <a:r>
              <a:rPr dirty="0" sz="1600">
                <a:latin typeface="Arial"/>
                <a:cs typeface="Arial"/>
              </a:rPr>
              <a:t>including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MARPOL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.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If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Swedish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Television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continue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make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further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inquiries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with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your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seafarers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we</a:t>
            </a:r>
            <a:r>
              <a:rPr dirty="0" sz="1600" spc="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could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consider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to </a:t>
            </a:r>
            <a:r>
              <a:rPr dirty="0" sz="1600">
                <a:latin typeface="Arial"/>
                <a:cs typeface="Arial"/>
              </a:rPr>
              <a:t>contact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them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from your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side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order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keep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control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over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10">
                <a:latin typeface="Arial"/>
                <a:cs typeface="Arial"/>
              </a:rPr>
              <a:t> events.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Arial"/>
                <a:cs typeface="Arial"/>
              </a:rPr>
              <a:t>Finally,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please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aware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there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are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currently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no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references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--</a:t>
            </a:r>
            <a:r>
              <a:rPr dirty="0" sz="1600">
                <a:latin typeface="Arial"/>
                <a:cs typeface="Arial"/>
              </a:rPr>
              <a:t>-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public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domain.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303521" y="5636519"/>
            <a:ext cx="2922270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OBJECTIVES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9278" y="2901772"/>
            <a:ext cx="388366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 b="0">
                <a:latin typeface="Calibri"/>
                <a:cs typeface="Calibri"/>
              </a:rPr>
              <a:t>Interviews</a:t>
            </a:r>
            <a:endParaRPr sz="7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91327"/>
            <a:ext cx="12191999" cy="156667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02665" y="1422273"/>
            <a:ext cx="7418705" cy="4909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Font typeface="Palatino Linotype"/>
              <a:buChar char="•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Telephone</a:t>
            </a:r>
            <a:r>
              <a:rPr dirty="0" sz="2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interview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33399"/>
              </a:buClr>
              <a:buFont typeface="Palatino Linotype"/>
              <a:buChar char="•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Doorstep</a:t>
            </a:r>
            <a:r>
              <a:rPr dirty="0" sz="2800" spc="-4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interview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99"/>
              </a:buClr>
              <a:buFont typeface="Palatino Linotype"/>
              <a:buChar char="•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Font typeface="Palatino Linotype"/>
              <a:buChar char="•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One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to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one</a:t>
            </a:r>
            <a:r>
              <a:rPr dirty="0" sz="28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(online)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camera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interview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33399"/>
              </a:buClr>
              <a:buFont typeface="Palatino Linotype"/>
              <a:buChar char="•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Media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briefing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Palatino Linotype"/>
              <a:cs typeface="Palatino Linotype"/>
            </a:endParaRPr>
          </a:p>
          <a:p>
            <a:pPr marL="3251835">
              <a:lnSpc>
                <a:spcPct val="100000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INTERVIEW</a:t>
            </a:r>
            <a:r>
              <a:rPr dirty="0" sz="36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74293" y="611504"/>
            <a:ext cx="4203700" cy="302641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8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Black</a:t>
            </a:r>
            <a:r>
              <a:rPr dirty="0" sz="1800" spc="-6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EC7C30"/>
                </a:solidFill>
                <a:latin typeface="Calibri"/>
                <a:cs typeface="Calibri"/>
              </a:rPr>
              <a:t>Trail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documentary,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 meanwhile,</a:t>
            </a:r>
            <a:r>
              <a:rPr dirty="0" sz="1800" spc="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is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800" spc="-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mother of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all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wake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up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calls. While</a:t>
            </a:r>
            <a:r>
              <a:rPr dirty="0" sz="1800" spc="-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it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clearly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had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an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agenda the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programme</a:t>
            </a:r>
            <a:r>
              <a:rPr dirty="0" sz="1800" spc="-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raised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valid</a:t>
            </a:r>
            <a:r>
              <a:rPr dirty="0" sz="1800" spc="-5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points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which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required</a:t>
            </a:r>
            <a:r>
              <a:rPr dirty="0" sz="1800" spc="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serious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answers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but</a:t>
            </a:r>
            <a:r>
              <a:rPr dirty="0" sz="18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candid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unguarded</a:t>
            </a:r>
            <a:r>
              <a:rPr dirty="0" sz="1800" spc="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interviews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with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some</a:t>
            </a:r>
            <a:r>
              <a:rPr dirty="0" sz="1800" spc="-7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Greek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shipping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executives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 were</a:t>
            </a:r>
            <a:r>
              <a:rPr dirty="0" sz="18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painful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18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watch.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Calibri"/>
              <a:cs typeface="Calibri"/>
            </a:endParaRPr>
          </a:p>
          <a:p>
            <a:pPr algn="just" marL="12700" marR="502284">
              <a:lnSpc>
                <a:spcPct val="90100"/>
              </a:lnSpc>
              <a:spcBef>
                <a:spcPts val="5"/>
              </a:spcBef>
            </a:pP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It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goes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without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saying</a:t>
            </a:r>
            <a:r>
              <a:rPr dirty="0" sz="18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that</a:t>
            </a:r>
            <a:r>
              <a:rPr dirty="0" sz="1800" spc="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executive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should give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interview</a:t>
            </a:r>
            <a:r>
              <a:rPr dirty="0" sz="1800" spc="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without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media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dirty="0" sz="18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18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0000"/>
                </a:solidFill>
                <a:latin typeface="Calibri"/>
                <a:cs typeface="Calibri"/>
              </a:rPr>
              <a:t>pre-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prepared</a:t>
            </a:r>
            <a:r>
              <a:rPr dirty="0" sz="1800" spc="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messages.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75503"/>
            <a:ext cx="12191999" cy="168249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9928" y="36576"/>
            <a:ext cx="6672072" cy="375208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8515" y="3134690"/>
            <a:ext cx="5653405" cy="153543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Panos</a:t>
            </a:r>
            <a:r>
              <a:rPr dirty="0" sz="18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Laskaridis’s</a:t>
            </a:r>
            <a:r>
              <a:rPr dirty="0" sz="18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own</a:t>
            </a:r>
            <a:r>
              <a:rPr dirty="0" sz="18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brother</a:t>
            </a:r>
            <a:r>
              <a:rPr dirty="0" sz="18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has</a:t>
            </a:r>
            <a:r>
              <a:rPr dirty="0" sz="1800" spc="-1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been</a:t>
            </a:r>
            <a:r>
              <a:rPr dirty="0" sz="1800" spc="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among</a:t>
            </a:r>
            <a:r>
              <a:rPr dirty="0" sz="1800" spc="-4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host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of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well-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known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names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in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Greek</a:t>
            </a:r>
            <a:r>
              <a:rPr dirty="0" sz="1800" spc="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shipping</a:t>
            </a:r>
            <a:r>
              <a:rPr dirty="0" sz="1800" spc="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to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distance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themselves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from</a:t>
            </a:r>
            <a:r>
              <a:rPr dirty="0" sz="1800" spc="-7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comments</a:t>
            </a:r>
            <a:r>
              <a:rPr dirty="0" sz="1800" spc="-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carried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in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</a:t>
            </a:r>
            <a:r>
              <a:rPr dirty="0" sz="18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widely</a:t>
            </a:r>
            <a:r>
              <a:rPr dirty="0" sz="1800" spc="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watched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documentary</a:t>
            </a:r>
            <a:r>
              <a:rPr dirty="0" sz="1800" spc="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which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former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president</a:t>
            </a:r>
            <a:r>
              <a:rPr dirty="0" sz="1800" spc="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of</a:t>
            </a:r>
            <a:r>
              <a:rPr dirty="0" sz="18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the</a:t>
            </a:r>
            <a:r>
              <a:rPr dirty="0" sz="1800" spc="-3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European</a:t>
            </a:r>
            <a:r>
              <a:rPr dirty="0" sz="1800" spc="-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Community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Shipowners’</a:t>
            </a:r>
            <a:r>
              <a:rPr dirty="0" sz="1800" spc="-4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Associations</a:t>
            </a:r>
            <a:r>
              <a:rPr dirty="0" sz="1800" spc="-6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(ECSA)</a:t>
            </a:r>
            <a:r>
              <a:rPr dirty="0" sz="1800" spc="-7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intimates</a:t>
            </a:r>
            <a:r>
              <a:rPr dirty="0" sz="1800" spc="-2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Greek</a:t>
            </a:r>
            <a:r>
              <a:rPr dirty="0" sz="1800" spc="-5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shipowners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could</a:t>
            </a:r>
            <a:r>
              <a:rPr dirty="0" sz="1800" spc="-2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“shit</a:t>
            </a:r>
            <a:r>
              <a:rPr dirty="0" sz="1800" spc="1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on</a:t>
            </a:r>
            <a:r>
              <a:rPr dirty="0" sz="1800" spc="-35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C7C30"/>
                </a:solidFill>
                <a:latin typeface="Calibri"/>
                <a:cs typeface="Calibri"/>
              </a:rPr>
              <a:t>the prime</a:t>
            </a:r>
            <a:r>
              <a:rPr dirty="0" sz="1800" spc="-10">
                <a:solidFill>
                  <a:srgbClr val="EC7C30"/>
                </a:solidFill>
                <a:latin typeface="Calibri"/>
                <a:cs typeface="Calibri"/>
              </a:rPr>
              <a:t> minister”.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460248"/>
            <a:ext cx="2087880" cy="249020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39511"/>
            <a:ext cx="12191999" cy="16184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1790" y="460248"/>
            <a:ext cx="5584601" cy="414212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638680" y="555193"/>
            <a:ext cx="7832090" cy="3392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0"/>
              </a:spcBef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Identify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seriousness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of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situation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and</a:t>
            </a:r>
            <a:r>
              <a:rPr dirty="0" sz="2400" spc="-4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notification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of</a:t>
            </a:r>
            <a:r>
              <a:rPr dirty="0" sz="24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all</a:t>
            </a:r>
            <a:endParaRPr sz="2400">
              <a:latin typeface="Palatino Linotype"/>
              <a:cs typeface="Palatino Linotype"/>
            </a:endParaRPr>
          </a:p>
          <a:p>
            <a:pPr marL="356870">
              <a:lnSpc>
                <a:spcPct val="100000"/>
              </a:lnSpc>
              <a:spcBef>
                <a:spcPts val="5"/>
              </a:spcBef>
            </a:pP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parties</a:t>
            </a:r>
            <a:endParaRPr sz="24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Drafting</a:t>
            </a:r>
            <a:r>
              <a:rPr dirty="0" sz="24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media</a:t>
            </a:r>
            <a:r>
              <a:rPr dirty="0" sz="24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statements and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activate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monitoring</a:t>
            </a:r>
            <a:endParaRPr sz="24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33399"/>
              </a:buClr>
              <a:buFont typeface="Palatino Linotype"/>
              <a:buChar char="•"/>
            </a:pPr>
            <a:endParaRPr sz="29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Appoint</a:t>
            </a:r>
            <a:r>
              <a:rPr dirty="0" sz="24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spokesperson</a:t>
            </a:r>
            <a:endParaRPr sz="24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33399"/>
              </a:buClr>
              <a:buFont typeface="Palatino Linotype"/>
              <a:buChar char="•"/>
            </a:pPr>
            <a:endParaRPr sz="29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Font typeface="Palatino Linotype"/>
              <a:buChar char="•"/>
              <a:tabLst>
                <a:tab pos="356870" algn="l"/>
                <a:tab pos="357505" algn="l"/>
              </a:tabLst>
            </a:pP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Notification</a:t>
            </a:r>
            <a:r>
              <a:rPr dirty="0" sz="24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of</a:t>
            </a:r>
            <a:r>
              <a:rPr dirty="0" sz="24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staff</a:t>
            </a:r>
            <a:r>
              <a:rPr dirty="0" sz="24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and</a:t>
            </a:r>
            <a:r>
              <a:rPr dirty="0" sz="24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b="1" i="1">
                <a:solidFill>
                  <a:srgbClr val="333399"/>
                </a:solidFill>
                <a:latin typeface="Palatino Linotype"/>
                <a:cs typeface="Palatino Linotype"/>
              </a:rPr>
              <a:t>providing</a:t>
            </a:r>
            <a:r>
              <a:rPr dirty="0" sz="24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guidelines</a:t>
            </a:r>
            <a:endParaRPr sz="2400">
              <a:latin typeface="Palatino Linotype"/>
              <a:cs typeface="Palatino Linotyp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91327"/>
            <a:ext cx="12191999" cy="156667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646423" y="5756859"/>
            <a:ext cx="47752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STEPS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RESPONSE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99285" y="629793"/>
            <a:ext cx="6582409" cy="3527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Have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a</a:t>
            </a:r>
            <a:r>
              <a:rPr dirty="0" sz="2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plan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Develop</a:t>
            </a:r>
            <a:r>
              <a:rPr dirty="0" sz="2800" spc="-4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key</a:t>
            </a:r>
            <a:r>
              <a:rPr dirty="0" sz="2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messages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Don’t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just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answer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the</a:t>
            </a:r>
            <a:r>
              <a:rPr dirty="0" sz="28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hostile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questions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6870" indent="-344805">
              <a:lnSpc>
                <a:spcPct val="100000"/>
              </a:lnSpc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Say</a:t>
            </a:r>
            <a:r>
              <a:rPr dirty="0" sz="28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what</a:t>
            </a:r>
            <a:r>
              <a:rPr dirty="0" sz="2800" spc="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you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want</a:t>
            </a:r>
            <a:r>
              <a:rPr dirty="0" sz="2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to</a:t>
            </a:r>
            <a:r>
              <a:rPr dirty="0" sz="28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say</a:t>
            </a:r>
            <a:endParaRPr sz="2800">
              <a:latin typeface="Palatino Linotype"/>
              <a:cs typeface="Palatino Linotyp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91327"/>
            <a:ext cx="12191999" cy="156667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634229" y="5756859"/>
            <a:ext cx="27959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MESSAGING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i="1"/>
              <a:t>“I</a:t>
            </a:r>
            <a:r>
              <a:rPr dirty="0" spc="-5" i="1"/>
              <a:t> </a:t>
            </a:r>
            <a:r>
              <a:rPr dirty="0" i="1"/>
              <a:t>am aware that an</a:t>
            </a:r>
            <a:r>
              <a:rPr dirty="0" spc="-10" i="1"/>
              <a:t> </a:t>
            </a:r>
            <a:r>
              <a:rPr dirty="0" i="1"/>
              <a:t>incident</a:t>
            </a:r>
            <a:r>
              <a:rPr dirty="0" spc="25" i="1"/>
              <a:t> </a:t>
            </a:r>
            <a:r>
              <a:rPr dirty="0" i="1"/>
              <a:t>has</a:t>
            </a:r>
            <a:r>
              <a:rPr dirty="0" spc="-25" i="1"/>
              <a:t> </a:t>
            </a:r>
            <a:r>
              <a:rPr dirty="0" i="1"/>
              <a:t>occurred.</a:t>
            </a:r>
            <a:r>
              <a:rPr dirty="0" spc="25" i="1"/>
              <a:t> </a:t>
            </a:r>
            <a:r>
              <a:rPr dirty="0" i="1"/>
              <a:t>I am</a:t>
            </a:r>
            <a:r>
              <a:rPr dirty="0" spc="5" i="1"/>
              <a:t> </a:t>
            </a:r>
            <a:r>
              <a:rPr dirty="0" i="1"/>
              <a:t>not</a:t>
            </a:r>
            <a:r>
              <a:rPr dirty="0" spc="-20" i="1"/>
              <a:t> </a:t>
            </a:r>
            <a:r>
              <a:rPr dirty="0" i="1"/>
              <a:t>the</a:t>
            </a:r>
            <a:r>
              <a:rPr dirty="0" spc="-5" i="1"/>
              <a:t> </a:t>
            </a:r>
            <a:r>
              <a:rPr dirty="0" i="1"/>
              <a:t>person</a:t>
            </a:r>
            <a:r>
              <a:rPr dirty="0" spc="5" i="1"/>
              <a:t> </a:t>
            </a:r>
            <a:r>
              <a:rPr dirty="0" i="1"/>
              <a:t>to</a:t>
            </a:r>
            <a:r>
              <a:rPr dirty="0" spc="10" i="1"/>
              <a:t> </a:t>
            </a:r>
            <a:r>
              <a:rPr dirty="0" i="1"/>
              <a:t>give</a:t>
            </a:r>
            <a:r>
              <a:rPr dirty="0" spc="-10" i="1"/>
              <a:t> </a:t>
            </a:r>
            <a:r>
              <a:rPr dirty="0" i="1"/>
              <a:t>you</a:t>
            </a:r>
            <a:r>
              <a:rPr dirty="0" spc="-10" i="1"/>
              <a:t> </a:t>
            </a:r>
            <a:r>
              <a:rPr dirty="0" spc="-25" i="1"/>
              <a:t>any</a:t>
            </a:r>
            <a:r>
              <a:rPr dirty="0" spc="-25"/>
              <a:t> </a:t>
            </a:r>
            <a:r>
              <a:rPr dirty="0"/>
              <a:t>details,</a:t>
            </a:r>
            <a:r>
              <a:rPr dirty="0" spc="5"/>
              <a:t> </a:t>
            </a:r>
            <a:r>
              <a:rPr dirty="0"/>
              <a:t>but</a:t>
            </a:r>
            <a:r>
              <a:rPr dirty="0" spc="-25"/>
              <a:t> </a:t>
            </a:r>
            <a:r>
              <a:rPr dirty="0"/>
              <a:t>we</a:t>
            </a:r>
            <a:r>
              <a:rPr dirty="0" spc="10"/>
              <a:t> </a:t>
            </a:r>
            <a:r>
              <a:rPr dirty="0"/>
              <a:t>have</a:t>
            </a:r>
            <a:r>
              <a:rPr dirty="0" spc="-35"/>
              <a:t> </a:t>
            </a:r>
            <a:r>
              <a:rPr dirty="0"/>
              <a:t>a</a:t>
            </a:r>
            <a:r>
              <a:rPr dirty="0" spc="5"/>
              <a:t> </a:t>
            </a:r>
            <a:r>
              <a:rPr dirty="0"/>
              <a:t>designated</a:t>
            </a:r>
            <a:r>
              <a:rPr dirty="0" spc="-5"/>
              <a:t> </a:t>
            </a:r>
            <a:r>
              <a:rPr dirty="0"/>
              <a:t>spokesperson/</a:t>
            </a:r>
            <a:r>
              <a:rPr dirty="0" spc="-10"/>
              <a:t> </a:t>
            </a:r>
            <a:r>
              <a:rPr dirty="0"/>
              <a:t>have</a:t>
            </a:r>
            <a:r>
              <a:rPr dirty="0" spc="-15"/>
              <a:t> </a:t>
            </a:r>
            <a:r>
              <a:rPr dirty="0"/>
              <a:t>set</a:t>
            </a:r>
            <a:r>
              <a:rPr dirty="0" spc="-5"/>
              <a:t> </a:t>
            </a:r>
            <a:r>
              <a:rPr dirty="0"/>
              <a:t>up an</a:t>
            </a:r>
            <a:r>
              <a:rPr dirty="0" spc="-15"/>
              <a:t> </a:t>
            </a:r>
            <a:r>
              <a:rPr dirty="0" spc="-10"/>
              <a:t>Information </a:t>
            </a:r>
            <a:r>
              <a:rPr dirty="0"/>
              <a:t>Centre</a:t>
            </a:r>
            <a:r>
              <a:rPr dirty="0" spc="-20"/>
              <a:t> </a:t>
            </a:r>
            <a:r>
              <a:rPr dirty="0"/>
              <a:t>to</a:t>
            </a:r>
            <a:r>
              <a:rPr dirty="0" spc="5"/>
              <a:t> </a:t>
            </a:r>
            <a:r>
              <a:rPr dirty="0"/>
              <a:t>provide</a:t>
            </a:r>
            <a:r>
              <a:rPr dirty="0" spc="-10"/>
              <a:t> </a:t>
            </a:r>
            <a:r>
              <a:rPr dirty="0"/>
              <a:t>information</a:t>
            </a:r>
            <a:r>
              <a:rPr dirty="0" spc="10"/>
              <a:t> </a:t>
            </a:r>
            <a:r>
              <a:rPr dirty="0"/>
              <a:t>on</a:t>
            </a:r>
            <a:r>
              <a:rPr dirty="0" spc="-15"/>
              <a:t> </a:t>
            </a:r>
            <a:r>
              <a:rPr dirty="0"/>
              <a:t>this</a:t>
            </a:r>
            <a:r>
              <a:rPr dirty="0" spc="-15"/>
              <a:t> </a:t>
            </a:r>
            <a:r>
              <a:rPr dirty="0"/>
              <a:t>incident.</a:t>
            </a:r>
            <a:r>
              <a:rPr dirty="0" spc="25"/>
              <a:t> </a:t>
            </a:r>
            <a:r>
              <a:rPr dirty="0"/>
              <a:t>Please</a:t>
            </a:r>
            <a:r>
              <a:rPr dirty="0" spc="-5"/>
              <a:t> </a:t>
            </a:r>
            <a:r>
              <a:rPr dirty="0"/>
              <a:t>let</a:t>
            </a:r>
            <a:r>
              <a:rPr dirty="0" spc="25"/>
              <a:t> </a:t>
            </a:r>
            <a:r>
              <a:rPr dirty="0"/>
              <a:t>me</a:t>
            </a:r>
            <a:r>
              <a:rPr dirty="0" spc="10"/>
              <a:t> </a:t>
            </a:r>
            <a:r>
              <a:rPr dirty="0"/>
              <a:t>give</a:t>
            </a:r>
            <a:r>
              <a:rPr dirty="0" spc="-10"/>
              <a:t> </a:t>
            </a:r>
            <a:r>
              <a:rPr dirty="0"/>
              <a:t>you</a:t>
            </a:r>
            <a:r>
              <a:rPr dirty="0" spc="-10"/>
              <a:t> </a:t>
            </a:r>
            <a:r>
              <a:rPr dirty="0" spc="-25"/>
              <a:t>the </a:t>
            </a:r>
            <a:r>
              <a:rPr dirty="0"/>
              <a:t>telephone</a:t>
            </a:r>
            <a:r>
              <a:rPr dirty="0" spc="-5"/>
              <a:t> </a:t>
            </a:r>
            <a:r>
              <a:rPr dirty="0"/>
              <a:t>number.</a:t>
            </a:r>
            <a:r>
              <a:rPr dirty="0" spc="5"/>
              <a:t> </a:t>
            </a:r>
            <a:r>
              <a:rPr dirty="0"/>
              <a:t>(Give</a:t>
            </a:r>
            <a:r>
              <a:rPr dirty="0" spc="10"/>
              <a:t> </a:t>
            </a:r>
            <a:r>
              <a:rPr dirty="0"/>
              <a:t>number)</a:t>
            </a:r>
            <a:r>
              <a:rPr dirty="0" spc="-5"/>
              <a:t> </a:t>
            </a:r>
            <a:r>
              <a:rPr dirty="0"/>
              <a:t>Thank</a:t>
            </a:r>
            <a:r>
              <a:rPr dirty="0" spc="-10"/>
              <a:t> </a:t>
            </a:r>
            <a:r>
              <a:rPr dirty="0"/>
              <a:t>you</a:t>
            </a:r>
            <a:r>
              <a:rPr dirty="0" spc="-5"/>
              <a:t> </a:t>
            </a:r>
            <a:r>
              <a:rPr dirty="0"/>
              <a:t>for</a:t>
            </a:r>
            <a:r>
              <a:rPr dirty="0" spc="10"/>
              <a:t> </a:t>
            </a:r>
            <a:r>
              <a:rPr dirty="0"/>
              <a:t>your</a:t>
            </a:r>
            <a:r>
              <a:rPr dirty="0" spc="5"/>
              <a:t> </a:t>
            </a:r>
            <a:r>
              <a:rPr dirty="0" spc="-10"/>
              <a:t>call.”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0471"/>
            <a:ext cx="12191999" cy="155752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743959" y="5756859"/>
            <a:ext cx="45796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MESSAGE</a:t>
            </a:r>
            <a:r>
              <a:rPr dirty="0" sz="3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3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STAFF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8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3776"/>
            <a:ext cx="8122920" cy="584301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857492" y="963244"/>
            <a:ext cx="12592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West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Africa: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314692" y="1238250"/>
            <a:ext cx="226631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Petro-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Piracy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Kidnap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Ransom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Armed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Robbery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Issues</a:t>
            </a:r>
            <a:r>
              <a:rPr dirty="0" sz="18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with</a:t>
            </a:r>
            <a:endParaRPr sz="18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Authorities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857492" y="2884678"/>
            <a:ext cx="18072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East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Africa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ME: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314692" y="3158693"/>
            <a:ext cx="2333625" cy="1398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Yemen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and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Red</a:t>
            </a:r>
            <a:endParaRPr sz="18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Sea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Straight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Hormuz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Terrorism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Sanctioned</a:t>
            </a:r>
            <a:r>
              <a:rPr dirty="0" sz="18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States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857492" y="4805933"/>
            <a:ext cx="185610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South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America:</a:t>
            </a:r>
            <a:endParaRPr sz="1800">
              <a:latin typeface="Microsoft Sans Serif"/>
              <a:cs typeface="Microsoft Sans Serif"/>
            </a:endParaRPr>
          </a:p>
          <a:p>
            <a:pPr marL="756285" indent="-287020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Drugs</a:t>
            </a:r>
            <a:endParaRPr sz="1800">
              <a:latin typeface="Microsoft Sans Serif"/>
              <a:cs typeface="Microsoft Sans Serif"/>
            </a:endParaRPr>
          </a:p>
          <a:p>
            <a:pPr marL="756285" indent="-287020">
              <a:lnSpc>
                <a:spcPct val="10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Venezuela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+ </a:t>
            </a:r>
            <a:r>
              <a:rPr dirty="0" sz="2400">
                <a:solidFill>
                  <a:srgbClr val="FFFFFF"/>
                </a:solidFill>
                <a:latin typeface="Microsoft Sans Serif"/>
                <a:cs typeface="Microsoft Sans Serif"/>
              </a:rPr>
              <a:t>COVID</a:t>
            </a:r>
            <a:r>
              <a:rPr dirty="0" sz="24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Microsoft Sans Serif"/>
                <a:cs typeface="Microsoft Sans Serif"/>
              </a:rPr>
              <a:t>19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814686" y="1238250"/>
            <a:ext cx="902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SE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Asia: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272141" y="1512570"/>
            <a:ext cx="12947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Terrorism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Piracy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814686" y="2335479"/>
            <a:ext cx="8293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Europe: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272141" y="2610358"/>
            <a:ext cx="151701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Migrant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and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Stowaways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Terrorism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Activism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4467" y="288493"/>
            <a:ext cx="226568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Microsoft Sans Serif"/>
                <a:cs typeface="Microsoft Sans Serif"/>
              </a:rPr>
              <a:t>Risk</a:t>
            </a:r>
            <a:r>
              <a:rPr dirty="0" sz="2400" spc="-20">
                <a:latin typeface="Microsoft Sans Serif"/>
                <a:cs typeface="Microsoft Sans Serif"/>
              </a:rPr>
              <a:t> </a:t>
            </a:r>
            <a:r>
              <a:rPr dirty="0" sz="2400">
                <a:latin typeface="Microsoft Sans Serif"/>
                <a:cs typeface="Microsoft Sans Serif"/>
              </a:rPr>
              <a:t>Areas</a:t>
            </a:r>
            <a:r>
              <a:rPr dirty="0" sz="2400" spc="-30">
                <a:latin typeface="Microsoft Sans Serif"/>
                <a:cs typeface="Microsoft Sans Serif"/>
              </a:rPr>
              <a:t> </a:t>
            </a:r>
            <a:r>
              <a:rPr dirty="0" sz="2400" spc="-20">
                <a:latin typeface="Microsoft Sans Serif"/>
                <a:cs typeface="Microsoft Sans Serif"/>
              </a:rPr>
              <a:t>2021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7807" y="115823"/>
              <a:ext cx="4584192" cy="259384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143125" y="6212674"/>
            <a:ext cx="161988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73607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143125" y="6212674"/>
            <a:ext cx="161988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5300471"/>
            <a:ext cx="12167616" cy="1557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326384" y="5756859"/>
            <a:ext cx="54114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SUPER</a:t>
            </a:r>
            <a:r>
              <a:rPr dirty="0" sz="36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LEAGUE</a:t>
            </a:r>
            <a:r>
              <a:rPr dirty="0" sz="36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FIASCO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129271" cy="397154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3880" y="76200"/>
            <a:ext cx="3672839" cy="389534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723898" y="5661912"/>
            <a:ext cx="6936740" cy="734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95"/>
              </a:lnSpc>
            </a:pP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Trends</a:t>
            </a:r>
            <a:r>
              <a:rPr dirty="0" sz="4400" spc="-10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in</a:t>
            </a:r>
            <a:r>
              <a:rPr dirty="0" sz="4400" spc="-114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b="1" i="1">
                <a:solidFill>
                  <a:srgbClr val="333399"/>
                </a:solidFill>
                <a:latin typeface="Palatino Linotype"/>
                <a:cs typeface="Palatino Linotype"/>
              </a:rPr>
              <a:t>incident</a:t>
            </a:r>
            <a:r>
              <a:rPr dirty="0" sz="4400" spc="-9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Response</a:t>
            </a:r>
            <a:endParaRPr sz="4400">
              <a:latin typeface="Palatino Linotype"/>
              <a:cs typeface="Palatino Linotype"/>
            </a:endParaRPr>
          </a:p>
          <a:p>
            <a:pPr marL="431800">
              <a:lnSpc>
                <a:spcPct val="100000"/>
              </a:lnSpc>
              <a:spcBef>
                <a:spcPts val="225"/>
              </a:spcBef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09615"/>
            <a:ext cx="12191999" cy="154838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747010" y="5684316"/>
            <a:ext cx="65690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COMMUNICATING</a:t>
            </a:r>
            <a:r>
              <a:rPr dirty="0" sz="3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6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CRISIS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Over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/>
              <a:t>past</a:t>
            </a:r>
            <a:r>
              <a:rPr dirty="0" spc="-45"/>
              <a:t> </a:t>
            </a:r>
            <a:r>
              <a:rPr dirty="0"/>
              <a:t>few</a:t>
            </a:r>
            <a:r>
              <a:rPr dirty="0" spc="-30"/>
              <a:t> </a:t>
            </a:r>
            <a:r>
              <a:rPr dirty="0"/>
              <a:t>days,</a:t>
            </a:r>
            <a:r>
              <a:rPr dirty="0" spc="-40"/>
              <a:t> </a:t>
            </a:r>
            <a:r>
              <a:rPr dirty="0"/>
              <a:t>we</a:t>
            </a:r>
            <a:r>
              <a:rPr dirty="0" spc="-35"/>
              <a:t> </a:t>
            </a:r>
            <a:r>
              <a:rPr dirty="0"/>
              <a:t>have</a:t>
            </a:r>
            <a:r>
              <a:rPr dirty="0" spc="-30"/>
              <a:t> </a:t>
            </a:r>
            <a:r>
              <a:rPr dirty="0"/>
              <a:t>all</a:t>
            </a:r>
            <a:r>
              <a:rPr dirty="0" spc="-50"/>
              <a:t> </a:t>
            </a:r>
            <a:r>
              <a:rPr dirty="0"/>
              <a:t>witnessed</a:t>
            </a:r>
            <a:r>
              <a:rPr dirty="0" spc="25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great</a:t>
            </a:r>
            <a:r>
              <a:rPr dirty="0" spc="-20"/>
              <a:t> </a:t>
            </a:r>
            <a:r>
              <a:rPr dirty="0" spc="-10"/>
              <a:t>passion </a:t>
            </a:r>
            <a:r>
              <a:rPr dirty="0"/>
              <a:t>which</a:t>
            </a:r>
            <a:r>
              <a:rPr dirty="0" spc="-40"/>
              <a:t> </a:t>
            </a:r>
            <a:r>
              <a:rPr dirty="0"/>
              <a:t>football</a:t>
            </a:r>
            <a:r>
              <a:rPr dirty="0" spc="-25"/>
              <a:t> </a:t>
            </a:r>
            <a:r>
              <a:rPr dirty="0"/>
              <a:t>generates,</a:t>
            </a:r>
            <a:r>
              <a:rPr dirty="0" spc="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/>
              <a:t>deep</a:t>
            </a:r>
            <a:r>
              <a:rPr dirty="0" spc="-35"/>
              <a:t> </a:t>
            </a:r>
            <a:r>
              <a:rPr dirty="0"/>
              <a:t>loyalty</a:t>
            </a:r>
            <a:r>
              <a:rPr dirty="0" spc="-40"/>
              <a:t> </a:t>
            </a:r>
            <a:r>
              <a:rPr dirty="0"/>
              <a:t>our</a:t>
            </a:r>
            <a:r>
              <a:rPr dirty="0" spc="-65"/>
              <a:t> </a:t>
            </a:r>
            <a:r>
              <a:rPr dirty="0"/>
              <a:t>fans</a:t>
            </a:r>
            <a:r>
              <a:rPr dirty="0" spc="-30"/>
              <a:t> </a:t>
            </a:r>
            <a:r>
              <a:rPr dirty="0"/>
              <a:t>have</a:t>
            </a:r>
            <a:r>
              <a:rPr dirty="0" spc="-30"/>
              <a:t> </a:t>
            </a:r>
            <a:r>
              <a:rPr dirty="0"/>
              <a:t>for</a:t>
            </a:r>
            <a:r>
              <a:rPr dirty="0" spc="-40"/>
              <a:t> </a:t>
            </a:r>
            <a:r>
              <a:rPr dirty="0" spc="-20"/>
              <a:t>this </a:t>
            </a:r>
            <a:r>
              <a:rPr dirty="0"/>
              <a:t>great</a:t>
            </a:r>
            <a:r>
              <a:rPr dirty="0" spc="-20"/>
              <a:t> </a:t>
            </a:r>
            <a:r>
              <a:rPr dirty="0"/>
              <a:t>club.</a:t>
            </a:r>
            <a:r>
              <a:rPr dirty="0" spc="-45"/>
              <a:t> </a:t>
            </a:r>
            <a:r>
              <a:rPr dirty="0"/>
              <a:t>You</a:t>
            </a:r>
            <a:r>
              <a:rPr dirty="0" spc="-40"/>
              <a:t> </a:t>
            </a:r>
            <a:r>
              <a:rPr dirty="0"/>
              <a:t>made</a:t>
            </a:r>
            <a:r>
              <a:rPr dirty="0" spc="-55"/>
              <a:t> </a:t>
            </a:r>
            <a:r>
              <a:rPr dirty="0"/>
              <a:t>very</a:t>
            </a:r>
            <a:r>
              <a:rPr dirty="0" spc="-20"/>
              <a:t> </a:t>
            </a:r>
            <a:r>
              <a:rPr dirty="0"/>
              <a:t>clear</a:t>
            </a:r>
            <a:r>
              <a:rPr dirty="0" spc="-15"/>
              <a:t> </a:t>
            </a:r>
            <a:r>
              <a:rPr dirty="0"/>
              <a:t>your</a:t>
            </a:r>
            <a:r>
              <a:rPr dirty="0" spc="-60"/>
              <a:t> </a:t>
            </a:r>
            <a:r>
              <a:rPr dirty="0"/>
              <a:t>opposition</a:t>
            </a:r>
            <a:r>
              <a:rPr dirty="0" spc="-4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 spc="-10"/>
              <a:t>European </a:t>
            </a:r>
            <a:r>
              <a:rPr dirty="0"/>
              <a:t>Super</a:t>
            </a:r>
            <a:r>
              <a:rPr dirty="0" spc="-20"/>
              <a:t> </a:t>
            </a:r>
            <a:r>
              <a:rPr dirty="0"/>
              <a:t>League,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/>
              <a:t>we</a:t>
            </a:r>
            <a:r>
              <a:rPr dirty="0" spc="-25"/>
              <a:t> </a:t>
            </a:r>
            <a:r>
              <a:rPr dirty="0"/>
              <a:t>have</a:t>
            </a:r>
            <a:r>
              <a:rPr dirty="0" spc="-50"/>
              <a:t> </a:t>
            </a:r>
            <a:r>
              <a:rPr dirty="0"/>
              <a:t>listened.</a:t>
            </a:r>
            <a:r>
              <a:rPr dirty="0" spc="5"/>
              <a:t> </a:t>
            </a:r>
            <a:r>
              <a:rPr dirty="0"/>
              <a:t>We</a:t>
            </a:r>
            <a:r>
              <a:rPr dirty="0" spc="-25"/>
              <a:t> </a:t>
            </a:r>
            <a:r>
              <a:rPr dirty="0"/>
              <a:t>got</a:t>
            </a:r>
            <a:r>
              <a:rPr dirty="0" spc="-50"/>
              <a:t> </a:t>
            </a:r>
            <a:r>
              <a:rPr dirty="0"/>
              <a:t>it</a:t>
            </a:r>
            <a:r>
              <a:rPr dirty="0" spc="-35"/>
              <a:t> </a:t>
            </a:r>
            <a:r>
              <a:rPr dirty="0"/>
              <a:t>wrong,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we</a:t>
            </a:r>
            <a:r>
              <a:rPr dirty="0" spc="-30"/>
              <a:t> </a:t>
            </a:r>
            <a:r>
              <a:rPr dirty="0" spc="-20"/>
              <a:t>want </a:t>
            </a:r>
            <a:r>
              <a:rPr dirty="0"/>
              <a:t>to</a:t>
            </a:r>
            <a:r>
              <a:rPr dirty="0" spc="-25"/>
              <a:t> </a:t>
            </a:r>
            <a:r>
              <a:rPr dirty="0"/>
              <a:t>show</a:t>
            </a:r>
            <a:r>
              <a:rPr dirty="0" spc="-35"/>
              <a:t> </a:t>
            </a:r>
            <a:r>
              <a:rPr dirty="0"/>
              <a:t>that</a:t>
            </a:r>
            <a:r>
              <a:rPr dirty="0" spc="-25"/>
              <a:t> </a:t>
            </a:r>
            <a:r>
              <a:rPr dirty="0"/>
              <a:t>we</a:t>
            </a:r>
            <a:r>
              <a:rPr dirty="0" spc="-10"/>
              <a:t> </a:t>
            </a:r>
            <a:r>
              <a:rPr dirty="0"/>
              <a:t>can</a:t>
            </a:r>
            <a:r>
              <a:rPr dirty="0" spc="-20"/>
              <a:t> </a:t>
            </a:r>
            <a:r>
              <a:rPr dirty="0"/>
              <a:t>put</a:t>
            </a:r>
            <a:r>
              <a:rPr dirty="0" spc="-45"/>
              <a:t> </a:t>
            </a:r>
            <a:r>
              <a:rPr dirty="0"/>
              <a:t>things</a:t>
            </a:r>
            <a:r>
              <a:rPr dirty="0" spc="-15"/>
              <a:t> </a:t>
            </a:r>
            <a:r>
              <a:rPr dirty="0" spc="-10"/>
              <a:t>right.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14324" y="3744290"/>
            <a:ext cx="6903084" cy="634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We</a:t>
            </a:r>
            <a:r>
              <a:rPr dirty="0" sz="20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also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realise</a:t>
            </a:r>
            <a:r>
              <a:rPr dirty="0" sz="20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that</a:t>
            </a:r>
            <a:r>
              <a:rPr dirty="0" sz="20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we</a:t>
            </a:r>
            <a:r>
              <a:rPr dirty="0" sz="2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need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20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better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communicate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with</a:t>
            </a:r>
            <a:r>
              <a:rPr dirty="0" sz="20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you</a:t>
            </a:r>
            <a:r>
              <a:rPr dirty="0" sz="2000">
                <a:latin typeface="Calibri"/>
                <a:cs typeface="Calibri"/>
              </a:rPr>
              <a:t>,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our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fans,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because you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always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at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heart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club.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0" y="1834895"/>
            <a:ext cx="2240279" cy="151790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10728" y="0"/>
            <a:ext cx="3907535" cy="16276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5806083"/>
            <a:ext cx="7018655" cy="589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645"/>
              </a:lnSpc>
            </a:pPr>
            <a:r>
              <a:rPr dirty="0" sz="4400" spc="-10" b="1">
                <a:solidFill>
                  <a:srgbClr val="333399"/>
                </a:solidFill>
                <a:latin typeface="Palatino Linotype"/>
                <a:cs typeface="Palatino Linotype"/>
              </a:rPr>
              <a:t>PROFESSIONAL</a:t>
            </a:r>
            <a:r>
              <a:rPr dirty="0" sz="4400" spc="-229" b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4400" spc="-10" b="1">
                <a:solidFill>
                  <a:srgbClr val="333399"/>
                </a:solidFill>
                <a:latin typeface="Palatino Linotype"/>
                <a:cs typeface="Palatino Linotype"/>
              </a:rPr>
              <a:t>PROFILE</a:t>
            </a:r>
            <a:endParaRPr sz="4400">
              <a:latin typeface="Palatino Linotype"/>
              <a:cs typeface="Palatino Linotype"/>
            </a:endParaRPr>
          </a:p>
          <a:p>
            <a:pPr>
              <a:lnSpc>
                <a:spcPts val="985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02935"/>
            <a:ext cx="12179807" cy="165506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960245" y="1278127"/>
            <a:ext cx="6936740" cy="5053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7505" indent="-344805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Develop</a:t>
            </a:r>
            <a:r>
              <a:rPr dirty="0" sz="2800" spc="-4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key</a:t>
            </a:r>
            <a:r>
              <a:rPr dirty="0" sz="2800" spc="-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messages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7505" indent="-34480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Don’t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just</a:t>
            </a:r>
            <a:r>
              <a:rPr dirty="0" sz="2800" spc="-4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answer</a:t>
            </a:r>
            <a:r>
              <a:rPr dirty="0" sz="2800" spc="-3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the</a:t>
            </a:r>
            <a:r>
              <a:rPr dirty="0" sz="2800" spc="-5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hostile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questions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7505" indent="-34480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Say</a:t>
            </a:r>
            <a:r>
              <a:rPr dirty="0" sz="2800" spc="-3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what you</a:t>
            </a:r>
            <a:r>
              <a:rPr dirty="0" sz="2800" spc="-2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want</a:t>
            </a:r>
            <a:r>
              <a:rPr dirty="0" sz="2800" spc="-10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b="1" i="1">
                <a:solidFill>
                  <a:srgbClr val="333399"/>
                </a:solidFill>
                <a:latin typeface="Palatino Linotype"/>
                <a:cs typeface="Palatino Linotype"/>
              </a:rPr>
              <a:t>to</a:t>
            </a:r>
            <a:r>
              <a:rPr dirty="0" sz="2800" spc="-15" b="1" i="1">
                <a:solidFill>
                  <a:srgbClr val="333399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 b="1" i="1">
                <a:solidFill>
                  <a:srgbClr val="333399"/>
                </a:solidFill>
                <a:latin typeface="Palatino Linotype"/>
                <a:cs typeface="Palatino Linotype"/>
              </a:rPr>
              <a:t>say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"/>
            </a:pPr>
            <a:endParaRPr sz="3450">
              <a:latin typeface="Palatino Linotype"/>
              <a:cs typeface="Palatino Linotype"/>
            </a:endParaRPr>
          </a:p>
          <a:p>
            <a:pPr marL="357505" indent="-344805">
              <a:lnSpc>
                <a:spcPct val="100000"/>
              </a:lnSpc>
              <a:buClr>
                <a:srgbClr val="000000"/>
              </a:buClr>
              <a:buFont typeface="Wingdings"/>
              <a:buChar char=""/>
              <a:tabLst>
                <a:tab pos="357505" algn="l"/>
              </a:tabLst>
            </a:pPr>
            <a:r>
              <a:rPr dirty="0" sz="2800" b="1" i="1">
                <a:solidFill>
                  <a:srgbClr val="FF0000"/>
                </a:solidFill>
                <a:latin typeface="Palatino Linotype"/>
                <a:cs typeface="Palatino Linotype"/>
              </a:rPr>
              <a:t>ABC</a:t>
            </a:r>
            <a:r>
              <a:rPr dirty="0" sz="2800" spc="-30" b="1" i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dirty="0" sz="2800" spc="-10" b="1" i="1">
                <a:solidFill>
                  <a:srgbClr val="FF0000"/>
                </a:solidFill>
                <a:latin typeface="Palatino Linotype"/>
                <a:cs typeface="Palatino Linotype"/>
              </a:rPr>
              <a:t>Technique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33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Palatino Linotype"/>
              <a:cs typeface="Palatino Linotype"/>
            </a:endParaRPr>
          </a:p>
          <a:p>
            <a:pPr marL="1217295">
              <a:lnSpc>
                <a:spcPct val="100000"/>
              </a:lnSpc>
            </a:pP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PROFESSIONAL</a:t>
            </a:r>
            <a:r>
              <a:rPr dirty="0" sz="36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6927" y="365759"/>
              <a:ext cx="3438144" cy="70103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08177" y="5606288"/>
            <a:ext cx="1096772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Argentina</a:t>
            </a:r>
            <a:r>
              <a:rPr dirty="0" sz="18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Australia</a:t>
            </a:r>
            <a:r>
              <a:rPr dirty="0" sz="1800" spc="459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Belgium</a:t>
            </a:r>
            <a:r>
              <a:rPr dirty="0" sz="1800" spc="4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Brazil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Cameroon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Canada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Chile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Columbia</a:t>
            </a:r>
            <a:r>
              <a:rPr dirty="0" sz="18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Cyprus</a:t>
            </a:r>
            <a:r>
              <a:rPr dirty="0" sz="18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France</a:t>
            </a:r>
            <a:r>
              <a:rPr dirty="0" sz="18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Germany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Greece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Hong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Kong</a:t>
            </a:r>
            <a:r>
              <a:rPr dirty="0" sz="18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India</a:t>
            </a:r>
            <a:r>
              <a:rPr dirty="0" sz="18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Indonesia</a:t>
            </a:r>
            <a:r>
              <a:rPr dirty="0" sz="1800" spc="-4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Italy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Japan</a:t>
            </a:r>
            <a:r>
              <a:rPr dirty="0" sz="18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Malaysia</a:t>
            </a:r>
            <a:r>
              <a:rPr dirty="0" sz="1800" spc="-5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Mexico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Mozambique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Myanmar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Nigeria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Microsoft Sans Serif"/>
                <a:cs typeface="Microsoft Sans Serif"/>
              </a:rPr>
              <a:t>|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Peru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Philippines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Scandinavia</a:t>
            </a:r>
            <a:r>
              <a:rPr dirty="0" sz="18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Scotland</a:t>
            </a:r>
            <a:r>
              <a:rPr dirty="0" sz="18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Singapore</a:t>
            </a:r>
            <a:r>
              <a:rPr dirty="0" sz="18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South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Africa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South</a:t>
            </a:r>
            <a:r>
              <a:rPr dirty="0" sz="18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Korea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Spain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Thailand</a:t>
            </a:r>
            <a:r>
              <a:rPr dirty="0" sz="18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Microsoft Sans Serif"/>
                <a:cs typeface="Microsoft Sans Serif"/>
              </a:rPr>
              <a:t>The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Netherlands</a:t>
            </a:r>
            <a:r>
              <a:rPr dirty="0" sz="18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Turkey</a:t>
            </a:r>
            <a:r>
              <a:rPr dirty="0" sz="18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UAE</a:t>
            </a:r>
            <a:r>
              <a:rPr dirty="0" sz="18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UK 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USA</a:t>
            </a:r>
            <a:r>
              <a:rPr dirty="0" sz="1800" spc="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Venezuela</a:t>
            </a:r>
            <a:r>
              <a:rPr dirty="0" sz="1800" spc="-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solidFill>
                  <a:srgbClr val="FFFFFF"/>
                </a:solidFill>
                <a:latin typeface="Microsoft Sans Serif"/>
                <a:cs typeface="Microsoft Sans Serif"/>
              </a:rPr>
              <a:t>|</a:t>
            </a:r>
            <a:r>
              <a:rPr dirty="0" sz="1800" spc="-10">
                <a:solidFill>
                  <a:srgbClr val="FFFFFF"/>
                </a:solidFill>
                <a:latin typeface="Microsoft Sans Serif"/>
                <a:cs typeface="Microsoft Sans Serif"/>
              </a:rPr>
              <a:t> Vietnam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8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3776"/>
            <a:ext cx="8122920" cy="584301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9784" y="6388606"/>
            <a:ext cx="1932432" cy="39319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262621" y="1185163"/>
            <a:ext cx="4338955" cy="3688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Here</a:t>
            </a:r>
            <a:r>
              <a:rPr dirty="0" sz="4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are</a:t>
            </a:r>
            <a:r>
              <a:rPr dirty="0" sz="40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some</a:t>
            </a:r>
            <a:r>
              <a:rPr dirty="0" sz="4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4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2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maritime</a:t>
            </a:r>
            <a:r>
              <a:rPr dirty="0" sz="40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10" b="0">
                <a:solidFill>
                  <a:srgbClr val="FFFFFF"/>
                </a:solidFill>
                <a:latin typeface="Calibri Light"/>
                <a:cs typeface="Calibri Light"/>
              </a:rPr>
              <a:t>related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headlines</a:t>
            </a:r>
            <a:r>
              <a:rPr dirty="0" sz="40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dirty="0" sz="40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20" b="0">
                <a:solidFill>
                  <a:srgbClr val="FFFFFF"/>
                </a:solidFill>
                <a:latin typeface="Calibri Light"/>
                <a:cs typeface="Calibri Light"/>
              </a:rPr>
              <a:t>have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dominated</a:t>
            </a:r>
            <a:r>
              <a:rPr dirty="0" sz="4000" spc="-1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2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media</a:t>
            </a:r>
            <a:r>
              <a:rPr dirty="0" sz="4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over</a:t>
            </a:r>
            <a:r>
              <a:rPr dirty="0" sz="4000" spc="-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4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20" b="0">
                <a:solidFill>
                  <a:srgbClr val="FFFFFF"/>
                </a:solidFill>
                <a:latin typeface="Calibri Light"/>
                <a:cs typeface="Calibri Light"/>
              </a:rPr>
              <a:t>past </a:t>
            </a:r>
            <a:r>
              <a:rPr dirty="0" sz="4000" b="0">
                <a:solidFill>
                  <a:srgbClr val="FFFFFF"/>
                </a:solidFill>
                <a:latin typeface="Calibri Light"/>
                <a:cs typeface="Calibri Light"/>
              </a:rPr>
              <a:t>few</a:t>
            </a:r>
            <a:r>
              <a:rPr dirty="0" sz="4000" spc="-1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000" spc="-10" b="0">
                <a:solidFill>
                  <a:srgbClr val="FFFFFF"/>
                </a:solidFill>
                <a:latin typeface="Calibri Light"/>
                <a:cs typeface="Calibri Light"/>
              </a:rPr>
              <a:t>years..</a:t>
            </a:r>
            <a:endParaRPr sz="4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262127"/>
            <a:ext cx="3736848" cy="340784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8025383" y="12191"/>
            <a:ext cx="3615054" cy="3667125"/>
            <a:chOff x="8025383" y="12191"/>
            <a:chExt cx="3615054" cy="366712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5383" y="12191"/>
              <a:ext cx="3614928" cy="366674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5383" y="18287"/>
              <a:ext cx="3614928" cy="31241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255011" y="3750640"/>
            <a:ext cx="7510780" cy="14909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10"/>
              </a:spcBef>
            </a:pP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Oman</a:t>
            </a:r>
            <a:r>
              <a:rPr dirty="0" sz="1600" spc="-8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Ship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Management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Company</a:t>
            </a:r>
            <a:r>
              <a:rPr dirty="0" sz="1600" spc="-3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S.A.O.C,</a:t>
            </a:r>
            <a:r>
              <a:rPr dirty="0" sz="1600" spc="-8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report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that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their</a:t>
            </a:r>
            <a:r>
              <a:rPr dirty="0" sz="1600" spc="-5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managed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vessel</a:t>
            </a:r>
            <a:r>
              <a:rPr dirty="0" sz="1600" spc="-8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Adam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LNG…was</a:t>
            </a:r>
            <a:r>
              <a:rPr dirty="0" sz="1600" spc="-1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hit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by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bulk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carrier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while</a:t>
            </a:r>
            <a:r>
              <a:rPr dirty="0" sz="1600" spc="-3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anchor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Port</a:t>
            </a:r>
            <a:r>
              <a:rPr dirty="0" sz="1600" spc="-3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Gibraltar,</a:t>
            </a:r>
            <a:r>
              <a:rPr dirty="0" sz="1600" spc="-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Western</a:t>
            </a:r>
            <a:r>
              <a:rPr dirty="0" sz="1600" spc="-1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Anchorage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tonight</a:t>
            </a:r>
            <a:r>
              <a:rPr dirty="0" sz="1600" spc="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at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2210</a:t>
            </a:r>
            <a:r>
              <a:rPr dirty="0" sz="1600" spc="-4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hrs</a:t>
            </a:r>
            <a:r>
              <a:rPr dirty="0" sz="1600" spc="-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local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time.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Adam</a:t>
            </a:r>
            <a:r>
              <a:rPr dirty="0" sz="1600" spc="-3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LNG,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which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is</a:t>
            </a:r>
            <a:r>
              <a:rPr dirty="0" sz="1600" spc="-3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in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ballast,</a:t>
            </a:r>
            <a:r>
              <a:rPr dirty="0" sz="1600" spc="1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suffered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damage</a:t>
            </a:r>
            <a:r>
              <a:rPr dirty="0" sz="1600" spc="-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to</a:t>
            </a:r>
            <a:r>
              <a:rPr dirty="0" sz="1600" spc="-1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the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bulbous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bow,</a:t>
            </a:r>
            <a:r>
              <a:rPr dirty="0" sz="1600" spc="-4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but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no</a:t>
            </a:r>
            <a:r>
              <a:rPr dirty="0" sz="1600" spc="-5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injury,</a:t>
            </a:r>
            <a:r>
              <a:rPr dirty="0" sz="1600" spc="-3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water</a:t>
            </a:r>
            <a:r>
              <a:rPr dirty="0" sz="1600" spc="-3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ingress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or</a:t>
            </a:r>
            <a:r>
              <a:rPr dirty="0" sz="1600" spc="-5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pollution is</a:t>
            </a:r>
            <a:r>
              <a:rPr dirty="0" sz="1600" spc="-5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reported…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Oman</a:t>
            </a:r>
            <a:r>
              <a:rPr dirty="0" sz="1600" spc="-5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Shipmanagement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Company</a:t>
            </a:r>
            <a:r>
              <a:rPr dirty="0" sz="1600" spc="-4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has</a:t>
            </a:r>
            <a:r>
              <a:rPr dirty="0" sz="1600" spc="-4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made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all</a:t>
            </a:r>
            <a:r>
              <a:rPr dirty="0" sz="1600" spc="-5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necessary</a:t>
            </a:r>
            <a:r>
              <a:rPr dirty="0" sz="1600" spc="-4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notifications</a:t>
            </a:r>
            <a:r>
              <a:rPr dirty="0" sz="1600" spc="-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further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inspection</a:t>
            </a:r>
            <a:r>
              <a:rPr dirty="0" sz="1600" spc="-3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of</a:t>
            </a:r>
            <a:r>
              <a:rPr dirty="0" sz="1600" spc="-3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the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bulbous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bow</a:t>
            </a:r>
            <a:r>
              <a:rPr dirty="0" sz="1600" spc="-4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forepeak</a:t>
            </a:r>
            <a:r>
              <a:rPr dirty="0" sz="1600" spc="-25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areas</a:t>
            </a:r>
            <a:r>
              <a:rPr dirty="0" sz="1600" spc="-2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1F5F"/>
                </a:solidFill>
                <a:latin typeface="Calibri"/>
                <a:cs typeface="Calibri"/>
              </a:rPr>
              <a:t>are</a:t>
            </a:r>
            <a:r>
              <a:rPr dirty="0" sz="1600" spc="-30" i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1F5F"/>
                </a:solidFill>
                <a:latin typeface="Calibri"/>
                <a:cs typeface="Calibri"/>
              </a:rPr>
              <a:t>underway.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300470"/>
            <a:ext cx="12191999" cy="155752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155825" y="6225374"/>
            <a:ext cx="1594485" cy="170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0"/>
              </a:lnSpc>
            </a:pPr>
            <a:r>
              <a:rPr dirty="0" sz="1200" b="1">
                <a:solidFill>
                  <a:srgbClr val="808080"/>
                </a:solidFill>
                <a:latin typeface="Arial"/>
                <a:cs typeface="Arial"/>
              </a:rPr>
              <a:t>Protecting</a:t>
            </a:r>
            <a:r>
              <a:rPr dirty="0" sz="1200" spc="-40" b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808080"/>
                </a:solidFill>
                <a:latin typeface="Arial"/>
                <a:cs typeface="Arial"/>
              </a:rPr>
              <a:t>Reputation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884170" y="5800168"/>
            <a:ext cx="6299835" cy="536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4079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dirty="0" sz="3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INCIDENTS/ISSUES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Cor Radings</dc:creator>
  <dcterms:created xsi:type="dcterms:W3CDTF">2022-09-08T14:06:57Z</dcterms:created>
  <dcterms:modified xsi:type="dcterms:W3CDTF">2022-09-08T14:06:57Z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2022-09-08T00:00:00Z</vt:filetime>
  </property>
  <property fmtid="{D5CDD505-2E9C-101B-9397-08002B2CF9AE}" pid="5" name="Producer">
    <vt:lpwstr>Microsoft® PowerPoint® for Microsoft 365</vt:lpwstr>
  </property>
</Properties>
</file>