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5"/>
  </p:notesMasterIdLst>
  <p:sldIdLst>
    <p:sldId id="334" r:id="rId2"/>
    <p:sldId id="746" r:id="rId3"/>
    <p:sldId id="840" r:id="rId4"/>
    <p:sldId id="839" r:id="rId5"/>
    <p:sldId id="832" r:id="rId6"/>
    <p:sldId id="833" r:id="rId7"/>
    <p:sldId id="834" r:id="rId8"/>
    <p:sldId id="624" r:id="rId9"/>
    <p:sldId id="626" r:id="rId10"/>
    <p:sldId id="627" r:id="rId11"/>
    <p:sldId id="628" r:id="rId12"/>
    <p:sldId id="629" r:id="rId13"/>
    <p:sldId id="662" r:id="rId14"/>
    <p:sldId id="630" r:id="rId15"/>
    <p:sldId id="831" r:id="rId16"/>
    <p:sldId id="664" r:id="rId17"/>
    <p:sldId id="669" r:id="rId18"/>
    <p:sldId id="836" r:id="rId19"/>
    <p:sldId id="835" r:id="rId20"/>
    <p:sldId id="632" r:id="rId21"/>
    <p:sldId id="634" r:id="rId22"/>
    <p:sldId id="635" r:id="rId23"/>
    <p:sldId id="636" r:id="rId24"/>
    <p:sldId id="638" r:id="rId25"/>
    <p:sldId id="639" r:id="rId26"/>
    <p:sldId id="640" r:id="rId27"/>
    <p:sldId id="641" r:id="rId28"/>
    <p:sldId id="642" r:id="rId29"/>
    <p:sldId id="643" r:id="rId30"/>
    <p:sldId id="644" r:id="rId31"/>
    <p:sldId id="646" r:id="rId32"/>
    <p:sldId id="647" r:id="rId33"/>
    <p:sldId id="649" r:id="rId34"/>
    <p:sldId id="651" r:id="rId35"/>
    <p:sldId id="838" r:id="rId36"/>
    <p:sldId id="633" r:id="rId37"/>
    <p:sldId id="465" r:id="rId38"/>
    <p:sldId id="797" r:id="rId39"/>
    <p:sldId id="798" r:id="rId40"/>
    <p:sldId id="799" r:id="rId41"/>
    <p:sldId id="459" r:id="rId42"/>
    <p:sldId id="543" r:id="rId43"/>
    <p:sldId id="545" r:id="rId44"/>
    <p:sldId id="544" r:id="rId45"/>
    <p:sldId id="382" r:id="rId46"/>
    <p:sldId id="841" r:id="rId47"/>
    <p:sldId id="316" r:id="rId48"/>
    <p:sldId id="384" r:id="rId49"/>
    <p:sldId id="319" r:id="rId50"/>
    <p:sldId id="385" r:id="rId51"/>
    <p:sldId id="386" r:id="rId52"/>
    <p:sldId id="387" r:id="rId53"/>
    <p:sldId id="256" r:id="rId5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D514C6-CEF0-4DEF-A7A3-0C7B01642836}">
          <p14:sldIdLst>
            <p14:sldId id="334"/>
            <p14:sldId id="746"/>
            <p14:sldId id="840"/>
            <p14:sldId id="839"/>
            <p14:sldId id="832"/>
            <p14:sldId id="833"/>
            <p14:sldId id="834"/>
            <p14:sldId id="624"/>
            <p14:sldId id="626"/>
            <p14:sldId id="627"/>
            <p14:sldId id="628"/>
            <p14:sldId id="629"/>
            <p14:sldId id="662"/>
            <p14:sldId id="630"/>
            <p14:sldId id="831"/>
            <p14:sldId id="664"/>
            <p14:sldId id="669"/>
            <p14:sldId id="836"/>
            <p14:sldId id="835"/>
            <p14:sldId id="632"/>
            <p14:sldId id="634"/>
            <p14:sldId id="635"/>
            <p14:sldId id="636"/>
            <p14:sldId id="638"/>
            <p14:sldId id="639"/>
            <p14:sldId id="640"/>
            <p14:sldId id="641"/>
            <p14:sldId id="642"/>
            <p14:sldId id="643"/>
            <p14:sldId id="644"/>
            <p14:sldId id="646"/>
            <p14:sldId id="647"/>
            <p14:sldId id="649"/>
            <p14:sldId id="651"/>
            <p14:sldId id="838"/>
            <p14:sldId id="633"/>
            <p14:sldId id="465"/>
            <p14:sldId id="797"/>
            <p14:sldId id="798"/>
            <p14:sldId id="799"/>
            <p14:sldId id="459"/>
            <p14:sldId id="543"/>
            <p14:sldId id="545"/>
            <p14:sldId id="544"/>
            <p14:sldId id="382"/>
            <p14:sldId id="841"/>
            <p14:sldId id="316"/>
            <p14:sldId id="384"/>
            <p14:sldId id="319"/>
            <p14:sldId id="385"/>
            <p14:sldId id="386"/>
            <p14:sldId id="387"/>
            <p14:sldId id="256"/>
          </p14:sldIdLst>
        </p14:section>
        <p14:section name="Untitled Section" id="{96EAF0B5-1DEC-43C7-AFFF-17A74FF5CFB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uth Christopher" initials="SC" lastIdx="1" clrIdx="0">
    <p:extLst>
      <p:ext uri="{19B8F6BF-5375-455C-9EA6-DF929625EA0E}">
        <p15:presenceInfo xmlns:p15="http://schemas.microsoft.com/office/powerpoint/2012/main" userId="S::Chris.South@Westpandi.com::35188279-ee5e-4c35-864c-c7bcdd2975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0C2F"/>
    <a:srgbClr val="3676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94"/>
  </p:normalViewPr>
  <p:slideViewPr>
    <p:cSldViewPr snapToGrid="0" snapToObjects="1">
      <p:cViewPr varScale="1">
        <p:scale>
          <a:sx n="105" d="100"/>
          <a:sy n="105" d="100"/>
        </p:scale>
        <p:origin x="120" y="216"/>
      </p:cViewPr>
      <p:guideLst/>
    </p:cSldViewPr>
  </p:slideViewPr>
  <p:notesTextViewPr>
    <p:cViewPr>
      <p:scale>
        <a:sx n="3" d="2"/>
        <a:sy n="3" d="2"/>
      </p:scale>
      <p:origin x="0" y="0"/>
    </p:cViewPr>
  </p:notesTextViewPr>
  <p:sorterViewPr>
    <p:cViewPr>
      <p:scale>
        <a:sx n="100" d="100"/>
        <a:sy n="100" d="100"/>
      </p:scale>
      <p:origin x="0" y="-809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EBDBC02-2795-CA43-8B7E-76931C6E1392}" type="datetimeFigureOut">
              <a:rPr lang="en-US" smtClean="0"/>
              <a:t>9/8/2022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3358429-4F00-C643-902B-6CDCB8A13EE7}" type="slidenum">
              <a:rPr lang="en-US" smtClean="0"/>
              <a:t>‹#›</a:t>
            </a:fld>
            <a:endParaRPr lang="en-US"/>
          </a:p>
        </p:txBody>
      </p:sp>
    </p:spTree>
    <p:extLst>
      <p:ext uri="{BB962C8B-B14F-4D97-AF65-F5344CB8AC3E}">
        <p14:creationId xmlns:p14="http://schemas.microsoft.com/office/powerpoint/2010/main" val="3785942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2_Title Slide">
    <p:spTree>
      <p:nvGrpSpPr>
        <p:cNvPr id="1" name=""/>
        <p:cNvGrpSpPr/>
        <p:nvPr/>
      </p:nvGrpSpPr>
      <p:grpSpPr>
        <a:xfrm>
          <a:off x="0" y="0"/>
          <a:ext cx="0" cy="0"/>
          <a:chOff x="0" y="0"/>
          <a:chExt cx="0" cy="0"/>
        </a:xfrm>
      </p:grpSpPr>
      <p:pic>
        <p:nvPicPr>
          <p:cNvPr id="7" name="Picture 6" descr="A large ship in the background&#10;&#10;Description automatically generated">
            <a:extLst>
              <a:ext uri="{FF2B5EF4-FFF2-40B4-BE49-F238E27FC236}">
                <a16:creationId xmlns:a16="http://schemas.microsoft.com/office/drawing/2014/main" id="{F4E6136A-2099-EB4D-89F3-650A73606F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A208ED-1F96-1948-940E-34FC2CAB52D4}"/>
              </a:ext>
            </a:extLst>
          </p:cNvPr>
          <p:cNvSpPr>
            <a:spLocks noGrp="1"/>
          </p:cNvSpPr>
          <p:nvPr>
            <p:ph type="title"/>
          </p:nvPr>
        </p:nvSpPr>
        <p:spPr>
          <a:xfrm>
            <a:off x="695325" y="4959862"/>
            <a:ext cx="10515600" cy="1085399"/>
          </a:xfrm>
        </p:spPr>
        <p:txBody>
          <a:bodyPr anchor="b">
            <a:normAutofit/>
          </a:bodyPr>
          <a:lstStyle>
            <a:lvl1pPr>
              <a:defRPr sz="3500"/>
            </a:lvl1p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EF6A9B42-8217-4943-A2CB-D8BFB479CC3C}"/>
              </a:ext>
            </a:extLst>
          </p:cNvPr>
          <p:cNvSpPr>
            <a:spLocks noGrp="1"/>
          </p:cNvSpPr>
          <p:nvPr>
            <p:ph type="body" idx="1"/>
          </p:nvPr>
        </p:nvSpPr>
        <p:spPr>
          <a:xfrm>
            <a:off x="695325" y="6120000"/>
            <a:ext cx="10515600" cy="663262"/>
          </a:xfrm>
        </p:spPr>
        <p:txBody>
          <a:bodyPr/>
          <a:lstStyle>
            <a:lvl1pPr marL="0" indent="0">
              <a:buNone/>
              <a:defRPr sz="2400">
                <a:solidFill>
                  <a:srgbClr val="BA0C2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pic>
        <p:nvPicPr>
          <p:cNvPr id="6" name="Picture 5">
            <a:extLst>
              <a:ext uri="{FF2B5EF4-FFF2-40B4-BE49-F238E27FC236}">
                <a16:creationId xmlns:a16="http://schemas.microsoft.com/office/drawing/2014/main" id="{EC3F0C6E-46B2-EE40-81E6-AE9E0C4C71C7}"/>
              </a:ext>
            </a:extLst>
          </p:cNvPr>
          <p:cNvPicPr>
            <a:picLocks noChangeAspect="1"/>
          </p:cNvPicPr>
          <p:nvPr userDrawn="1"/>
        </p:nvPicPr>
        <p:blipFill>
          <a:blip r:embed="rId3"/>
          <a:stretch>
            <a:fillRect/>
          </a:stretch>
        </p:blipFill>
        <p:spPr>
          <a:xfrm>
            <a:off x="9813600" y="812739"/>
            <a:ext cx="1774190" cy="474980"/>
          </a:xfrm>
          <a:prstGeom prst="rect">
            <a:avLst/>
          </a:prstGeom>
        </p:spPr>
      </p:pic>
    </p:spTree>
    <p:extLst>
      <p:ext uri="{BB962C8B-B14F-4D97-AF65-F5344CB8AC3E}">
        <p14:creationId xmlns:p14="http://schemas.microsoft.com/office/powerpoint/2010/main" val="3447978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pic>
        <p:nvPicPr>
          <p:cNvPr id="8" name="Picture 7" descr="A screenshot of a social media post&#10;&#10;Description automatically generated">
            <a:extLst>
              <a:ext uri="{FF2B5EF4-FFF2-40B4-BE49-F238E27FC236}">
                <a16:creationId xmlns:a16="http://schemas.microsoft.com/office/drawing/2014/main" id="{263AF8B3-631E-1548-ABCE-832374FD145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5F244163-2C8A-504F-8E63-4A069A97843A}"/>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Vertical Title 1">
            <a:extLst>
              <a:ext uri="{FF2B5EF4-FFF2-40B4-BE49-F238E27FC236}">
                <a16:creationId xmlns:a16="http://schemas.microsoft.com/office/drawing/2014/main" id="{DD19E7B6-9D2C-1642-AD57-B91A7ECAD2F7}"/>
              </a:ext>
            </a:extLst>
          </p:cNvPr>
          <p:cNvSpPr>
            <a:spLocks noGrp="1"/>
          </p:cNvSpPr>
          <p:nvPr>
            <p:ph type="title" orient="vert"/>
          </p:nvPr>
        </p:nvSpPr>
        <p:spPr>
          <a:xfrm>
            <a:off x="8724900" y="1260000"/>
            <a:ext cx="2628900" cy="4860000"/>
          </a:xfrm>
        </p:spPr>
        <p:txBody>
          <a:bodyPr vert="eaVert"/>
          <a:lstStyle/>
          <a:p>
            <a:r>
              <a:rPr lang="en-US" noProof="0"/>
              <a:t>Click to edit Master title style</a:t>
            </a:r>
            <a:endParaRPr lang="en-GB" noProof="0" dirty="0"/>
          </a:p>
        </p:txBody>
      </p:sp>
      <p:sp>
        <p:nvSpPr>
          <p:cNvPr id="3" name="Vertical Text Placeholder 2">
            <a:extLst>
              <a:ext uri="{FF2B5EF4-FFF2-40B4-BE49-F238E27FC236}">
                <a16:creationId xmlns:a16="http://schemas.microsoft.com/office/drawing/2014/main" id="{ACFC5C63-C8B9-9345-AF22-ABA8A3488862}"/>
              </a:ext>
            </a:extLst>
          </p:cNvPr>
          <p:cNvSpPr>
            <a:spLocks noGrp="1"/>
          </p:cNvSpPr>
          <p:nvPr>
            <p:ph type="body" orient="vert" idx="1"/>
          </p:nvPr>
        </p:nvSpPr>
        <p:spPr>
          <a:xfrm>
            <a:off x="838800" y="1260000"/>
            <a:ext cx="7734300" cy="4860000"/>
          </a:xfrm>
        </p:spPr>
        <p:txBody>
          <a:bodyPr vert="eaVe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Slide Number Placeholder 3">
            <a:extLst>
              <a:ext uri="{FF2B5EF4-FFF2-40B4-BE49-F238E27FC236}">
                <a16:creationId xmlns:a16="http://schemas.microsoft.com/office/drawing/2014/main" id="{420363C7-4E9E-C447-A7F3-C311CC041907}"/>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1361061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Alternativ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4234FB-D034-6C49-B8B4-3C58C37705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88D10DF-F82A-534F-9594-A33103EA1FC7}"/>
              </a:ext>
            </a:extLst>
          </p:cNvPr>
          <p:cNvSpPr>
            <a:spLocks noGrp="1"/>
          </p:cNvSpPr>
          <p:nvPr>
            <p:ph type="ctrTitle"/>
          </p:nvPr>
        </p:nvSpPr>
        <p:spPr>
          <a:xfrm>
            <a:off x="1522800" y="3343656"/>
            <a:ext cx="6115291" cy="736317"/>
          </a:xfrm>
        </p:spPr>
        <p:txBody>
          <a:bodyPr anchor="b">
            <a:normAutofit/>
          </a:bodyPr>
          <a:lstStyle>
            <a:lvl1pPr algn="l">
              <a:defRPr sz="3200">
                <a:solidFill>
                  <a:schemeClr val="bg1"/>
                </a:solidFill>
              </a:defRPr>
            </a:lvl1pPr>
          </a:lstStyle>
          <a:p>
            <a:r>
              <a:rPr lang="en-US" noProof="0"/>
              <a:t>Click to edit Master title style</a:t>
            </a:r>
            <a:endParaRPr lang="en-GB" noProof="0" dirty="0"/>
          </a:p>
        </p:txBody>
      </p:sp>
      <p:sp>
        <p:nvSpPr>
          <p:cNvPr id="3" name="Subtitle 2">
            <a:extLst>
              <a:ext uri="{FF2B5EF4-FFF2-40B4-BE49-F238E27FC236}">
                <a16:creationId xmlns:a16="http://schemas.microsoft.com/office/drawing/2014/main" id="{E8AF2B61-A574-BF42-8CE9-ED3ED47D662F}"/>
              </a:ext>
            </a:extLst>
          </p:cNvPr>
          <p:cNvSpPr>
            <a:spLocks noGrp="1"/>
          </p:cNvSpPr>
          <p:nvPr>
            <p:ph type="subTitle" idx="1"/>
          </p:nvPr>
        </p:nvSpPr>
        <p:spPr>
          <a:xfrm>
            <a:off x="1524000" y="4135656"/>
            <a:ext cx="6115291" cy="55112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pic>
        <p:nvPicPr>
          <p:cNvPr id="7" name="Picture 6" descr="A close up of a logo&#10;&#10;Description automatically generated">
            <a:extLst>
              <a:ext uri="{FF2B5EF4-FFF2-40B4-BE49-F238E27FC236}">
                <a16:creationId xmlns:a16="http://schemas.microsoft.com/office/drawing/2014/main" id="{8D4C4803-DA07-754F-89B3-563486A1F161}"/>
              </a:ext>
            </a:extLst>
          </p:cNvPr>
          <p:cNvPicPr>
            <a:picLocks noChangeAspect="1"/>
          </p:cNvPicPr>
          <p:nvPr userDrawn="1"/>
        </p:nvPicPr>
        <p:blipFill>
          <a:blip r:embed="rId3"/>
          <a:stretch>
            <a:fillRect/>
          </a:stretch>
        </p:blipFill>
        <p:spPr>
          <a:xfrm>
            <a:off x="9774000" y="813600"/>
            <a:ext cx="1800000" cy="481890"/>
          </a:xfrm>
          <a:prstGeom prst="rect">
            <a:avLst/>
          </a:prstGeom>
        </p:spPr>
      </p:pic>
    </p:spTree>
    <p:extLst>
      <p:ext uri="{BB962C8B-B14F-4D97-AF65-F5344CB8AC3E}">
        <p14:creationId xmlns:p14="http://schemas.microsoft.com/office/powerpoint/2010/main" val="36982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7CFA46C3-C696-B44A-8EC6-6F28DFE506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A207A6-7CD5-954D-A612-5BFAB12CF186}"/>
              </a:ext>
            </a:extLst>
          </p:cNvPr>
          <p:cNvSpPr>
            <a:spLocks noGrp="1"/>
          </p:cNvSpPr>
          <p:nvPr>
            <p:ph type="title"/>
          </p:nvPr>
        </p:nvSpPr>
        <p:spPr/>
        <p:txBody>
          <a:bodyPr/>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529B0AE7-356A-DD44-B6E0-E22566E49118}"/>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Slide Number Placeholder 3">
            <a:extLst>
              <a:ext uri="{FF2B5EF4-FFF2-40B4-BE49-F238E27FC236}">
                <a16:creationId xmlns:a16="http://schemas.microsoft.com/office/drawing/2014/main" id="{6FC2AC1C-8CBC-6A4B-90AE-01A2888E1704}"/>
              </a:ext>
            </a:extLst>
          </p:cNvPr>
          <p:cNvSpPr>
            <a:spLocks noGrp="1"/>
          </p:cNvSpPr>
          <p:nvPr>
            <p:ph type="sldNum" sz="quarter" idx="10"/>
          </p:nvPr>
        </p:nvSpPr>
        <p:spPr/>
        <p:txBody>
          <a:bodyPr/>
          <a:lstStyle/>
          <a:p>
            <a:fld id="{3810F46F-C13F-3844-AA0F-22DF1532835B}" type="slidenum">
              <a:rPr lang="en-GB" smtClean="0"/>
              <a:pPr/>
              <a:t>‹#›</a:t>
            </a:fld>
            <a:endParaRPr lang="en-GB" dirty="0"/>
          </a:p>
        </p:txBody>
      </p:sp>
      <p:pic>
        <p:nvPicPr>
          <p:cNvPr id="8" name="Picture 7" descr="A picture containing clipart&#10;&#10;Description automatically generated">
            <a:extLst>
              <a:ext uri="{FF2B5EF4-FFF2-40B4-BE49-F238E27FC236}">
                <a16:creationId xmlns:a16="http://schemas.microsoft.com/office/drawing/2014/main" id="{AD44B675-F8FC-6A49-9351-CA094EC2FE43}"/>
              </a:ext>
            </a:extLst>
          </p:cNvPr>
          <p:cNvPicPr>
            <a:picLocks noChangeAspect="1"/>
          </p:cNvPicPr>
          <p:nvPr userDrawn="1"/>
        </p:nvPicPr>
        <p:blipFill>
          <a:blip r:embed="rId3"/>
          <a:stretch>
            <a:fillRect/>
          </a:stretch>
        </p:blipFill>
        <p:spPr>
          <a:xfrm>
            <a:off x="10072292" y="504100"/>
            <a:ext cx="1612900" cy="431800"/>
          </a:xfrm>
          <a:prstGeom prst="rect">
            <a:avLst/>
          </a:prstGeom>
        </p:spPr>
      </p:pic>
    </p:spTree>
    <p:extLst>
      <p:ext uri="{BB962C8B-B14F-4D97-AF65-F5344CB8AC3E}">
        <p14:creationId xmlns:p14="http://schemas.microsoft.com/office/powerpoint/2010/main" val="4165940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91DB3234-21D1-EC41-8C7D-1C3726C1108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id="{E7BC216D-67CC-C04A-805F-D63CAA57F8A3}"/>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B6E4D61E-1D86-6645-A623-0AC734D5F5C6}"/>
              </a:ext>
            </a:extLst>
          </p:cNvPr>
          <p:cNvSpPr>
            <a:spLocks noGrp="1"/>
          </p:cNvSpPr>
          <p:nvPr>
            <p:ph type="title"/>
          </p:nvPr>
        </p:nvSpPr>
        <p:spPr>
          <a:xfrm>
            <a:off x="720000" y="360000"/>
            <a:ext cx="7920000" cy="720000"/>
          </a:xfrm>
        </p:spPr>
        <p:txBody>
          <a:bodyPr/>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4E98A65C-644E-5640-B5CD-4C7A1A3A01F6}"/>
              </a:ext>
            </a:extLst>
          </p:cNvPr>
          <p:cNvSpPr>
            <a:spLocks noGrp="1"/>
          </p:cNvSpPr>
          <p:nvPr>
            <p:ph sz="half" idx="1"/>
          </p:nvPr>
        </p:nvSpPr>
        <p:spPr>
          <a:xfrm>
            <a:off x="720000" y="1825625"/>
            <a:ext cx="51804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a:extLst>
              <a:ext uri="{FF2B5EF4-FFF2-40B4-BE49-F238E27FC236}">
                <a16:creationId xmlns:a16="http://schemas.microsoft.com/office/drawing/2014/main" id="{06323BAA-7E3B-9C45-A00F-F8E50C66DC43}"/>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Slide Number Placeholder 4">
            <a:extLst>
              <a:ext uri="{FF2B5EF4-FFF2-40B4-BE49-F238E27FC236}">
                <a16:creationId xmlns:a16="http://schemas.microsoft.com/office/drawing/2014/main" id="{A4D79347-0D3C-AC42-A85B-9346DE7ABAF6}"/>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194818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2" name="Picture 11" descr="A screenshot of a social media post&#10;&#10;Description automatically generated">
            <a:extLst>
              <a:ext uri="{FF2B5EF4-FFF2-40B4-BE49-F238E27FC236}">
                <a16:creationId xmlns:a16="http://schemas.microsoft.com/office/drawing/2014/main" id="{4AE0A8C8-7DA7-FC42-A023-4BF67844EA4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668D6B9C-7EEF-5D40-8D9F-5C4E43E701EC}"/>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FA6E0348-C529-9549-B9BE-7895E8F77E6E}"/>
              </a:ext>
            </a:extLst>
          </p:cNvPr>
          <p:cNvSpPr>
            <a:spLocks noGrp="1"/>
          </p:cNvSpPr>
          <p:nvPr>
            <p:ph type="title"/>
          </p:nvPr>
        </p:nvSpPr>
        <p:spPr>
          <a:xfrm>
            <a:off x="720000" y="360000"/>
            <a:ext cx="7800212" cy="720000"/>
          </a:xfrm>
        </p:spPr>
        <p:txBody>
          <a:body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1737FBD5-8142-404E-8190-CA27EE2F905E}"/>
              </a:ext>
            </a:extLst>
          </p:cNvPr>
          <p:cNvSpPr>
            <a:spLocks noGrp="1"/>
          </p:cNvSpPr>
          <p:nvPr>
            <p:ph type="body" idx="1"/>
          </p:nvPr>
        </p:nvSpPr>
        <p:spPr>
          <a:xfrm>
            <a:off x="719998" y="1681163"/>
            <a:ext cx="5180400" cy="720000"/>
          </a:xfrm>
        </p:spPr>
        <p:txBody>
          <a:bodyPr anchor="b">
            <a:normAutofit/>
          </a:bodyPr>
          <a:lstStyle>
            <a:lvl1pPr marL="0" indent="0">
              <a:buNone/>
              <a:defRPr sz="2400" b="1">
                <a:solidFill>
                  <a:srgbClr val="BA0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E5010E7B-06C2-A64C-A212-AFE7D7227B01}"/>
              </a:ext>
            </a:extLst>
          </p:cNvPr>
          <p:cNvSpPr>
            <a:spLocks noGrp="1"/>
          </p:cNvSpPr>
          <p:nvPr>
            <p:ph sz="half" idx="2"/>
          </p:nvPr>
        </p:nvSpPr>
        <p:spPr>
          <a:xfrm>
            <a:off x="719999" y="2505075"/>
            <a:ext cx="5180400"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Text Placeholder 4">
            <a:extLst>
              <a:ext uri="{FF2B5EF4-FFF2-40B4-BE49-F238E27FC236}">
                <a16:creationId xmlns:a16="http://schemas.microsoft.com/office/drawing/2014/main" id="{AB5D4F19-AB91-E24B-8399-9471856803DC}"/>
              </a:ext>
            </a:extLst>
          </p:cNvPr>
          <p:cNvSpPr>
            <a:spLocks noGrp="1"/>
          </p:cNvSpPr>
          <p:nvPr>
            <p:ph type="body" sz="quarter" idx="3"/>
          </p:nvPr>
        </p:nvSpPr>
        <p:spPr>
          <a:xfrm>
            <a:off x="6172200" y="1681163"/>
            <a:ext cx="5180400" cy="720000"/>
          </a:xfrm>
        </p:spPr>
        <p:txBody>
          <a:bodyPr anchor="b">
            <a:normAutofit/>
          </a:bodyPr>
          <a:lstStyle>
            <a:lvl1pPr marL="0" indent="0">
              <a:buNone/>
              <a:defRPr sz="2400" b="1">
                <a:solidFill>
                  <a:srgbClr val="BA0C2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a:extLst>
              <a:ext uri="{FF2B5EF4-FFF2-40B4-BE49-F238E27FC236}">
                <a16:creationId xmlns:a16="http://schemas.microsoft.com/office/drawing/2014/main" id="{DF0A9904-E80E-7D4E-BC36-AC05640BDC3E}"/>
              </a:ext>
            </a:extLst>
          </p:cNvPr>
          <p:cNvSpPr>
            <a:spLocks noGrp="1"/>
          </p:cNvSpPr>
          <p:nvPr>
            <p:ph sz="quarter" idx="4"/>
          </p:nvPr>
        </p:nvSpPr>
        <p:spPr>
          <a:xfrm>
            <a:off x="6172200" y="2505075"/>
            <a:ext cx="5180400"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Slide Number Placeholder 6">
            <a:extLst>
              <a:ext uri="{FF2B5EF4-FFF2-40B4-BE49-F238E27FC236}">
                <a16:creationId xmlns:a16="http://schemas.microsoft.com/office/drawing/2014/main" id="{FADF3AF0-3D67-2A4D-9268-CB9F190022CC}"/>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3908373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8" name="Picture 7" descr="A screenshot of a social media post&#10;&#10;Description automatically generated">
            <a:extLst>
              <a:ext uri="{FF2B5EF4-FFF2-40B4-BE49-F238E27FC236}">
                <a16:creationId xmlns:a16="http://schemas.microsoft.com/office/drawing/2014/main" id="{0C85EDAA-2D26-5C41-97FB-235C68DF928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7B83A076-EFD0-7444-BEC9-C492423BFA15}"/>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F853181B-ACBF-744C-9ECE-0140E3B8EAE5}"/>
              </a:ext>
            </a:extLst>
          </p:cNvPr>
          <p:cNvSpPr>
            <a:spLocks noGrp="1"/>
          </p:cNvSpPr>
          <p:nvPr>
            <p:ph type="title"/>
          </p:nvPr>
        </p:nvSpPr>
        <p:spPr>
          <a:xfrm>
            <a:off x="720000" y="360000"/>
            <a:ext cx="7920000" cy="720000"/>
          </a:xfrm>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251D126-52C9-B046-8B0D-BBF808F9B846}"/>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349322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3B27D1E4-1C7D-E349-8F12-C2175304738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F17807BD-F32F-E045-ABD3-1549D48363C1}"/>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Slide Number Placeholder 1">
            <a:extLst>
              <a:ext uri="{FF2B5EF4-FFF2-40B4-BE49-F238E27FC236}">
                <a16:creationId xmlns:a16="http://schemas.microsoft.com/office/drawing/2014/main" id="{4F0F94CA-F1E6-AA46-8BC5-6B0701ACC94D}"/>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631742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50F43CE8-D278-794E-B99A-4FAFE6B145C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50AFBBB-89EA-BB49-9550-5DEFC1550AE3}"/>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BA1EDA7E-BC62-7E4A-815C-B28137A6FCEE}"/>
              </a:ext>
            </a:extLst>
          </p:cNvPr>
          <p:cNvSpPr>
            <a:spLocks noGrp="1"/>
          </p:cNvSpPr>
          <p:nvPr>
            <p:ph type="title"/>
          </p:nvPr>
        </p:nvSpPr>
        <p:spPr>
          <a:xfrm>
            <a:off x="720000" y="457200"/>
            <a:ext cx="3960000" cy="1440000"/>
          </a:xfrm>
        </p:spPr>
        <p:txBody>
          <a:bodyPr anchor="b">
            <a:normAutofit/>
          </a:bodyPr>
          <a:lstStyle>
            <a:lvl1pPr>
              <a:defRPr sz="2400">
                <a:solidFill>
                  <a:srgbClr val="BA0C2F"/>
                </a:solidFill>
              </a:defRPr>
            </a:lvl1pPr>
          </a:lstStyle>
          <a:p>
            <a:r>
              <a:rPr lang="en-US" noProof="0"/>
              <a:t>Click to edit Master title style</a:t>
            </a:r>
            <a:endParaRPr lang="en-GB" noProof="0" dirty="0"/>
          </a:p>
        </p:txBody>
      </p:sp>
      <p:sp>
        <p:nvSpPr>
          <p:cNvPr id="3" name="Content Placeholder 2">
            <a:extLst>
              <a:ext uri="{FF2B5EF4-FFF2-40B4-BE49-F238E27FC236}">
                <a16:creationId xmlns:a16="http://schemas.microsoft.com/office/drawing/2014/main" id="{0C010581-9DA6-D042-BA2D-9D9F7C7E9ED4}"/>
              </a:ext>
            </a:extLst>
          </p:cNvPr>
          <p:cNvSpPr>
            <a:spLocks noGrp="1"/>
          </p:cNvSpPr>
          <p:nvPr>
            <p:ph idx="1"/>
          </p:nvPr>
        </p:nvSpPr>
        <p:spPr>
          <a:xfrm>
            <a:off x="5183188" y="2049462"/>
            <a:ext cx="6172200" cy="3811588"/>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a:extLst>
              <a:ext uri="{FF2B5EF4-FFF2-40B4-BE49-F238E27FC236}">
                <a16:creationId xmlns:a16="http://schemas.microsoft.com/office/drawing/2014/main" id="{BA4537F2-394F-D848-AF3B-04C92834B9DC}"/>
              </a:ext>
            </a:extLst>
          </p:cNvPr>
          <p:cNvSpPr>
            <a:spLocks noGrp="1"/>
          </p:cNvSpPr>
          <p:nvPr>
            <p:ph type="body" sz="half" idx="2"/>
          </p:nvPr>
        </p:nvSpPr>
        <p:spPr>
          <a:xfrm>
            <a:off x="720000" y="2057400"/>
            <a:ext cx="3960000" cy="3803650"/>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3BAE8E38-E917-584E-B689-9466A0679D30}"/>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91000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26813217-86C0-A245-9664-2B1C9715EFB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1F007A1E-6622-2941-BF35-353DEB6C2EFA}"/>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1C59EC28-80E0-2741-B04C-75DC010E59AE}"/>
              </a:ext>
            </a:extLst>
          </p:cNvPr>
          <p:cNvSpPr>
            <a:spLocks noGrp="1"/>
          </p:cNvSpPr>
          <p:nvPr>
            <p:ph type="title"/>
          </p:nvPr>
        </p:nvSpPr>
        <p:spPr>
          <a:xfrm>
            <a:off x="720000" y="457200"/>
            <a:ext cx="3960000" cy="1440000"/>
          </a:xfrm>
        </p:spPr>
        <p:txBody>
          <a:bodyPr anchor="b">
            <a:normAutofit/>
          </a:bodyPr>
          <a:lstStyle>
            <a:lvl1pPr>
              <a:defRPr sz="2400">
                <a:solidFill>
                  <a:srgbClr val="BA0C2F"/>
                </a:solidFill>
              </a:defRPr>
            </a:lvl1pPr>
          </a:lstStyle>
          <a:p>
            <a:r>
              <a:rPr lang="en-US" noProof="0"/>
              <a:t>Click to edit Master title style</a:t>
            </a:r>
            <a:endParaRPr lang="en-GB" noProof="0" dirty="0"/>
          </a:p>
        </p:txBody>
      </p:sp>
      <p:sp>
        <p:nvSpPr>
          <p:cNvPr id="3" name="Picture Placeholder 2">
            <a:extLst>
              <a:ext uri="{FF2B5EF4-FFF2-40B4-BE49-F238E27FC236}">
                <a16:creationId xmlns:a16="http://schemas.microsoft.com/office/drawing/2014/main" id="{1F73E5C1-DB1B-9647-ACB6-97974EEDE699}"/>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Text Placeholder 3">
            <a:extLst>
              <a:ext uri="{FF2B5EF4-FFF2-40B4-BE49-F238E27FC236}">
                <a16:creationId xmlns:a16="http://schemas.microsoft.com/office/drawing/2014/main" id="{11B8D798-8F8E-1B40-A89D-36172C8AAC34}"/>
              </a:ext>
            </a:extLst>
          </p:cNvPr>
          <p:cNvSpPr>
            <a:spLocks noGrp="1"/>
          </p:cNvSpPr>
          <p:nvPr>
            <p:ph type="body" sz="half" idx="2"/>
          </p:nvPr>
        </p:nvSpPr>
        <p:spPr>
          <a:xfrm>
            <a:off x="720000" y="2057400"/>
            <a:ext cx="3960000" cy="3811588"/>
          </a:xfrm>
        </p:spPr>
        <p:txBody>
          <a:bodyPr/>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Slide Number Placeholder 4">
            <a:extLst>
              <a:ext uri="{FF2B5EF4-FFF2-40B4-BE49-F238E27FC236}">
                <a16:creationId xmlns:a16="http://schemas.microsoft.com/office/drawing/2014/main" id="{E6D339F7-9ED8-7D42-9751-0FEBAA7FE3F2}"/>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350057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pic>
        <p:nvPicPr>
          <p:cNvPr id="8" name="Picture 7" descr="A screenshot of a social media post&#10;&#10;Description automatically generated">
            <a:extLst>
              <a:ext uri="{FF2B5EF4-FFF2-40B4-BE49-F238E27FC236}">
                <a16:creationId xmlns:a16="http://schemas.microsoft.com/office/drawing/2014/main" id="{6A1ACADF-FC9E-7F4D-A0D6-9688F46A910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7E27F3F4-325D-5046-9714-997FBB8A96B0}"/>
              </a:ext>
            </a:extLst>
          </p:cNvPr>
          <p:cNvPicPr>
            <a:picLocks noChangeAspect="1"/>
          </p:cNvPicPr>
          <p:nvPr userDrawn="1"/>
        </p:nvPicPr>
        <p:blipFill>
          <a:blip r:embed="rId3"/>
          <a:stretch>
            <a:fillRect/>
          </a:stretch>
        </p:blipFill>
        <p:spPr>
          <a:xfrm>
            <a:off x="10072292" y="504100"/>
            <a:ext cx="1612900" cy="431800"/>
          </a:xfrm>
          <a:prstGeom prst="rect">
            <a:avLst/>
          </a:prstGeom>
        </p:spPr>
      </p:pic>
      <p:sp>
        <p:nvSpPr>
          <p:cNvPr id="2" name="Title 1">
            <a:extLst>
              <a:ext uri="{FF2B5EF4-FFF2-40B4-BE49-F238E27FC236}">
                <a16:creationId xmlns:a16="http://schemas.microsoft.com/office/drawing/2014/main" id="{2D7AE8E0-B5F1-F64F-AEB6-56DDCFD6832C}"/>
              </a:ext>
            </a:extLst>
          </p:cNvPr>
          <p:cNvSpPr>
            <a:spLocks noGrp="1"/>
          </p:cNvSpPr>
          <p:nvPr>
            <p:ph type="title"/>
          </p:nvPr>
        </p:nvSpPr>
        <p:spPr/>
        <p:txBody>
          <a:bodyPr/>
          <a:lstStyle/>
          <a:p>
            <a:r>
              <a:rPr lang="en-US" noProof="0"/>
              <a:t>Click to edit Master title style</a:t>
            </a:r>
            <a:endParaRPr lang="en-GB" noProof="0"/>
          </a:p>
        </p:txBody>
      </p:sp>
      <p:sp>
        <p:nvSpPr>
          <p:cNvPr id="3" name="Vertical Text Placeholder 2">
            <a:extLst>
              <a:ext uri="{FF2B5EF4-FFF2-40B4-BE49-F238E27FC236}">
                <a16:creationId xmlns:a16="http://schemas.microsoft.com/office/drawing/2014/main" id="{8ADB7342-8B08-A841-8525-36F28403915F}"/>
              </a:ext>
            </a:extLst>
          </p:cNvPr>
          <p:cNvSpPr>
            <a:spLocks noGrp="1"/>
          </p:cNvSpPr>
          <p:nvPr>
            <p:ph type="body" orient="vert" idx="1"/>
          </p:nvPr>
        </p:nvSpPr>
        <p:spPr>
          <a:xfrm>
            <a:off x="900000" y="1259999"/>
            <a:ext cx="10453800" cy="4860000"/>
          </a:xfrm>
        </p:spPr>
        <p:txBody>
          <a:bodyPr vert="eaVert"/>
          <a:lstStyle>
            <a:lvl5pPr algn="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Slide Number Placeholder 3">
            <a:extLst>
              <a:ext uri="{FF2B5EF4-FFF2-40B4-BE49-F238E27FC236}">
                <a16:creationId xmlns:a16="http://schemas.microsoft.com/office/drawing/2014/main" id="{A3C6724F-09E7-0347-A657-B5EAAD3DCF3C}"/>
              </a:ext>
            </a:extLst>
          </p:cNvPr>
          <p:cNvSpPr>
            <a:spLocks noGrp="1"/>
          </p:cNvSpPr>
          <p:nvPr>
            <p:ph type="sldNum" sz="quarter" idx="10"/>
          </p:nvPr>
        </p:nvSpPr>
        <p:spPr/>
        <p:txBody>
          <a:body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263755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8F78326F-2D80-B84B-8CAB-938111A5FFCA}"/>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B35F8BB-E3E3-CC49-99CD-0442DE68BAF1}"/>
              </a:ext>
            </a:extLst>
          </p:cNvPr>
          <p:cNvSpPr>
            <a:spLocks noGrp="1"/>
          </p:cNvSpPr>
          <p:nvPr>
            <p:ph type="title"/>
          </p:nvPr>
        </p:nvSpPr>
        <p:spPr>
          <a:xfrm>
            <a:off x="720000" y="360000"/>
            <a:ext cx="7920000" cy="720000"/>
          </a:xfrm>
          <a:prstGeom prst="rect">
            <a:avLst/>
          </a:prstGeom>
        </p:spPr>
        <p:txBody>
          <a:bodyPr vert="horz" lIns="91440" tIns="45720" rIns="91440" bIns="45720" rtlCol="0" anchor="ctr">
            <a:normAutofit/>
          </a:bodyPr>
          <a:lstStyle/>
          <a:p>
            <a:r>
              <a:rPr lang="en-US" noProof="0"/>
              <a:t>Click to edit Master title style</a:t>
            </a:r>
            <a:endParaRPr lang="en-GB" noProof="0" dirty="0"/>
          </a:p>
        </p:txBody>
      </p:sp>
      <p:sp>
        <p:nvSpPr>
          <p:cNvPr id="3" name="Text Placeholder 2">
            <a:extLst>
              <a:ext uri="{FF2B5EF4-FFF2-40B4-BE49-F238E27FC236}">
                <a16:creationId xmlns:a16="http://schemas.microsoft.com/office/drawing/2014/main" id="{C16607E9-78E8-2D4E-94FE-E46961B5C784}"/>
              </a:ext>
            </a:extLst>
          </p:cNvPr>
          <p:cNvSpPr>
            <a:spLocks noGrp="1"/>
          </p:cNvSpPr>
          <p:nvPr>
            <p:ph type="body" idx="1"/>
          </p:nvPr>
        </p:nvSpPr>
        <p:spPr>
          <a:xfrm>
            <a:off x="720000" y="1260000"/>
            <a:ext cx="10453800" cy="478548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5" name="Picture 4" descr="A picture containing clipart&#10;&#10;Description automatically generated">
            <a:extLst>
              <a:ext uri="{FF2B5EF4-FFF2-40B4-BE49-F238E27FC236}">
                <a16:creationId xmlns:a16="http://schemas.microsoft.com/office/drawing/2014/main" id="{CCD4CEE6-C7F3-EB47-880F-B3A94E31FE50}"/>
              </a:ext>
            </a:extLst>
          </p:cNvPr>
          <p:cNvPicPr>
            <a:picLocks noChangeAspect="1"/>
          </p:cNvPicPr>
          <p:nvPr userDrawn="1"/>
        </p:nvPicPr>
        <p:blipFill>
          <a:blip r:embed="rId14"/>
          <a:stretch>
            <a:fillRect/>
          </a:stretch>
        </p:blipFill>
        <p:spPr>
          <a:xfrm>
            <a:off x="10072292" y="504100"/>
            <a:ext cx="1612900" cy="431800"/>
          </a:xfrm>
          <a:prstGeom prst="rect">
            <a:avLst/>
          </a:prstGeom>
        </p:spPr>
      </p:pic>
      <p:sp>
        <p:nvSpPr>
          <p:cNvPr id="9" name="Slide Number Placeholder 8">
            <a:extLst>
              <a:ext uri="{FF2B5EF4-FFF2-40B4-BE49-F238E27FC236}">
                <a16:creationId xmlns:a16="http://schemas.microsoft.com/office/drawing/2014/main" id="{FA2800BB-61E2-EF4E-AC40-CEC25DF063F8}"/>
              </a:ext>
            </a:extLst>
          </p:cNvPr>
          <p:cNvSpPr>
            <a:spLocks noGrp="1"/>
          </p:cNvSpPr>
          <p:nvPr>
            <p:ph type="sldNum" sz="quarter" idx="4"/>
          </p:nvPr>
        </p:nvSpPr>
        <p:spPr>
          <a:xfrm>
            <a:off x="8740839" y="6356350"/>
            <a:ext cx="29352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0F46F-C13F-3844-AA0F-22DF1532835B}" type="slidenum">
              <a:rPr lang="en-GB" smtClean="0"/>
              <a:pPr/>
              <a:t>‹#›</a:t>
            </a:fld>
            <a:endParaRPr lang="en-GB" dirty="0"/>
          </a:p>
        </p:txBody>
      </p:sp>
    </p:spTree>
    <p:extLst>
      <p:ext uri="{BB962C8B-B14F-4D97-AF65-F5344CB8AC3E}">
        <p14:creationId xmlns:p14="http://schemas.microsoft.com/office/powerpoint/2010/main" val="1981179461"/>
      </p:ext>
    </p:extLst>
  </p:cSld>
  <p:clrMap bg1="lt1" tx1="dk1" bg2="lt2" tx2="dk2" accent1="accent1" accent2="accent2" accent3="accent3" accent4="accent4" accent5="accent5" accent6="accent6" hlink="hlink" folHlink="folHlink"/>
  <p:sldLayoutIdLst>
    <p:sldLayoutId id="2147483770" r:id="rId1"/>
    <p:sldLayoutId id="2147483760"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71" r:id="rId11"/>
  </p:sldLayoutIdLst>
  <p:hf hdr="0" ftr="0" dt="0"/>
  <p:txStyles>
    <p:title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hyperlink" Target="https://www.westpandi.com/Contact-Us/Hong-Kong/" TargetMode="External"/><Relationship Id="rId3" Type="http://schemas.openxmlformats.org/officeDocument/2006/relationships/hyperlink" Target="https://www.westpandi.com/Contact-Us/luxembourg1/" TargetMode="External"/><Relationship Id="rId7" Type="http://schemas.openxmlformats.org/officeDocument/2006/relationships/hyperlink" Target="https://www.westpandi.com/Contact-Us/NewYork/" TargetMode="External"/><Relationship Id="rId12"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3.jpg"/><Relationship Id="rId11" Type="http://schemas.openxmlformats.org/officeDocument/2006/relationships/hyperlink" Target="https://www.westpandi.com/Contact-Us/Singapore/" TargetMode="External"/><Relationship Id="rId5" Type="http://schemas.openxmlformats.org/officeDocument/2006/relationships/hyperlink" Target="https://www.westpandi.com/Contact-Us/London/" TargetMode="External"/><Relationship Id="rId10" Type="http://schemas.openxmlformats.org/officeDocument/2006/relationships/image" Target="../media/image45.jpg"/><Relationship Id="rId4" Type="http://schemas.openxmlformats.org/officeDocument/2006/relationships/image" Target="../media/image42.jpg"/><Relationship Id="rId9" Type="http://schemas.openxmlformats.org/officeDocument/2006/relationships/hyperlink" Target="https://www.westpandi.com/Contact-Us/Greece/" TargetMode="External"/><Relationship Id="rId14" Type="http://schemas.openxmlformats.org/officeDocument/2006/relationships/image" Target="../media/image4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9BE9-B4BC-A84B-91B1-9BCD16B64C78}"/>
              </a:ext>
            </a:extLst>
          </p:cNvPr>
          <p:cNvSpPr>
            <a:spLocks noGrp="1"/>
          </p:cNvSpPr>
          <p:nvPr>
            <p:ph type="title"/>
          </p:nvPr>
        </p:nvSpPr>
        <p:spPr>
          <a:xfrm>
            <a:off x="238125" y="5062123"/>
            <a:ext cx="4169283" cy="1085399"/>
          </a:xfrm>
        </p:spPr>
        <p:txBody>
          <a:bodyPr>
            <a:normAutofit fontScale="90000"/>
          </a:bodyPr>
          <a:lstStyle/>
          <a:p>
            <a:r>
              <a:rPr lang="en-GB" dirty="0">
                <a:solidFill>
                  <a:srgbClr val="002060"/>
                </a:solidFill>
              </a:rPr>
              <a:t>The West of England : </a:t>
            </a:r>
            <a:br>
              <a:rPr lang="en-GB" dirty="0">
                <a:solidFill>
                  <a:srgbClr val="002060"/>
                </a:solidFill>
              </a:rPr>
            </a:br>
            <a:r>
              <a:rPr lang="en-GB" dirty="0">
                <a:solidFill>
                  <a:srgbClr val="002060"/>
                </a:solidFill>
              </a:rPr>
              <a:t>An Introduction</a:t>
            </a:r>
          </a:p>
        </p:txBody>
      </p:sp>
      <p:sp>
        <p:nvSpPr>
          <p:cNvPr id="4" name="TextBox 3">
            <a:extLst>
              <a:ext uri="{FF2B5EF4-FFF2-40B4-BE49-F238E27FC236}">
                <a16:creationId xmlns:a16="http://schemas.microsoft.com/office/drawing/2014/main" id="{981841A0-22F7-E109-B09B-9F3243EEB7AF}"/>
              </a:ext>
            </a:extLst>
          </p:cNvPr>
          <p:cNvSpPr txBox="1"/>
          <p:nvPr/>
        </p:nvSpPr>
        <p:spPr>
          <a:xfrm>
            <a:off x="302133" y="6147522"/>
            <a:ext cx="36023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Calibri" panose="020F0502020204030204"/>
              </a:rPr>
              <a:t>Steven Knaggs – Senior Claims Manager</a:t>
            </a:r>
            <a:endParaRPr kumimoji="0" lang="en-GB" sz="1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Calibri" panose="020F0502020204030204"/>
              </a:rPr>
              <a:t>Monday</a:t>
            </a:r>
            <a:r>
              <a:rPr kumimoji="0" lang="en-GB" sz="1400" b="0" i="0" u="none" strike="noStrike" kern="1200" cap="none" spc="0" normalizeH="0" baseline="0" noProof="0" dirty="0">
                <a:ln>
                  <a:noFill/>
                </a:ln>
                <a:solidFill>
                  <a:srgbClr val="002060"/>
                </a:solidFill>
                <a:effectLst/>
                <a:uLnTx/>
                <a:uFillTx/>
                <a:latin typeface="Calibri" panose="020F0502020204030204"/>
                <a:ea typeface="+mn-ea"/>
                <a:cs typeface="+mn-cs"/>
              </a:rPr>
              <a:t>day 12</a:t>
            </a:r>
            <a:r>
              <a:rPr kumimoji="0" lang="en-GB" sz="1400" b="0" i="0" u="none" strike="noStrike" kern="1200" cap="none" spc="0" normalizeH="0" baseline="30000" noProof="0" dirty="0">
                <a:ln>
                  <a:noFill/>
                </a:ln>
                <a:solidFill>
                  <a:srgbClr val="002060"/>
                </a:solidFill>
                <a:effectLst/>
                <a:uLnTx/>
                <a:uFillTx/>
                <a:latin typeface="Calibri" panose="020F0502020204030204"/>
                <a:ea typeface="+mn-ea"/>
                <a:cs typeface="+mn-cs"/>
              </a:rPr>
              <a:t>th</a:t>
            </a:r>
            <a:r>
              <a:rPr kumimoji="0" lang="en-GB" sz="1400" b="0" i="0" u="none" strike="noStrike" kern="1200" cap="none" spc="0" normalizeH="0" baseline="0" noProof="0" dirty="0">
                <a:ln>
                  <a:noFill/>
                </a:ln>
                <a:solidFill>
                  <a:srgbClr val="002060"/>
                </a:solidFill>
                <a:effectLst/>
                <a:uLnTx/>
                <a:uFillTx/>
                <a:latin typeface="Calibri" panose="020F0502020204030204"/>
                <a:ea typeface="+mn-ea"/>
                <a:cs typeface="+mn-cs"/>
              </a:rPr>
              <a:t> September 2022</a:t>
            </a:r>
          </a:p>
        </p:txBody>
      </p:sp>
    </p:spTree>
    <p:extLst>
      <p:ext uri="{BB962C8B-B14F-4D97-AF65-F5344CB8AC3E}">
        <p14:creationId xmlns:p14="http://schemas.microsoft.com/office/powerpoint/2010/main" val="658408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6EC3-C7F9-4328-BCF8-C45967828ADE}"/>
              </a:ext>
            </a:extLst>
          </p:cNvPr>
          <p:cNvSpPr>
            <a:spLocks noGrp="1"/>
          </p:cNvSpPr>
          <p:nvPr>
            <p:ph type="title"/>
          </p:nvPr>
        </p:nvSpPr>
        <p:spPr/>
        <p:txBody>
          <a:bodyPr>
            <a:normAutofit/>
          </a:bodyPr>
          <a:lstStyle/>
          <a:p>
            <a:r>
              <a:rPr lang="en-GB" sz="2800" dirty="0">
                <a:solidFill>
                  <a:srgbClr val="002060"/>
                </a:solidFill>
              </a:rPr>
              <a:t>Marine Insurance – </a:t>
            </a:r>
            <a:r>
              <a:rPr lang="en-GB" dirty="0">
                <a:solidFill>
                  <a:srgbClr val="002060"/>
                </a:solidFill>
              </a:rPr>
              <a:t>The birth of Lloyd’s </a:t>
            </a:r>
          </a:p>
        </p:txBody>
      </p:sp>
      <p:sp>
        <p:nvSpPr>
          <p:cNvPr id="3" name="Slide Number Placeholder 2">
            <a:extLst>
              <a:ext uri="{FF2B5EF4-FFF2-40B4-BE49-F238E27FC236}">
                <a16:creationId xmlns:a16="http://schemas.microsoft.com/office/drawing/2014/main" id="{7BB0C43F-7FD2-4F9D-A79A-FC722D7D52B2}"/>
              </a:ext>
            </a:extLst>
          </p:cNvPr>
          <p:cNvSpPr>
            <a:spLocks noGrp="1"/>
          </p:cNvSpPr>
          <p:nvPr>
            <p:ph type="sldNum" sz="quarter" idx="10"/>
          </p:nvPr>
        </p:nvSpPr>
        <p:spPr/>
        <p:txBody>
          <a:bodyPr/>
          <a:lstStyle/>
          <a:p>
            <a:fld id="{3810F46F-C13F-3844-AA0F-22DF1532835B}" type="slidenum">
              <a:rPr lang="en-GB" smtClean="0"/>
              <a:pPr/>
              <a:t>10</a:t>
            </a:fld>
            <a:endParaRPr lang="en-GB" dirty="0"/>
          </a:p>
        </p:txBody>
      </p:sp>
      <p:sp>
        <p:nvSpPr>
          <p:cNvPr id="4" name="Content Placeholder 2">
            <a:extLst>
              <a:ext uri="{FF2B5EF4-FFF2-40B4-BE49-F238E27FC236}">
                <a16:creationId xmlns:a16="http://schemas.microsoft.com/office/drawing/2014/main" id="{A74716A9-31DB-465E-B54D-36ABF97D80C0}"/>
              </a:ext>
            </a:extLst>
          </p:cNvPr>
          <p:cNvSpPr txBox="1">
            <a:spLocks/>
          </p:cNvSpPr>
          <p:nvPr/>
        </p:nvSpPr>
        <p:spPr>
          <a:xfrm>
            <a:off x="646847" y="1271704"/>
            <a:ext cx="6778563" cy="458207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4000"/>
              </a:lnSpc>
              <a:spcBef>
                <a:spcPts val="0"/>
              </a:spcBef>
              <a:buFont typeface="Arial" panose="020B0604020202020204" pitchFamily="34" charset="0"/>
              <a:buNone/>
            </a:pPr>
            <a:r>
              <a:rPr lang="en-GB" sz="8000" dirty="0">
                <a:solidFill>
                  <a:srgbClr val="002060"/>
                </a:solidFill>
              </a:rPr>
              <a:t>The 1st mention of Lloyd’s appeared in the late 1680s when an advertisement in the London Gazette offered “a reward of a guinea for information about stolen watches claimable from Mr Edward Lloyd’s Coffee House in Tower Street, close to the London docks.</a:t>
            </a:r>
          </a:p>
          <a:p>
            <a:pPr>
              <a:lnSpc>
                <a:spcPct val="134000"/>
              </a:lnSpc>
              <a:spcBef>
                <a:spcPts val="0"/>
              </a:spcBef>
            </a:pPr>
            <a:endParaRPr lang="en-GB" sz="8000" dirty="0">
              <a:solidFill>
                <a:srgbClr val="002060"/>
              </a:solidFill>
            </a:endParaRPr>
          </a:p>
          <a:p>
            <a:pPr marL="0" indent="0">
              <a:lnSpc>
                <a:spcPct val="134000"/>
              </a:lnSpc>
              <a:spcBef>
                <a:spcPts val="0"/>
              </a:spcBef>
              <a:buNone/>
            </a:pPr>
            <a:r>
              <a:rPr lang="en-GB" sz="8000" dirty="0">
                <a:solidFill>
                  <a:srgbClr val="002060"/>
                </a:solidFill>
              </a:rPr>
              <a:t>1688 Edward Lloyd started a shipping newspaper and attracted </a:t>
            </a:r>
          </a:p>
          <a:p>
            <a:pPr marL="0" indent="0">
              <a:lnSpc>
                <a:spcPct val="134000"/>
              </a:lnSpc>
              <a:spcBef>
                <a:spcPts val="0"/>
              </a:spcBef>
              <a:buNone/>
            </a:pPr>
            <a:r>
              <a:rPr lang="en-GB" sz="8000" dirty="0">
                <a:solidFill>
                  <a:srgbClr val="002060"/>
                </a:solidFill>
              </a:rPr>
              <a:t>shipowners and insurers by </a:t>
            </a:r>
            <a:r>
              <a:rPr lang="en-GB" sz="8000" b="1" dirty="0">
                <a:solidFill>
                  <a:srgbClr val="002060"/>
                </a:solidFill>
              </a:rPr>
              <a:t>reading out shipping news  from a</a:t>
            </a:r>
          </a:p>
          <a:p>
            <a:pPr marL="0" indent="0">
              <a:lnSpc>
                <a:spcPct val="134000"/>
              </a:lnSpc>
              <a:spcBef>
                <a:spcPts val="0"/>
              </a:spcBef>
              <a:buNone/>
            </a:pPr>
            <a:r>
              <a:rPr lang="en-GB" sz="8000" b="1" dirty="0">
                <a:solidFill>
                  <a:srgbClr val="002060"/>
                </a:solidFill>
              </a:rPr>
              <a:t>pulpit in his coffee house. </a:t>
            </a:r>
          </a:p>
          <a:p>
            <a:pPr>
              <a:lnSpc>
                <a:spcPct val="134000"/>
              </a:lnSpc>
              <a:spcBef>
                <a:spcPts val="0"/>
              </a:spcBef>
            </a:pPr>
            <a:endParaRPr lang="en-GB" sz="8000" dirty="0">
              <a:solidFill>
                <a:srgbClr val="002060"/>
              </a:solidFill>
            </a:endParaRPr>
          </a:p>
          <a:p>
            <a:pPr marL="0" indent="0">
              <a:lnSpc>
                <a:spcPct val="134000"/>
              </a:lnSpc>
              <a:spcBef>
                <a:spcPts val="0"/>
              </a:spcBef>
              <a:buNone/>
            </a:pPr>
            <a:r>
              <a:rPr lang="en-GB" sz="8000" dirty="0">
                <a:solidFill>
                  <a:srgbClr val="002060"/>
                </a:solidFill>
              </a:rPr>
              <a:t>When communications were unreliable, Lloyd gained a great </a:t>
            </a:r>
          </a:p>
          <a:p>
            <a:pPr marL="0" indent="0">
              <a:lnSpc>
                <a:spcPct val="134000"/>
              </a:lnSpc>
              <a:spcBef>
                <a:spcPts val="0"/>
              </a:spcBef>
              <a:buNone/>
            </a:pPr>
            <a:r>
              <a:rPr lang="en-GB" sz="8000" dirty="0">
                <a:solidFill>
                  <a:srgbClr val="002060"/>
                </a:solidFill>
              </a:rPr>
              <a:t>reputation for trustworthy shipping news</a:t>
            </a:r>
          </a:p>
          <a:p>
            <a:pPr marL="0" indent="0">
              <a:buFont typeface="Arial" panose="020B0604020202020204" pitchFamily="34" charset="0"/>
              <a:buNone/>
            </a:pPr>
            <a:endParaRPr lang="en-GB" sz="2200" dirty="0">
              <a:solidFill>
                <a:srgbClr val="002060"/>
              </a:solidFill>
            </a:endParaRPr>
          </a:p>
          <a:p>
            <a:pPr marL="0" indent="0">
              <a:buFont typeface="Arial" panose="020B0604020202020204" pitchFamily="34" charset="0"/>
              <a:buNone/>
            </a:pPr>
            <a:endParaRPr lang="en-GB" sz="2200" dirty="0">
              <a:solidFill>
                <a:srgbClr val="002060"/>
              </a:solidFill>
            </a:endParaRPr>
          </a:p>
          <a:p>
            <a:pPr marL="0" indent="0">
              <a:buFont typeface="Arial" panose="020B0604020202020204" pitchFamily="34" charset="0"/>
              <a:buNone/>
            </a:pPr>
            <a:endParaRPr lang="en-GB" sz="2200" dirty="0">
              <a:solidFill>
                <a:srgbClr val="002060"/>
              </a:solidFill>
            </a:endParaRPr>
          </a:p>
          <a:p>
            <a:pPr marL="0" indent="0">
              <a:buFont typeface="Arial" panose="020B0604020202020204" pitchFamily="34" charset="0"/>
              <a:buNone/>
            </a:pPr>
            <a:endParaRPr lang="en-GB" sz="600" dirty="0"/>
          </a:p>
          <a:p>
            <a:pPr marL="0" indent="0">
              <a:buFont typeface="Arial" panose="020B0604020202020204" pitchFamily="34" charset="0"/>
              <a:buNone/>
            </a:pPr>
            <a:endParaRPr lang="en-GB" sz="600" dirty="0"/>
          </a:p>
          <a:p>
            <a:pPr marL="0" indent="0" algn="just">
              <a:buFont typeface="Arial" panose="020B0604020202020204" pitchFamily="34" charset="0"/>
              <a:buNone/>
            </a:pPr>
            <a:endParaRPr lang="en-GB" dirty="0"/>
          </a:p>
        </p:txBody>
      </p:sp>
      <p:pic>
        <p:nvPicPr>
          <p:cNvPr id="5" name="Picture 4" descr="A close up of a newspaper&#10;&#10;Description generated with high confidence">
            <a:extLst>
              <a:ext uri="{FF2B5EF4-FFF2-40B4-BE49-F238E27FC236}">
                <a16:creationId xmlns:a16="http://schemas.microsoft.com/office/drawing/2014/main" id="{85CF844D-C97A-4295-B332-7F2936ACF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1166" y="1555434"/>
            <a:ext cx="2624956" cy="4689918"/>
          </a:xfrm>
          <a:prstGeom prst="rect">
            <a:avLst/>
          </a:prstGeom>
          <a:ln w="25400">
            <a:solidFill>
              <a:srgbClr val="002060"/>
            </a:solidFill>
          </a:ln>
        </p:spPr>
      </p:pic>
      <p:pic>
        <p:nvPicPr>
          <p:cNvPr id="6" name="Picture 5">
            <a:extLst>
              <a:ext uri="{FF2B5EF4-FFF2-40B4-BE49-F238E27FC236}">
                <a16:creationId xmlns:a16="http://schemas.microsoft.com/office/drawing/2014/main" id="{39585FB7-81B5-43C0-AE93-F73D1F918073}"/>
              </a:ext>
            </a:extLst>
          </p:cNvPr>
          <p:cNvPicPr>
            <a:picLocks noChangeAspect="1"/>
          </p:cNvPicPr>
          <p:nvPr/>
        </p:nvPicPr>
        <p:blipFill>
          <a:blip r:embed="rId3"/>
          <a:stretch>
            <a:fillRect/>
          </a:stretch>
        </p:blipFill>
        <p:spPr>
          <a:xfrm>
            <a:off x="7583495" y="3026745"/>
            <a:ext cx="2624956" cy="3471255"/>
          </a:xfrm>
          <a:prstGeom prst="rect">
            <a:avLst/>
          </a:prstGeom>
          <a:ln w="25400">
            <a:solidFill>
              <a:srgbClr val="002060"/>
            </a:solidFill>
          </a:ln>
        </p:spPr>
      </p:pic>
    </p:spTree>
    <p:extLst>
      <p:ext uri="{BB962C8B-B14F-4D97-AF65-F5344CB8AC3E}">
        <p14:creationId xmlns:p14="http://schemas.microsoft.com/office/powerpoint/2010/main" val="4043131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6EC3-C7F9-4328-BCF8-C45967828ADE}"/>
              </a:ext>
            </a:extLst>
          </p:cNvPr>
          <p:cNvSpPr>
            <a:spLocks noGrp="1"/>
          </p:cNvSpPr>
          <p:nvPr>
            <p:ph type="title"/>
          </p:nvPr>
        </p:nvSpPr>
        <p:spPr/>
        <p:txBody>
          <a:bodyPr>
            <a:normAutofit/>
          </a:bodyPr>
          <a:lstStyle/>
          <a:p>
            <a:r>
              <a:rPr lang="en-GB" sz="2800" dirty="0">
                <a:solidFill>
                  <a:srgbClr val="002060"/>
                </a:solidFill>
              </a:rPr>
              <a:t>Marine Insurance – </a:t>
            </a:r>
            <a:r>
              <a:rPr lang="en-GB" dirty="0">
                <a:solidFill>
                  <a:srgbClr val="002060"/>
                </a:solidFill>
              </a:rPr>
              <a:t>The birth of Lloyd’s </a:t>
            </a:r>
          </a:p>
        </p:txBody>
      </p:sp>
      <p:sp>
        <p:nvSpPr>
          <p:cNvPr id="3" name="Slide Number Placeholder 2">
            <a:extLst>
              <a:ext uri="{FF2B5EF4-FFF2-40B4-BE49-F238E27FC236}">
                <a16:creationId xmlns:a16="http://schemas.microsoft.com/office/drawing/2014/main" id="{7BB0C43F-7FD2-4F9D-A79A-FC722D7D52B2}"/>
              </a:ext>
            </a:extLst>
          </p:cNvPr>
          <p:cNvSpPr>
            <a:spLocks noGrp="1"/>
          </p:cNvSpPr>
          <p:nvPr>
            <p:ph type="sldNum" sz="quarter" idx="10"/>
          </p:nvPr>
        </p:nvSpPr>
        <p:spPr/>
        <p:txBody>
          <a:bodyPr/>
          <a:lstStyle/>
          <a:p>
            <a:fld id="{3810F46F-C13F-3844-AA0F-22DF1532835B}" type="slidenum">
              <a:rPr lang="en-GB" smtClean="0"/>
              <a:pPr/>
              <a:t>11</a:t>
            </a:fld>
            <a:endParaRPr lang="en-GB" dirty="0"/>
          </a:p>
        </p:txBody>
      </p:sp>
      <p:sp>
        <p:nvSpPr>
          <p:cNvPr id="4" name="Content Placeholder 2">
            <a:extLst>
              <a:ext uri="{FF2B5EF4-FFF2-40B4-BE49-F238E27FC236}">
                <a16:creationId xmlns:a16="http://schemas.microsoft.com/office/drawing/2014/main" id="{B23195BE-63EF-45CD-9180-F023BFED9BC4}"/>
              </a:ext>
            </a:extLst>
          </p:cNvPr>
          <p:cNvSpPr txBox="1">
            <a:spLocks/>
          </p:cNvSpPr>
          <p:nvPr/>
        </p:nvSpPr>
        <p:spPr>
          <a:xfrm>
            <a:off x="720000" y="1273853"/>
            <a:ext cx="10164310" cy="5080660"/>
          </a:xfrm>
          <a:prstGeom prst="rect">
            <a:avLst/>
          </a:prstGeom>
        </p:spPr>
        <p:txBody>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spcBef>
                <a:spcPts val="0"/>
              </a:spcBef>
              <a:buFont typeface="Arial" panose="020B0604020202020204" pitchFamily="34" charset="0"/>
              <a:buNone/>
            </a:pPr>
            <a:r>
              <a:rPr lang="en-GB" sz="2000" dirty="0">
                <a:solidFill>
                  <a:srgbClr val="002060"/>
                </a:solidFill>
              </a:rPr>
              <a:t>The merchant who wanted to insure his ship would prepare a </a:t>
            </a:r>
            <a:r>
              <a:rPr lang="en-GB" sz="2000" b="1" u="sng" dirty="0">
                <a:solidFill>
                  <a:srgbClr val="002060"/>
                </a:solidFill>
              </a:rPr>
              <a:t>slip</a:t>
            </a:r>
            <a:r>
              <a:rPr lang="en-GB" sz="2000" b="1" dirty="0">
                <a:solidFill>
                  <a:srgbClr val="002060"/>
                </a:solidFill>
              </a:rPr>
              <a:t> </a:t>
            </a:r>
            <a:r>
              <a:rPr lang="en-GB" sz="2000" dirty="0">
                <a:solidFill>
                  <a:srgbClr val="002060"/>
                </a:solidFill>
              </a:rPr>
              <a:t>of </a:t>
            </a:r>
          </a:p>
          <a:p>
            <a:pPr marL="0" indent="0" algn="just">
              <a:lnSpc>
                <a:spcPct val="114000"/>
              </a:lnSpc>
              <a:spcBef>
                <a:spcPts val="0"/>
              </a:spcBef>
              <a:buFont typeface="Arial" panose="020B0604020202020204" pitchFamily="34" charset="0"/>
              <a:buNone/>
            </a:pPr>
            <a:r>
              <a:rPr lang="en-GB" sz="2000" dirty="0">
                <a:solidFill>
                  <a:srgbClr val="002060"/>
                </a:solidFill>
              </a:rPr>
              <a:t>paper on which he wrote details of the vessel and voyage.  He then </a:t>
            </a:r>
          </a:p>
          <a:p>
            <a:pPr marL="0" indent="0" algn="just">
              <a:lnSpc>
                <a:spcPct val="114000"/>
              </a:lnSpc>
              <a:spcBef>
                <a:spcPts val="0"/>
              </a:spcBef>
              <a:buFont typeface="Arial" panose="020B0604020202020204" pitchFamily="34" charset="0"/>
              <a:buNone/>
            </a:pPr>
            <a:r>
              <a:rPr lang="en-GB" sz="2000" dirty="0">
                <a:solidFill>
                  <a:srgbClr val="002060"/>
                </a:solidFill>
              </a:rPr>
              <a:t>requested  a </a:t>
            </a:r>
            <a:r>
              <a:rPr lang="en-GB" sz="2000" u="sng" dirty="0">
                <a:solidFill>
                  <a:srgbClr val="002060"/>
                </a:solidFill>
              </a:rPr>
              <a:t>‘</a:t>
            </a:r>
            <a:r>
              <a:rPr lang="en-GB" sz="2000" b="1" u="sng" dirty="0">
                <a:solidFill>
                  <a:srgbClr val="002060"/>
                </a:solidFill>
              </a:rPr>
              <a:t>broker</a:t>
            </a:r>
            <a:r>
              <a:rPr lang="en-GB" sz="2000" u="sng" dirty="0">
                <a:solidFill>
                  <a:srgbClr val="002060"/>
                </a:solidFill>
              </a:rPr>
              <a:t>’ </a:t>
            </a:r>
            <a:r>
              <a:rPr lang="en-GB" sz="2000" dirty="0">
                <a:solidFill>
                  <a:srgbClr val="002060"/>
                </a:solidFill>
              </a:rPr>
              <a:t>to take the policy from one wealthy merchant </a:t>
            </a:r>
          </a:p>
          <a:p>
            <a:pPr marL="0" indent="0" algn="just">
              <a:lnSpc>
                <a:spcPct val="114000"/>
              </a:lnSpc>
              <a:spcBef>
                <a:spcPts val="0"/>
              </a:spcBef>
              <a:buFont typeface="Arial" panose="020B0604020202020204" pitchFamily="34" charset="0"/>
              <a:buNone/>
            </a:pPr>
            <a:r>
              <a:rPr lang="en-GB" sz="2000" dirty="0">
                <a:solidFill>
                  <a:srgbClr val="002060"/>
                </a:solidFill>
              </a:rPr>
              <a:t>to another until the risk was fully covered. </a:t>
            </a:r>
          </a:p>
          <a:p>
            <a:pPr marL="0" indent="0" algn="just">
              <a:lnSpc>
                <a:spcPct val="114000"/>
              </a:lnSpc>
              <a:spcBef>
                <a:spcPts val="0"/>
              </a:spcBef>
              <a:buFont typeface="Arial" panose="020B0604020202020204" pitchFamily="34" charset="0"/>
              <a:buNone/>
            </a:pPr>
            <a:endParaRPr lang="en-GB" sz="2000" dirty="0">
              <a:solidFill>
                <a:srgbClr val="002060"/>
              </a:solidFill>
            </a:endParaRPr>
          </a:p>
          <a:p>
            <a:pPr marL="0" indent="0" algn="just">
              <a:lnSpc>
                <a:spcPct val="114000"/>
              </a:lnSpc>
              <a:spcBef>
                <a:spcPts val="0"/>
              </a:spcBef>
              <a:buFont typeface="Arial" panose="020B0604020202020204" pitchFamily="34" charset="0"/>
              <a:buNone/>
            </a:pPr>
            <a:r>
              <a:rPr lang="en-GB" sz="2000" dirty="0">
                <a:solidFill>
                  <a:srgbClr val="002060"/>
                </a:solidFill>
              </a:rPr>
              <a:t>The broker’s skill lay in ensuring that policies were underwritten only by </a:t>
            </a:r>
          </a:p>
          <a:p>
            <a:pPr marL="0" indent="0" algn="just">
              <a:lnSpc>
                <a:spcPct val="114000"/>
              </a:lnSpc>
              <a:spcBef>
                <a:spcPts val="0"/>
              </a:spcBef>
              <a:buFont typeface="Arial" panose="020B0604020202020204" pitchFamily="34" charset="0"/>
              <a:buNone/>
            </a:pPr>
            <a:r>
              <a:rPr lang="en-GB" sz="2000" dirty="0">
                <a:solidFill>
                  <a:srgbClr val="002060"/>
                </a:solidFill>
              </a:rPr>
              <a:t>people of sufficient financial integrity who could meet their share of a </a:t>
            </a:r>
          </a:p>
          <a:p>
            <a:pPr marL="0" indent="0" algn="just">
              <a:lnSpc>
                <a:spcPct val="114000"/>
              </a:lnSpc>
              <a:spcBef>
                <a:spcPts val="0"/>
              </a:spcBef>
              <a:buFont typeface="Arial" panose="020B0604020202020204" pitchFamily="34" charset="0"/>
              <a:buNone/>
            </a:pPr>
            <a:r>
              <a:rPr lang="en-GB" sz="2000" dirty="0">
                <a:solidFill>
                  <a:srgbClr val="002060"/>
                </a:solidFill>
              </a:rPr>
              <a:t>claim, if need be, to the full extent of their personal fortunes.</a:t>
            </a:r>
          </a:p>
          <a:p>
            <a:pPr marL="0" indent="0" algn="just">
              <a:lnSpc>
                <a:spcPct val="114000"/>
              </a:lnSpc>
              <a:spcBef>
                <a:spcPts val="0"/>
              </a:spcBef>
              <a:buFont typeface="Arial" panose="020B0604020202020204" pitchFamily="34" charset="0"/>
              <a:buNone/>
            </a:pPr>
            <a:endParaRPr lang="en-GB" sz="2000" dirty="0">
              <a:solidFill>
                <a:srgbClr val="002060"/>
              </a:solidFill>
            </a:endParaRPr>
          </a:p>
          <a:p>
            <a:pPr marL="0" indent="0" algn="just">
              <a:lnSpc>
                <a:spcPct val="114000"/>
              </a:lnSpc>
              <a:spcBef>
                <a:spcPts val="0"/>
              </a:spcBef>
              <a:buFont typeface="Arial" panose="020B0604020202020204" pitchFamily="34" charset="0"/>
              <a:buNone/>
            </a:pPr>
            <a:r>
              <a:rPr lang="en-GB" sz="2000" dirty="0">
                <a:solidFill>
                  <a:srgbClr val="002060"/>
                </a:solidFill>
              </a:rPr>
              <a:t>Each time someone accepted the risk, they would sign their name on </a:t>
            </a:r>
          </a:p>
          <a:p>
            <a:pPr marL="0" indent="0" algn="just">
              <a:lnSpc>
                <a:spcPct val="114000"/>
              </a:lnSpc>
              <a:spcBef>
                <a:spcPts val="0"/>
              </a:spcBef>
              <a:buFont typeface="Arial" panose="020B0604020202020204" pitchFamily="34" charset="0"/>
              <a:buNone/>
            </a:pPr>
            <a:r>
              <a:rPr lang="en-GB" sz="2000" dirty="0">
                <a:solidFill>
                  <a:srgbClr val="002060"/>
                </a:solidFill>
              </a:rPr>
              <a:t>the slip underneath the description of what was being insured and the </a:t>
            </a:r>
          </a:p>
          <a:p>
            <a:pPr marL="0" indent="0" algn="just">
              <a:lnSpc>
                <a:spcPct val="114000"/>
              </a:lnSpc>
              <a:spcBef>
                <a:spcPts val="0"/>
              </a:spcBef>
              <a:buFont typeface="Arial" panose="020B0604020202020204" pitchFamily="34" charset="0"/>
              <a:buNone/>
            </a:pPr>
            <a:r>
              <a:rPr lang="en-GB" sz="2000" dirty="0">
                <a:solidFill>
                  <a:srgbClr val="002060"/>
                </a:solidFill>
              </a:rPr>
              <a:t>amount insured and the rate, i.e. they would </a:t>
            </a:r>
            <a:r>
              <a:rPr lang="en-GB" sz="2000" b="1" u="sng" dirty="0">
                <a:solidFill>
                  <a:srgbClr val="002060"/>
                </a:solidFill>
              </a:rPr>
              <a:t>write under</a:t>
            </a:r>
            <a:r>
              <a:rPr lang="en-GB" sz="2000" dirty="0">
                <a:solidFill>
                  <a:srgbClr val="002060"/>
                </a:solidFill>
              </a:rPr>
              <a:t> the risk, </a:t>
            </a:r>
          </a:p>
          <a:p>
            <a:pPr marL="0" indent="0" algn="just">
              <a:lnSpc>
                <a:spcPct val="114000"/>
              </a:lnSpc>
              <a:spcBef>
                <a:spcPts val="0"/>
              </a:spcBef>
              <a:buFont typeface="Arial" panose="020B0604020202020204" pitchFamily="34" charset="0"/>
              <a:buNone/>
            </a:pPr>
            <a:r>
              <a:rPr lang="en-GB" sz="2000" dirty="0">
                <a:solidFill>
                  <a:srgbClr val="002060"/>
                </a:solidFill>
              </a:rPr>
              <a:t>or </a:t>
            </a:r>
            <a:r>
              <a:rPr lang="en-GB" sz="2000" b="1" u="sng" dirty="0">
                <a:solidFill>
                  <a:srgbClr val="002060"/>
                </a:solidFill>
              </a:rPr>
              <a:t>underwrite</a:t>
            </a:r>
            <a:r>
              <a:rPr lang="en-GB" sz="2000" b="1" dirty="0">
                <a:solidFill>
                  <a:srgbClr val="002060"/>
                </a:solidFill>
              </a:rPr>
              <a:t> </a:t>
            </a:r>
            <a:r>
              <a:rPr lang="en-GB" sz="2000" dirty="0">
                <a:solidFill>
                  <a:srgbClr val="002060"/>
                </a:solidFill>
              </a:rPr>
              <a:t>the risk, as the term is now known.</a:t>
            </a:r>
          </a:p>
          <a:p>
            <a:endParaRPr lang="en-GB" sz="2000" dirty="0">
              <a:solidFill>
                <a:srgbClr val="002060"/>
              </a:solidFill>
            </a:endParaRPr>
          </a:p>
          <a:p>
            <a:endParaRPr lang="en-GB" dirty="0"/>
          </a:p>
        </p:txBody>
      </p:sp>
      <p:pic>
        <p:nvPicPr>
          <p:cNvPr id="5" name="Picture 4" descr="A close up of text on a whiteboard&#10;&#10;Description generated with high confidence">
            <a:extLst>
              <a:ext uri="{FF2B5EF4-FFF2-40B4-BE49-F238E27FC236}">
                <a16:creationId xmlns:a16="http://schemas.microsoft.com/office/drawing/2014/main" id="{271597BD-9D57-4209-8CD9-9B44F3465B28}"/>
              </a:ext>
            </a:extLst>
          </p:cNvPr>
          <p:cNvPicPr>
            <a:picLocks noChangeAspect="1"/>
          </p:cNvPicPr>
          <p:nvPr/>
        </p:nvPicPr>
        <p:blipFill rotWithShape="1">
          <a:blip r:embed="rId2">
            <a:extLst>
              <a:ext uri="{28A0092B-C50C-407E-A947-70E740481C1C}">
                <a14:useLocalDpi xmlns:a14="http://schemas.microsoft.com/office/drawing/2010/main" val="0"/>
              </a:ext>
            </a:extLst>
          </a:blip>
          <a:srcRect l="3543" t="3862" r="33051" b="4827"/>
          <a:stretch/>
        </p:blipFill>
        <p:spPr>
          <a:xfrm rot="169347">
            <a:off x="8415771" y="2239129"/>
            <a:ext cx="3171666" cy="3677760"/>
          </a:xfrm>
          <a:prstGeom prst="rect">
            <a:avLst/>
          </a:prstGeom>
          <a:ln w="25400">
            <a:solidFill>
              <a:srgbClr val="002060"/>
            </a:solidFill>
          </a:ln>
        </p:spPr>
      </p:pic>
    </p:spTree>
    <p:extLst>
      <p:ext uri="{BB962C8B-B14F-4D97-AF65-F5344CB8AC3E}">
        <p14:creationId xmlns:p14="http://schemas.microsoft.com/office/powerpoint/2010/main" val="402753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E201-06D4-409A-B8CC-8C8AA825952E}"/>
              </a:ext>
            </a:extLst>
          </p:cNvPr>
          <p:cNvSpPr>
            <a:spLocks noGrp="1"/>
          </p:cNvSpPr>
          <p:nvPr>
            <p:ph type="title"/>
          </p:nvPr>
        </p:nvSpPr>
        <p:spPr/>
        <p:txBody>
          <a:bodyPr>
            <a:normAutofit/>
          </a:bodyPr>
          <a:lstStyle/>
          <a:p>
            <a:r>
              <a:rPr lang="en-GB" dirty="0">
                <a:solidFill>
                  <a:schemeClr val="accent1">
                    <a:lumMod val="75000"/>
                  </a:schemeClr>
                </a:solidFill>
              </a:rPr>
              <a:t>Marine Insurance - The birth of Lloyd’s</a:t>
            </a:r>
          </a:p>
        </p:txBody>
      </p:sp>
      <p:sp>
        <p:nvSpPr>
          <p:cNvPr id="3" name="Slide Number Placeholder 2">
            <a:extLst>
              <a:ext uri="{FF2B5EF4-FFF2-40B4-BE49-F238E27FC236}">
                <a16:creationId xmlns:a16="http://schemas.microsoft.com/office/drawing/2014/main" id="{B367A25E-4839-4D31-9ED3-0E4F4AE411AA}"/>
              </a:ext>
            </a:extLst>
          </p:cNvPr>
          <p:cNvSpPr>
            <a:spLocks noGrp="1"/>
          </p:cNvSpPr>
          <p:nvPr>
            <p:ph type="sldNum" sz="quarter" idx="10"/>
          </p:nvPr>
        </p:nvSpPr>
        <p:spPr/>
        <p:txBody>
          <a:bodyPr/>
          <a:lstStyle/>
          <a:p>
            <a:fld id="{3810F46F-C13F-3844-AA0F-22DF1532835B}" type="slidenum">
              <a:rPr lang="en-GB" smtClean="0"/>
              <a:pPr/>
              <a:t>12</a:t>
            </a:fld>
            <a:endParaRPr lang="en-GB" dirty="0"/>
          </a:p>
        </p:txBody>
      </p:sp>
      <p:sp>
        <p:nvSpPr>
          <p:cNvPr id="4" name="Rectangle 3">
            <a:extLst>
              <a:ext uri="{FF2B5EF4-FFF2-40B4-BE49-F238E27FC236}">
                <a16:creationId xmlns:a16="http://schemas.microsoft.com/office/drawing/2014/main" id="{199E39A6-B1CE-49C8-B16E-0D6EDCA3FB62}"/>
              </a:ext>
            </a:extLst>
          </p:cNvPr>
          <p:cNvSpPr/>
          <p:nvPr/>
        </p:nvSpPr>
        <p:spPr>
          <a:xfrm>
            <a:off x="515937" y="1803409"/>
            <a:ext cx="6650064" cy="3931846"/>
          </a:xfrm>
          <a:prstGeom prst="rect">
            <a:avLst/>
          </a:prstGeom>
        </p:spPr>
        <p:txBody>
          <a:bodyPr wrap="square">
            <a:spAutoFit/>
          </a:bodyPr>
          <a:lstStyle/>
          <a:p>
            <a:pPr algn="just">
              <a:lnSpc>
                <a:spcPct val="114000"/>
              </a:lnSpc>
            </a:pPr>
            <a:r>
              <a:rPr lang="en-GB" sz="2000" dirty="0">
                <a:solidFill>
                  <a:srgbClr val="002060"/>
                </a:solidFill>
                <a:cs typeface="Arial" panose="020B0604020202020204" pitchFamily="34" charset="0"/>
              </a:rPr>
              <a:t>As Lloyd’s Coffee House had the people wanting to place risks for their shipping and the market for people who would offer insurance, it soon become recognised as the place for obtaining marine insurance</a:t>
            </a:r>
          </a:p>
          <a:p>
            <a:pPr>
              <a:lnSpc>
                <a:spcPct val="114000"/>
              </a:lnSpc>
            </a:pPr>
            <a:endParaRPr lang="en-GB" sz="2000" dirty="0">
              <a:solidFill>
                <a:srgbClr val="002060"/>
              </a:solidFill>
            </a:endParaRPr>
          </a:p>
          <a:p>
            <a:pPr algn="just">
              <a:lnSpc>
                <a:spcPct val="114000"/>
              </a:lnSpc>
            </a:pPr>
            <a:r>
              <a:rPr lang="en-GB" sz="2000" dirty="0">
                <a:solidFill>
                  <a:srgbClr val="002060"/>
                </a:solidFill>
                <a:cs typeface="Arial" panose="020B0604020202020204" pitchFamily="34" charset="0"/>
              </a:rPr>
              <a:t>In 1769, a number of Lloyd’s more reputable customers decided to break away and set up a rival establishment and properly constituted society in the ‘</a:t>
            </a:r>
            <a:r>
              <a:rPr lang="en-GB" sz="2000" b="1" dirty="0">
                <a:solidFill>
                  <a:srgbClr val="002060"/>
                </a:solidFill>
                <a:cs typeface="Arial" panose="020B0604020202020204" pitchFamily="34" charset="0"/>
              </a:rPr>
              <a:t>New Lloyd’s Coffee House’</a:t>
            </a:r>
          </a:p>
          <a:p>
            <a:pPr>
              <a:lnSpc>
                <a:spcPct val="114000"/>
              </a:lnSpc>
            </a:pPr>
            <a:endParaRPr lang="en-GB" sz="2000" b="1" dirty="0">
              <a:solidFill>
                <a:srgbClr val="002060"/>
              </a:solidFill>
              <a:cs typeface="Arial" panose="020B0604020202020204" pitchFamily="34" charset="0"/>
            </a:endParaRPr>
          </a:p>
          <a:p>
            <a:pPr>
              <a:lnSpc>
                <a:spcPct val="114000"/>
              </a:lnSpc>
            </a:pPr>
            <a:r>
              <a:rPr lang="en-GB" sz="2000" dirty="0">
                <a:solidFill>
                  <a:srgbClr val="002060"/>
                </a:solidFill>
                <a:cs typeface="Arial" panose="020B0604020202020204" pitchFamily="34" charset="0"/>
              </a:rPr>
              <a:t>In 1774, they moved to the Royal Exchange while still referring to being </a:t>
            </a:r>
            <a:r>
              <a:rPr lang="en-GB" sz="2000" b="1" dirty="0">
                <a:solidFill>
                  <a:srgbClr val="002060"/>
                </a:solidFill>
                <a:cs typeface="Arial" panose="020B0604020202020204" pitchFamily="34" charset="0"/>
              </a:rPr>
              <a:t>‘Lloyd’s Coffee House’.</a:t>
            </a:r>
          </a:p>
        </p:txBody>
      </p:sp>
      <p:pic>
        <p:nvPicPr>
          <p:cNvPr id="5" name="Picture 4" descr="A picture containing text, photo, wall&#10;&#10;Description generated with high confidence">
            <a:extLst>
              <a:ext uri="{FF2B5EF4-FFF2-40B4-BE49-F238E27FC236}">
                <a16:creationId xmlns:a16="http://schemas.microsoft.com/office/drawing/2014/main" id="{668C2884-5446-4388-8C84-F2F66AC1D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990" y="2125415"/>
            <a:ext cx="4188073" cy="3287834"/>
          </a:xfrm>
          <a:prstGeom prst="rect">
            <a:avLst/>
          </a:prstGeom>
          <a:ln w="25400">
            <a:solidFill>
              <a:srgbClr val="FF0000"/>
            </a:solidFill>
          </a:ln>
        </p:spPr>
      </p:pic>
    </p:spTree>
    <p:extLst>
      <p:ext uri="{BB962C8B-B14F-4D97-AF65-F5344CB8AC3E}">
        <p14:creationId xmlns:p14="http://schemas.microsoft.com/office/powerpoint/2010/main" val="2062600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1E6E-EB35-44FF-8FBF-EFDE81C6486C}"/>
              </a:ext>
            </a:extLst>
          </p:cNvPr>
          <p:cNvSpPr>
            <a:spLocks noGrp="1"/>
          </p:cNvSpPr>
          <p:nvPr>
            <p:ph type="title"/>
          </p:nvPr>
        </p:nvSpPr>
        <p:spPr/>
        <p:txBody>
          <a:bodyPr/>
          <a:lstStyle/>
          <a:p>
            <a:r>
              <a:rPr lang="en-GB" dirty="0">
                <a:solidFill>
                  <a:srgbClr val="002060"/>
                </a:solidFill>
              </a:rPr>
              <a:t>Marine Insurance - Lloyds Register of Ships</a:t>
            </a:r>
          </a:p>
        </p:txBody>
      </p:sp>
      <p:sp>
        <p:nvSpPr>
          <p:cNvPr id="3" name="Slide Number Placeholder 2">
            <a:extLst>
              <a:ext uri="{FF2B5EF4-FFF2-40B4-BE49-F238E27FC236}">
                <a16:creationId xmlns:a16="http://schemas.microsoft.com/office/drawing/2014/main" id="{9C6AC4F8-B585-42CE-93CB-2DC3C914771B}"/>
              </a:ext>
            </a:extLst>
          </p:cNvPr>
          <p:cNvSpPr>
            <a:spLocks noGrp="1"/>
          </p:cNvSpPr>
          <p:nvPr>
            <p:ph type="sldNum" sz="quarter" idx="10"/>
          </p:nvPr>
        </p:nvSpPr>
        <p:spPr/>
        <p:txBody>
          <a:bodyPr/>
          <a:lstStyle/>
          <a:p>
            <a:fld id="{3810F46F-C13F-3844-AA0F-22DF1532835B}" type="slidenum">
              <a:rPr lang="en-GB" smtClean="0"/>
              <a:pPr/>
              <a:t>13</a:t>
            </a:fld>
            <a:endParaRPr lang="en-GB" dirty="0"/>
          </a:p>
        </p:txBody>
      </p:sp>
      <p:sp>
        <p:nvSpPr>
          <p:cNvPr id="4" name="Rectangle 3">
            <a:extLst>
              <a:ext uri="{FF2B5EF4-FFF2-40B4-BE49-F238E27FC236}">
                <a16:creationId xmlns:a16="http://schemas.microsoft.com/office/drawing/2014/main" id="{BC8E4A33-B3E4-4796-8E71-936C4FEFB364}"/>
              </a:ext>
            </a:extLst>
          </p:cNvPr>
          <p:cNvSpPr/>
          <p:nvPr/>
        </p:nvSpPr>
        <p:spPr>
          <a:xfrm>
            <a:off x="666771" y="2004901"/>
            <a:ext cx="5376000" cy="2862322"/>
          </a:xfrm>
          <a:prstGeom prst="rect">
            <a:avLst/>
          </a:prstGeom>
        </p:spPr>
        <p:txBody>
          <a:bodyPr wrap="square">
            <a:spAutoFit/>
          </a:bodyPr>
          <a:lstStyle/>
          <a:p>
            <a:r>
              <a:rPr lang="en-GB" sz="2000" dirty="0">
                <a:solidFill>
                  <a:srgbClr val="002060"/>
                </a:solidFill>
                <a:cs typeface="Arial" panose="020B0604020202020204" pitchFamily="34" charset="0"/>
              </a:rPr>
              <a:t>Earliest surviving register 1764</a:t>
            </a:r>
          </a:p>
          <a:p>
            <a:endParaRPr lang="en-GB" sz="2000" dirty="0">
              <a:solidFill>
                <a:srgbClr val="002060"/>
              </a:solidFill>
              <a:cs typeface="Arial" panose="020B0604020202020204" pitchFamily="34" charset="0"/>
            </a:endParaRPr>
          </a:p>
          <a:p>
            <a:r>
              <a:rPr lang="en-GB" sz="2000" dirty="0">
                <a:solidFill>
                  <a:srgbClr val="002060"/>
                </a:solidFill>
                <a:cs typeface="Arial" panose="020B0604020202020204" pitchFamily="34" charset="0"/>
              </a:rPr>
              <a:t>Records 4,118 vessels across 16 UK ports</a:t>
            </a:r>
          </a:p>
          <a:p>
            <a:endParaRPr lang="en-GB" sz="2000" dirty="0">
              <a:solidFill>
                <a:srgbClr val="002060"/>
              </a:solidFill>
              <a:cs typeface="Arial" panose="020B0604020202020204" pitchFamily="34" charset="0"/>
            </a:endParaRPr>
          </a:p>
          <a:p>
            <a:pPr algn="just"/>
            <a:r>
              <a:rPr lang="en-GB" sz="2000" dirty="0">
                <a:solidFill>
                  <a:srgbClr val="002060"/>
                </a:solidFill>
                <a:cs typeface="Arial" panose="020B0604020202020204" pitchFamily="34" charset="0"/>
              </a:rPr>
              <a:t>Records past and present names of the vessel, the name of the master, the number of crew, the names of the owners, the number of guns carried, when and where the ship was built and the classification given</a:t>
            </a:r>
          </a:p>
        </p:txBody>
      </p:sp>
      <p:pic>
        <p:nvPicPr>
          <p:cNvPr id="6" name="Content Placeholder 4" descr="A close up of text on a white background&#10;&#10;Description generated with high confidence">
            <a:extLst>
              <a:ext uri="{FF2B5EF4-FFF2-40B4-BE49-F238E27FC236}">
                <a16:creationId xmlns:a16="http://schemas.microsoft.com/office/drawing/2014/main" id="{2B2679A2-C09A-48E5-8B0E-3F9FF9266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322" y="2004901"/>
            <a:ext cx="4355650" cy="2848197"/>
          </a:xfrm>
          <a:prstGeom prst="rect">
            <a:avLst/>
          </a:prstGeom>
          <a:ln w="25400">
            <a:solidFill>
              <a:schemeClr val="tx1"/>
            </a:solidFill>
          </a:ln>
        </p:spPr>
      </p:pic>
    </p:spTree>
    <p:extLst>
      <p:ext uri="{BB962C8B-B14F-4D97-AF65-F5344CB8AC3E}">
        <p14:creationId xmlns:p14="http://schemas.microsoft.com/office/powerpoint/2010/main" val="3800958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8ABD4-CD70-4460-8D4B-9E8E489F5522}"/>
              </a:ext>
            </a:extLst>
          </p:cNvPr>
          <p:cNvSpPr>
            <a:spLocks noGrp="1"/>
          </p:cNvSpPr>
          <p:nvPr>
            <p:ph type="title"/>
          </p:nvPr>
        </p:nvSpPr>
        <p:spPr>
          <a:xfrm>
            <a:off x="720000" y="360000"/>
            <a:ext cx="8129032" cy="720000"/>
          </a:xfrm>
        </p:spPr>
        <p:txBody>
          <a:bodyPr>
            <a:normAutofit fontScale="90000"/>
          </a:bodyPr>
          <a:lstStyle/>
          <a:p>
            <a:br>
              <a:rPr lang="en-GB" dirty="0">
                <a:solidFill>
                  <a:srgbClr val="0081AB"/>
                </a:solidFill>
              </a:rPr>
            </a:br>
            <a:r>
              <a:rPr lang="en-GB" sz="3100" dirty="0">
                <a:solidFill>
                  <a:srgbClr val="002060"/>
                </a:solidFill>
              </a:rPr>
              <a:t>Marine Insurance – Legislation </a:t>
            </a:r>
            <a:endParaRPr lang="en-GB" sz="3100" dirty="0"/>
          </a:p>
        </p:txBody>
      </p:sp>
      <p:sp>
        <p:nvSpPr>
          <p:cNvPr id="3" name="Slide Number Placeholder 2">
            <a:extLst>
              <a:ext uri="{FF2B5EF4-FFF2-40B4-BE49-F238E27FC236}">
                <a16:creationId xmlns:a16="http://schemas.microsoft.com/office/drawing/2014/main" id="{5C175A8F-84A9-4D25-8C21-20ECB38A5272}"/>
              </a:ext>
            </a:extLst>
          </p:cNvPr>
          <p:cNvSpPr>
            <a:spLocks noGrp="1"/>
          </p:cNvSpPr>
          <p:nvPr>
            <p:ph type="sldNum" sz="quarter" idx="10"/>
          </p:nvPr>
        </p:nvSpPr>
        <p:spPr/>
        <p:txBody>
          <a:bodyPr/>
          <a:lstStyle/>
          <a:p>
            <a:fld id="{3810F46F-C13F-3844-AA0F-22DF1532835B}" type="slidenum">
              <a:rPr lang="en-GB" smtClean="0"/>
              <a:pPr/>
              <a:t>14</a:t>
            </a:fld>
            <a:endParaRPr lang="en-GB" dirty="0"/>
          </a:p>
        </p:txBody>
      </p:sp>
      <p:sp>
        <p:nvSpPr>
          <p:cNvPr id="11" name="TextBox 10">
            <a:extLst>
              <a:ext uri="{FF2B5EF4-FFF2-40B4-BE49-F238E27FC236}">
                <a16:creationId xmlns:a16="http://schemas.microsoft.com/office/drawing/2014/main" id="{DFB8526D-6BE7-8E04-EBD5-F40130DEBF58}"/>
              </a:ext>
            </a:extLst>
          </p:cNvPr>
          <p:cNvSpPr txBox="1"/>
          <p:nvPr/>
        </p:nvSpPr>
        <p:spPr>
          <a:xfrm>
            <a:off x="880533" y="1580444"/>
            <a:ext cx="9381067" cy="3416320"/>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2060"/>
                </a:solidFill>
              </a:rPr>
              <a:t>Marine Insurance Act 1745</a:t>
            </a:r>
          </a:p>
          <a:p>
            <a:endParaRPr lang="en-GB" dirty="0">
              <a:solidFill>
                <a:srgbClr val="002060"/>
              </a:solidFill>
            </a:endParaRPr>
          </a:p>
          <a:p>
            <a:r>
              <a:rPr lang="en-GB" dirty="0">
                <a:solidFill>
                  <a:srgbClr val="002060"/>
                </a:solidFill>
              </a:rPr>
              <a:t>	</a:t>
            </a:r>
            <a:r>
              <a:rPr lang="en-GB" b="0" i="0" dirty="0">
                <a:solidFill>
                  <a:srgbClr val="002060"/>
                </a:solidFill>
                <a:effectLst/>
              </a:rPr>
              <a:t>"the first significant statutory intervention in substantive marine insurance law“</a:t>
            </a:r>
          </a:p>
          <a:p>
            <a:endParaRPr lang="en-GB" dirty="0">
              <a:solidFill>
                <a:srgbClr val="002060"/>
              </a:solidFill>
            </a:endParaRPr>
          </a:p>
          <a:p>
            <a:pPr marL="285750" indent="-285750">
              <a:buFont typeface="Arial" panose="020B0604020202020204" pitchFamily="34" charset="0"/>
              <a:buChar char="•"/>
            </a:pPr>
            <a:r>
              <a:rPr lang="en-GB" b="1" dirty="0">
                <a:solidFill>
                  <a:srgbClr val="002060"/>
                </a:solidFill>
              </a:rPr>
              <a:t>Marine Insurance Act 1788</a:t>
            </a:r>
          </a:p>
          <a:p>
            <a:pPr marL="285750" indent="-285750">
              <a:buFont typeface="Arial" panose="020B0604020202020204" pitchFamily="34" charset="0"/>
              <a:buChar char="•"/>
            </a:pPr>
            <a:endParaRPr lang="en-GB" dirty="0">
              <a:solidFill>
                <a:srgbClr val="002060"/>
              </a:solidFill>
            </a:endParaRPr>
          </a:p>
          <a:p>
            <a:r>
              <a:rPr lang="en-GB" dirty="0">
                <a:solidFill>
                  <a:srgbClr val="002060"/>
                </a:solidFill>
              </a:rPr>
              <a:t>	Introduced transparency into insurance contracts</a:t>
            </a:r>
          </a:p>
          <a:p>
            <a:endParaRPr lang="en-GB" dirty="0">
              <a:solidFill>
                <a:srgbClr val="002060"/>
              </a:solidFill>
            </a:endParaRPr>
          </a:p>
          <a:p>
            <a:pPr marL="285750" indent="-285750">
              <a:buFont typeface="Arial" panose="020B0604020202020204" pitchFamily="34" charset="0"/>
              <a:buChar char="•"/>
            </a:pPr>
            <a:r>
              <a:rPr lang="en-GB" b="1" dirty="0">
                <a:solidFill>
                  <a:srgbClr val="002060"/>
                </a:solidFill>
              </a:rPr>
              <a:t>Marine Insurance Act 1906</a:t>
            </a:r>
          </a:p>
          <a:p>
            <a:endParaRPr lang="en-GB" dirty="0">
              <a:solidFill>
                <a:srgbClr val="002060"/>
              </a:solidFill>
            </a:endParaRPr>
          </a:p>
          <a:p>
            <a:r>
              <a:rPr lang="en-GB" dirty="0">
                <a:solidFill>
                  <a:srgbClr val="002060"/>
                </a:solidFill>
              </a:rPr>
              <a:t>	Brought everything together and more (e.g. </a:t>
            </a:r>
            <a:r>
              <a:rPr lang="en-GB" i="1" dirty="0" err="1">
                <a:solidFill>
                  <a:srgbClr val="002060"/>
                </a:solidFill>
              </a:rPr>
              <a:t>Uberrimae</a:t>
            </a:r>
            <a:r>
              <a:rPr lang="en-GB" i="1" dirty="0">
                <a:solidFill>
                  <a:srgbClr val="002060"/>
                </a:solidFill>
              </a:rPr>
              <a:t> Fides)</a:t>
            </a:r>
          </a:p>
          <a:p>
            <a:endParaRPr lang="en-GB" dirty="0">
              <a:solidFill>
                <a:srgbClr val="002060"/>
              </a:solidFill>
            </a:endParaRPr>
          </a:p>
        </p:txBody>
      </p:sp>
    </p:spTree>
    <p:extLst>
      <p:ext uri="{BB962C8B-B14F-4D97-AF65-F5344CB8AC3E}">
        <p14:creationId xmlns:p14="http://schemas.microsoft.com/office/powerpoint/2010/main" val="1997289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04E9E0-484D-81AB-140C-AA1C27120EF9}"/>
              </a:ext>
            </a:extLst>
          </p:cNvPr>
          <p:cNvSpPr>
            <a:spLocks noGrp="1"/>
          </p:cNvSpPr>
          <p:nvPr>
            <p:ph type="sldNum" sz="quarter" idx="10"/>
          </p:nvPr>
        </p:nvSpPr>
        <p:spPr/>
        <p:txBody>
          <a:bodyPr/>
          <a:lstStyle/>
          <a:p>
            <a:fld id="{3810F46F-C13F-3844-AA0F-22DF1532835B}" type="slidenum">
              <a:rPr lang="en-GB" smtClean="0"/>
              <a:pPr/>
              <a:t>15</a:t>
            </a:fld>
            <a:endParaRPr lang="en-GB" dirty="0"/>
          </a:p>
        </p:txBody>
      </p:sp>
      <p:sp>
        <p:nvSpPr>
          <p:cNvPr id="4" name="TextBox 3">
            <a:extLst>
              <a:ext uri="{FF2B5EF4-FFF2-40B4-BE49-F238E27FC236}">
                <a16:creationId xmlns:a16="http://schemas.microsoft.com/office/drawing/2014/main" id="{D3FA41E4-A434-675B-C292-59024CD9E260}"/>
              </a:ext>
            </a:extLst>
          </p:cNvPr>
          <p:cNvSpPr txBox="1"/>
          <p:nvPr/>
        </p:nvSpPr>
        <p:spPr>
          <a:xfrm>
            <a:off x="1264355" y="3013501"/>
            <a:ext cx="9663289" cy="830997"/>
          </a:xfrm>
          <a:prstGeom prst="rect">
            <a:avLst/>
          </a:prstGeom>
          <a:noFill/>
        </p:spPr>
        <p:txBody>
          <a:bodyPr wrap="square" rtlCol="0">
            <a:spAutoFit/>
          </a:bodyPr>
          <a:lstStyle/>
          <a:p>
            <a:r>
              <a:rPr lang="en-GB" sz="2400" b="1" i="1" dirty="0">
                <a:solidFill>
                  <a:srgbClr val="181818"/>
                </a:solidFill>
                <a:effectLst/>
              </a:rPr>
              <a:t>“We don't sail because the sea is there. We sail because there's a harbour. We don't start by heading for distant shores. We seek protection first.”</a:t>
            </a:r>
            <a:endParaRPr lang="en-GB" sz="2400" b="1" i="1" dirty="0"/>
          </a:p>
        </p:txBody>
      </p:sp>
    </p:spTree>
    <p:extLst>
      <p:ext uri="{BB962C8B-B14F-4D97-AF65-F5344CB8AC3E}">
        <p14:creationId xmlns:p14="http://schemas.microsoft.com/office/powerpoint/2010/main" val="982173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B887B0-798D-4BDE-A94C-19F927B74E1D}"/>
              </a:ext>
            </a:extLst>
          </p:cNvPr>
          <p:cNvSpPr>
            <a:spLocks noGrp="1"/>
          </p:cNvSpPr>
          <p:nvPr>
            <p:ph type="sldNum" sz="quarter" idx="10"/>
          </p:nvPr>
        </p:nvSpPr>
        <p:spPr/>
        <p:txBody>
          <a:bodyPr/>
          <a:lstStyle/>
          <a:p>
            <a:fld id="{3810F46F-C13F-3844-AA0F-22DF1532835B}" type="slidenum">
              <a:rPr lang="en-GB" smtClean="0"/>
              <a:pPr/>
              <a:t>16</a:t>
            </a:fld>
            <a:endParaRPr lang="en-GB" dirty="0"/>
          </a:p>
        </p:txBody>
      </p:sp>
      <p:sp>
        <p:nvSpPr>
          <p:cNvPr id="3" name="Title 1">
            <a:extLst>
              <a:ext uri="{FF2B5EF4-FFF2-40B4-BE49-F238E27FC236}">
                <a16:creationId xmlns:a16="http://schemas.microsoft.com/office/drawing/2014/main" id="{0448F42F-A785-4D0F-9D5D-63B75EC58860}"/>
              </a:ext>
            </a:extLst>
          </p:cNvPr>
          <p:cNvSpPr txBox="1">
            <a:spLocks noChangeArrowheads="1"/>
          </p:cNvSpPr>
          <p:nvPr/>
        </p:nvSpPr>
        <p:spPr>
          <a:xfrm>
            <a:off x="993421" y="2877740"/>
            <a:ext cx="6308357" cy="1102519"/>
          </a:xfrm>
          <a:prstGeom prst="rect">
            <a:avLst/>
          </a:prstGeom>
        </p:spPr>
        <p:txBody>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altLang="en-US" sz="2400" dirty="0">
                <a:solidFill>
                  <a:srgbClr val="002060"/>
                </a:solidFill>
              </a:rPr>
              <a:t>Concept</a:t>
            </a:r>
            <a:r>
              <a:rPr lang="en-GB" altLang="en-US" sz="3200" dirty="0">
                <a:solidFill>
                  <a:srgbClr val="002060"/>
                </a:solidFill>
              </a:rPr>
              <a:t> </a:t>
            </a:r>
            <a:r>
              <a:rPr lang="en-GB" altLang="en-US" sz="2400" dirty="0">
                <a:solidFill>
                  <a:srgbClr val="002060"/>
                </a:solidFill>
              </a:rPr>
              <a:t>of Mutuality</a:t>
            </a:r>
          </a:p>
        </p:txBody>
      </p:sp>
    </p:spTree>
    <p:extLst>
      <p:ext uri="{BB962C8B-B14F-4D97-AF65-F5344CB8AC3E}">
        <p14:creationId xmlns:p14="http://schemas.microsoft.com/office/powerpoint/2010/main" val="3611183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B95784D-D57F-4157-90B6-E857C94E7E61}"/>
              </a:ext>
            </a:extLst>
          </p:cNvPr>
          <p:cNvSpPr>
            <a:spLocks noGrp="1"/>
          </p:cNvSpPr>
          <p:nvPr>
            <p:ph type="title"/>
          </p:nvPr>
        </p:nvSpPr>
        <p:spPr>
          <a:xfrm>
            <a:off x="720000" y="360000"/>
            <a:ext cx="7920000" cy="720000"/>
          </a:xfrm>
        </p:spPr>
        <p:txBody>
          <a:bodyPr>
            <a:normAutofit/>
          </a:bodyPr>
          <a:lstStyle/>
          <a:p>
            <a:r>
              <a:rPr lang="en-GB" sz="3200" dirty="0">
                <a:solidFill>
                  <a:schemeClr val="accent1">
                    <a:lumMod val="75000"/>
                  </a:schemeClr>
                </a:solidFill>
              </a:rPr>
              <a:t> </a:t>
            </a:r>
            <a:r>
              <a:rPr lang="en-GB" dirty="0">
                <a:solidFill>
                  <a:srgbClr val="002060"/>
                </a:solidFill>
              </a:rPr>
              <a:t>Principles of Mutuality </a:t>
            </a:r>
          </a:p>
        </p:txBody>
      </p:sp>
      <p:sp>
        <p:nvSpPr>
          <p:cNvPr id="13" name="Slide Number Placeholder 2">
            <a:extLst>
              <a:ext uri="{FF2B5EF4-FFF2-40B4-BE49-F238E27FC236}">
                <a16:creationId xmlns:a16="http://schemas.microsoft.com/office/drawing/2014/main" id="{33859425-DE2A-4FEE-B83E-6D42951DA32F}"/>
              </a:ext>
            </a:extLst>
          </p:cNvPr>
          <p:cNvSpPr>
            <a:spLocks noGrp="1"/>
          </p:cNvSpPr>
          <p:nvPr>
            <p:ph type="sldNum" sz="quarter" idx="10"/>
          </p:nvPr>
        </p:nvSpPr>
        <p:spPr>
          <a:xfrm>
            <a:off x="8740839" y="6356350"/>
            <a:ext cx="2935224" cy="365125"/>
          </a:xfrm>
        </p:spPr>
        <p:txBody>
          <a:bodyPr/>
          <a:lstStyle/>
          <a:p>
            <a:fld id="{3810F46F-C13F-3844-AA0F-22DF1532835B}" type="slidenum">
              <a:rPr lang="en-GB" smtClean="0"/>
              <a:pPr/>
              <a:t>17</a:t>
            </a:fld>
            <a:endParaRPr lang="en-GB" dirty="0"/>
          </a:p>
        </p:txBody>
      </p:sp>
      <p:sp>
        <p:nvSpPr>
          <p:cNvPr id="4" name="Content Placeholder 2">
            <a:extLst>
              <a:ext uri="{FF2B5EF4-FFF2-40B4-BE49-F238E27FC236}">
                <a16:creationId xmlns:a16="http://schemas.microsoft.com/office/drawing/2014/main" id="{14FAF26E-95E1-4B84-A661-1798F317F775}"/>
              </a:ext>
            </a:extLst>
          </p:cNvPr>
          <p:cNvSpPr>
            <a:spLocks noGrp="1"/>
          </p:cNvSpPr>
          <p:nvPr>
            <p:ph idx="1"/>
          </p:nvPr>
        </p:nvSpPr>
        <p:spPr>
          <a:xfrm>
            <a:off x="588433" y="1503220"/>
            <a:ext cx="6877238" cy="4525963"/>
          </a:xfrm>
        </p:spPr>
        <p:txBody>
          <a:bodyPr/>
          <a:lstStyle/>
          <a:p>
            <a:pPr eaLnBrk="0" hangingPunct="0">
              <a:lnSpc>
                <a:spcPct val="150000"/>
              </a:lnSpc>
              <a:spcBef>
                <a:spcPts val="1000"/>
              </a:spcBef>
              <a:spcAft>
                <a:spcPts val="1000"/>
              </a:spcAft>
              <a:buFont typeface="Arial" pitchFamily="34" charset="0"/>
              <a:buChar char="•"/>
            </a:pPr>
            <a:r>
              <a:rPr lang="en-US" sz="2000" b="0" dirty="0">
                <a:solidFill>
                  <a:srgbClr val="002060"/>
                </a:solidFill>
              </a:rPr>
              <a:t>Shared risks between ship owner members</a:t>
            </a:r>
          </a:p>
          <a:p>
            <a:pPr eaLnBrk="0" hangingPunct="0">
              <a:lnSpc>
                <a:spcPct val="150000"/>
              </a:lnSpc>
              <a:spcBef>
                <a:spcPts val="1000"/>
              </a:spcBef>
              <a:spcAft>
                <a:spcPts val="1000"/>
              </a:spcAft>
              <a:buFont typeface="Arial" pitchFamily="34" charset="0"/>
              <a:buChar char="•"/>
            </a:pPr>
            <a:r>
              <a:rPr lang="en-US" sz="2000" b="0" dirty="0">
                <a:solidFill>
                  <a:srgbClr val="002060"/>
                </a:solidFill>
              </a:rPr>
              <a:t>Shared risks between International Group Clubs</a:t>
            </a:r>
          </a:p>
          <a:p>
            <a:pPr eaLnBrk="0" hangingPunct="0">
              <a:lnSpc>
                <a:spcPct val="150000"/>
              </a:lnSpc>
              <a:spcBef>
                <a:spcPts val="1000"/>
              </a:spcBef>
              <a:spcAft>
                <a:spcPts val="1000"/>
              </a:spcAft>
              <a:buFont typeface="Arial" pitchFamily="34" charset="0"/>
              <a:buChar char="•"/>
            </a:pPr>
            <a:r>
              <a:rPr lang="en-US" sz="2000" b="0" dirty="0">
                <a:solidFill>
                  <a:srgbClr val="002060"/>
                </a:solidFill>
              </a:rPr>
              <a:t>Members are both Insurers &amp; Insured</a:t>
            </a:r>
          </a:p>
          <a:p>
            <a:pPr eaLnBrk="0" hangingPunct="0">
              <a:lnSpc>
                <a:spcPct val="150000"/>
              </a:lnSpc>
              <a:spcBef>
                <a:spcPts val="1000"/>
              </a:spcBef>
              <a:spcAft>
                <a:spcPts val="1000"/>
              </a:spcAft>
              <a:buFont typeface="Arial" pitchFamily="34" charset="0"/>
              <a:buChar char="•"/>
            </a:pPr>
            <a:r>
              <a:rPr lang="en-US" sz="2000" b="0" dirty="0">
                <a:solidFill>
                  <a:srgbClr val="002060"/>
                </a:solidFill>
              </a:rPr>
              <a:t>Assets owned by Members</a:t>
            </a:r>
          </a:p>
          <a:p>
            <a:pPr eaLnBrk="0" hangingPunct="0">
              <a:spcBef>
                <a:spcPts val="1000"/>
              </a:spcBef>
              <a:spcAft>
                <a:spcPts val="1000"/>
              </a:spcAft>
              <a:buFont typeface="Arial" pitchFamily="34" charset="0"/>
              <a:buChar char="•"/>
            </a:pPr>
            <a:r>
              <a:rPr lang="en-US" sz="2000" b="0" dirty="0">
                <a:solidFill>
                  <a:srgbClr val="002060"/>
                </a:solidFill>
              </a:rPr>
              <a:t>Non-profit-making / non-loss-making   </a:t>
            </a:r>
          </a:p>
          <a:p>
            <a:pPr marL="0" indent="0" eaLnBrk="0" hangingPunct="0">
              <a:spcBef>
                <a:spcPts val="1000"/>
              </a:spcBef>
              <a:spcAft>
                <a:spcPts val="1000"/>
              </a:spcAft>
              <a:buNone/>
            </a:pPr>
            <a:r>
              <a:rPr lang="en-US" sz="2000" b="0" dirty="0">
                <a:solidFill>
                  <a:srgbClr val="002060"/>
                </a:solidFill>
              </a:rPr>
              <a:t>(Supplementary Calls - Reduced Calls - Return Calls)</a:t>
            </a:r>
          </a:p>
          <a:p>
            <a:endParaRPr lang="en-GB" dirty="0"/>
          </a:p>
        </p:txBody>
      </p:sp>
      <p:sp>
        <p:nvSpPr>
          <p:cNvPr id="2" name="AutoShape 2" descr="The Meaning of Mutuality in Business">
            <a:extLst>
              <a:ext uri="{FF2B5EF4-FFF2-40B4-BE49-F238E27FC236}">
                <a16:creationId xmlns:a16="http://schemas.microsoft.com/office/drawing/2014/main" id="{9A04E581-419C-297D-13DA-71AB1C4A7AD2}"/>
              </a:ext>
            </a:extLst>
          </p:cNvPr>
          <p:cNvSpPr>
            <a:spLocks noChangeAspect="1" noChangeArrowheads="1"/>
          </p:cNvSpPr>
          <p:nvPr/>
        </p:nvSpPr>
        <p:spPr bwMode="auto">
          <a:xfrm>
            <a:off x="2156354" y="270482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The Meaning of Mutuality in Business">
            <a:extLst>
              <a:ext uri="{FF2B5EF4-FFF2-40B4-BE49-F238E27FC236}">
                <a16:creationId xmlns:a16="http://schemas.microsoft.com/office/drawing/2014/main" id="{AF7A84E9-5AC1-7362-0DBE-0DA28B2D018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4" name="Picture 6" descr="The Meaning of Mutuality in Business">
            <a:extLst>
              <a:ext uri="{FF2B5EF4-FFF2-40B4-BE49-F238E27FC236}">
                <a16:creationId xmlns:a16="http://schemas.microsoft.com/office/drawing/2014/main" id="{4048ABEB-7B0A-5D17-5E8F-76321B05F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649" y="1941689"/>
            <a:ext cx="5190373" cy="2957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193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A4D9-8BEB-7933-F485-D9FD078F2DD8}"/>
              </a:ext>
            </a:extLst>
          </p:cNvPr>
          <p:cNvSpPr>
            <a:spLocks noGrp="1"/>
          </p:cNvSpPr>
          <p:nvPr>
            <p:ph type="title"/>
          </p:nvPr>
        </p:nvSpPr>
        <p:spPr/>
        <p:txBody>
          <a:bodyPr/>
          <a:lstStyle/>
          <a:p>
            <a:r>
              <a:rPr lang="en-GB" dirty="0">
                <a:solidFill>
                  <a:srgbClr val="002060"/>
                </a:solidFill>
              </a:rPr>
              <a:t>Balance of Mutuality</a:t>
            </a:r>
            <a:endParaRPr lang="en-GB" dirty="0"/>
          </a:p>
        </p:txBody>
      </p:sp>
      <p:sp>
        <p:nvSpPr>
          <p:cNvPr id="3" name="Text Placeholder 2">
            <a:extLst>
              <a:ext uri="{FF2B5EF4-FFF2-40B4-BE49-F238E27FC236}">
                <a16:creationId xmlns:a16="http://schemas.microsoft.com/office/drawing/2014/main" id="{02231DD6-EFF6-CB94-7724-96611226C0C5}"/>
              </a:ext>
            </a:extLst>
          </p:cNvPr>
          <p:cNvSpPr>
            <a:spLocks noGrp="1"/>
          </p:cNvSpPr>
          <p:nvPr>
            <p:ph type="body" idx="1"/>
          </p:nvPr>
        </p:nvSpPr>
        <p:spPr>
          <a:xfrm>
            <a:off x="3505800" y="1229607"/>
            <a:ext cx="5180400" cy="720000"/>
          </a:xfrm>
        </p:spPr>
        <p:txBody>
          <a:bodyPr/>
          <a:lstStyle/>
          <a:p>
            <a:pPr algn="ctr"/>
            <a:r>
              <a:rPr lang="en-GB" i="1" dirty="0"/>
              <a:t>“Cost Price”</a:t>
            </a:r>
            <a:endParaRPr lang="en-GB" dirty="0"/>
          </a:p>
        </p:txBody>
      </p:sp>
      <p:sp>
        <p:nvSpPr>
          <p:cNvPr id="4" name="Content Placeholder 3">
            <a:extLst>
              <a:ext uri="{FF2B5EF4-FFF2-40B4-BE49-F238E27FC236}">
                <a16:creationId xmlns:a16="http://schemas.microsoft.com/office/drawing/2014/main" id="{255839A0-5160-DE3D-DF5F-07E5B5BF31BF}"/>
              </a:ext>
            </a:extLst>
          </p:cNvPr>
          <p:cNvSpPr>
            <a:spLocks noGrp="1"/>
          </p:cNvSpPr>
          <p:nvPr>
            <p:ph sz="half" idx="2"/>
          </p:nvPr>
        </p:nvSpPr>
        <p:spPr>
          <a:xfrm>
            <a:off x="1723319" y="2505075"/>
            <a:ext cx="5180400" cy="3684588"/>
          </a:xfrm>
        </p:spPr>
        <p:txBody>
          <a:bodyPr/>
          <a:lstStyle/>
          <a:p>
            <a:r>
              <a:rPr lang="en-GB" dirty="0"/>
              <a:t>Claims</a:t>
            </a:r>
          </a:p>
          <a:p>
            <a:r>
              <a:rPr lang="en-GB" dirty="0"/>
              <a:t>Costs and Expenses</a:t>
            </a:r>
          </a:p>
          <a:p>
            <a:r>
              <a:rPr lang="en-GB" dirty="0"/>
              <a:t>Reinsurance Premiums</a:t>
            </a:r>
          </a:p>
          <a:p>
            <a:r>
              <a:rPr lang="en-GB" dirty="0"/>
              <a:t>Operating Costs</a:t>
            </a:r>
          </a:p>
          <a:p>
            <a:endParaRPr lang="en-GB" dirty="0"/>
          </a:p>
          <a:p>
            <a:endParaRPr lang="en-GB" dirty="0"/>
          </a:p>
        </p:txBody>
      </p:sp>
      <p:sp>
        <p:nvSpPr>
          <p:cNvPr id="6" name="Content Placeholder 5">
            <a:extLst>
              <a:ext uri="{FF2B5EF4-FFF2-40B4-BE49-F238E27FC236}">
                <a16:creationId xmlns:a16="http://schemas.microsoft.com/office/drawing/2014/main" id="{DFF242BC-73BE-8506-9EB6-F6B95844C005}"/>
              </a:ext>
            </a:extLst>
          </p:cNvPr>
          <p:cNvSpPr>
            <a:spLocks noGrp="1"/>
          </p:cNvSpPr>
          <p:nvPr>
            <p:ph sz="quarter" idx="4"/>
          </p:nvPr>
        </p:nvSpPr>
        <p:spPr>
          <a:xfrm>
            <a:off x="8204200" y="2505075"/>
            <a:ext cx="3344333" cy="3684588"/>
          </a:xfrm>
        </p:spPr>
        <p:txBody>
          <a:bodyPr/>
          <a:lstStyle/>
          <a:p>
            <a:r>
              <a:rPr lang="en-GB" dirty="0"/>
              <a:t>Premiums </a:t>
            </a:r>
          </a:p>
          <a:p>
            <a:r>
              <a:rPr lang="en-GB" dirty="0"/>
              <a:t>Investments</a:t>
            </a:r>
          </a:p>
          <a:p>
            <a:r>
              <a:rPr lang="en-GB" dirty="0"/>
              <a:t>R/I Recoveries</a:t>
            </a:r>
          </a:p>
        </p:txBody>
      </p:sp>
      <p:sp>
        <p:nvSpPr>
          <p:cNvPr id="7" name="Slide Number Placeholder 6">
            <a:extLst>
              <a:ext uri="{FF2B5EF4-FFF2-40B4-BE49-F238E27FC236}">
                <a16:creationId xmlns:a16="http://schemas.microsoft.com/office/drawing/2014/main" id="{247E59CD-2FB7-A792-54BF-FCC1DD6652FC}"/>
              </a:ext>
            </a:extLst>
          </p:cNvPr>
          <p:cNvSpPr>
            <a:spLocks noGrp="1"/>
          </p:cNvSpPr>
          <p:nvPr>
            <p:ph type="sldNum" sz="quarter" idx="10"/>
          </p:nvPr>
        </p:nvSpPr>
        <p:spPr/>
        <p:txBody>
          <a:bodyPr/>
          <a:lstStyle/>
          <a:p>
            <a:fld id="{3810F46F-C13F-3844-AA0F-22DF1532835B}" type="slidenum">
              <a:rPr lang="en-GB" smtClean="0"/>
              <a:pPr/>
              <a:t>18</a:t>
            </a:fld>
            <a:endParaRPr lang="en-GB" dirty="0"/>
          </a:p>
        </p:txBody>
      </p:sp>
      <p:pic>
        <p:nvPicPr>
          <p:cNvPr id="1026" name="Picture 2" descr="3d man with book on head stock illustration. Illustration of character -  27774367">
            <a:extLst>
              <a:ext uri="{FF2B5EF4-FFF2-40B4-BE49-F238E27FC236}">
                <a16:creationId xmlns:a16="http://schemas.microsoft.com/office/drawing/2014/main" id="{1017317F-DEB1-EFC7-E731-A729E9C94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7" y="250507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26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5A202B-0938-C6F9-8AD0-DBD9E6FF9D78}"/>
              </a:ext>
            </a:extLst>
          </p:cNvPr>
          <p:cNvSpPr>
            <a:spLocks noGrp="1"/>
          </p:cNvSpPr>
          <p:nvPr>
            <p:ph type="sldNum" sz="quarter" idx="10"/>
          </p:nvPr>
        </p:nvSpPr>
        <p:spPr/>
        <p:txBody>
          <a:bodyPr/>
          <a:lstStyle/>
          <a:p>
            <a:fld id="{3810F46F-C13F-3844-AA0F-22DF1532835B}" type="slidenum">
              <a:rPr lang="en-GB" smtClean="0"/>
              <a:pPr/>
              <a:t>19</a:t>
            </a:fld>
            <a:endParaRPr lang="en-GB" dirty="0"/>
          </a:p>
        </p:txBody>
      </p:sp>
      <p:sp>
        <p:nvSpPr>
          <p:cNvPr id="4" name="TextBox 3">
            <a:extLst>
              <a:ext uri="{FF2B5EF4-FFF2-40B4-BE49-F238E27FC236}">
                <a16:creationId xmlns:a16="http://schemas.microsoft.com/office/drawing/2014/main" id="{44E38425-CDE1-57F4-C36D-798F8E31DF45}"/>
              </a:ext>
            </a:extLst>
          </p:cNvPr>
          <p:cNvSpPr txBox="1"/>
          <p:nvPr/>
        </p:nvSpPr>
        <p:spPr>
          <a:xfrm>
            <a:off x="1694329" y="2971817"/>
            <a:ext cx="8803342" cy="830997"/>
          </a:xfrm>
          <a:prstGeom prst="rect">
            <a:avLst/>
          </a:prstGeom>
          <a:noFill/>
        </p:spPr>
        <p:txBody>
          <a:bodyPr wrap="square">
            <a:spAutoFit/>
          </a:bodyPr>
          <a:lstStyle/>
          <a:p>
            <a:r>
              <a:rPr lang="en-GB" sz="2400" b="1" i="1" dirty="0">
                <a:solidFill>
                  <a:srgbClr val="181818"/>
                </a:solidFill>
                <a:effectLst/>
              </a:rPr>
              <a:t>“Two drowning people can’t save each other.  All they can do is drag each other down.”</a:t>
            </a:r>
            <a:endParaRPr lang="en-GB" sz="2400" b="1" i="1" dirty="0"/>
          </a:p>
        </p:txBody>
      </p:sp>
    </p:spTree>
    <p:extLst>
      <p:ext uri="{BB962C8B-B14F-4D97-AF65-F5344CB8AC3E}">
        <p14:creationId xmlns:p14="http://schemas.microsoft.com/office/powerpoint/2010/main" val="2939205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0C1802-4662-4ACB-85D3-A10ED74D4D8D}"/>
              </a:ext>
            </a:extLst>
          </p:cNvPr>
          <p:cNvSpPr>
            <a:spLocks noGrp="1"/>
          </p:cNvSpPr>
          <p:nvPr>
            <p:ph type="sldNum" sz="quarter" idx="10"/>
          </p:nvPr>
        </p:nvSpPr>
        <p:spPr/>
        <p:txBody>
          <a:bodyPr/>
          <a:lstStyle/>
          <a:p>
            <a:fld id="{3810F46F-C13F-3844-AA0F-22DF1532835B}" type="slidenum">
              <a:rPr lang="en-GB" smtClean="0"/>
              <a:pPr/>
              <a:t>2</a:t>
            </a:fld>
            <a:endParaRPr lang="en-GB" dirty="0"/>
          </a:p>
        </p:txBody>
      </p:sp>
      <p:sp>
        <p:nvSpPr>
          <p:cNvPr id="5" name="Title 1">
            <a:extLst>
              <a:ext uri="{FF2B5EF4-FFF2-40B4-BE49-F238E27FC236}">
                <a16:creationId xmlns:a16="http://schemas.microsoft.com/office/drawing/2014/main" id="{54BAD831-F117-4638-8659-8A194B0DC489}"/>
              </a:ext>
            </a:extLst>
          </p:cNvPr>
          <p:cNvSpPr txBox="1">
            <a:spLocks noGrp="1" noChangeArrowheads="1"/>
          </p:cNvSpPr>
          <p:nvPr>
            <p:ph idx="1"/>
          </p:nvPr>
        </p:nvSpPr>
        <p:spPr>
          <a:xfrm>
            <a:off x="869156" y="1420423"/>
            <a:ext cx="10453688" cy="4784725"/>
          </a:xfrm>
          <a:prstGeom prst="rect">
            <a:avLst/>
          </a:prstGeom>
        </p:spPr>
        <p:txBody>
          <a:bodyP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pPr marL="342900" indent="-342900">
              <a:buFont typeface="Wingdings" panose="05000000000000000000" pitchFamily="2" charset="2"/>
              <a:buChar char="§"/>
            </a:pPr>
            <a:endParaRPr lang="en-GB" altLang="en-US" sz="2000" dirty="0"/>
          </a:p>
          <a:p>
            <a:pPr marL="0" indent="0"/>
            <a:endParaRPr lang="en-GB" altLang="en-US" sz="2000" dirty="0"/>
          </a:p>
          <a:p>
            <a:pPr marL="342900" indent="-342900">
              <a:buFont typeface="Wingdings" panose="05000000000000000000" pitchFamily="2" charset="2"/>
              <a:buChar char="§"/>
            </a:pPr>
            <a:r>
              <a:rPr lang="en-GB" altLang="en-US" sz="2000" dirty="0"/>
              <a:t>Brief history of marine insurance</a:t>
            </a:r>
          </a:p>
          <a:p>
            <a:pPr marL="0" indent="0"/>
            <a:endParaRPr lang="en-GB" altLang="en-US" sz="2000" dirty="0"/>
          </a:p>
          <a:p>
            <a:pPr marL="342900" indent="-342900">
              <a:buFont typeface="Wingdings" panose="05000000000000000000" pitchFamily="2" charset="2"/>
              <a:buChar char="§"/>
            </a:pPr>
            <a:r>
              <a:rPr lang="en-GB" altLang="en-US" sz="2000" dirty="0"/>
              <a:t>Concept of mutuality</a:t>
            </a:r>
          </a:p>
          <a:p>
            <a:pPr marL="342900" indent="-342900">
              <a:buFont typeface="Wingdings" panose="05000000000000000000" pitchFamily="2" charset="2"/>
              <a:buChar char="§"/>
            </a:pPr>
            <a:endParaRPr lang="en-GB" altLang="en-US" sz="2000" dirty="0"/>
          </a:p>
          <a:p>
            <a:pPr marL="342900" indent="-342900">
              <a:buFont typeface="Wingdings" panose="05000000000000000000" pitchFamily="2" charset="2"/>
              <a:buChar char="§"/>
            </a:pPr>
            <a:r>
              <a:rPr lang="en-GB" altLang="en-US" sz="2000" dirty="0"/>
              <a:t>Evolution of the West of England</a:t>
            </a:r>
          </a:p>
          <a:p>
            <a:pPr marL="342900" indent="-342900">
              <a:buFont typeface="Wingdings" panose="05000000000000000000" pitchFamily="2" charset="2"/>
              <a:buChar char="§"/>
            </a:pPr>
            <a:endParaRPr lang="en-GB" altLang="en-US" sz="2000" dirty="0"/>
          </a:p>
          <a:p>
            <a:pPr marL="342900" indent="-342900">
              <a:buFont typeface="Wingdings" panose="05000000000000000000" pitchFamily="2" charset="2"/>
              <a:buChar char="§"/>
            </a:pPr>
            <a:r>
              <a:rPr lang="en-GB" altLang="en-US" sz="2000" dirty="0"/>
              <a:t>The Club now</a:t>
            </a:r>
          </a:p>
        </p:txBody>
      </p:sp>
    </p:spTree>
    <p:extLst>
      <p:ext uri="{BB962C8B-B14F-4D97-AF65-F5344CB8AC3E}">
        <p14:creationId xmlns:p14="http://schemas.microsoft.com/office/powerpoint/2010/main" val="2536609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029000-6A83-4FD2-B1B4-47EABA9114A7}"/>
              </a:ext>
            </a:extLst>
          </p:cNvPr>
          <p:cNvSpPr>
            <a:spLocks noGrp="1"/>
          </p:cNvSpPr>
          <p:nvPr>
            <p:ph type="sldNum" sz="quarter" idx="10"/>
          </p:nvPr>
        </p:nvSpPr>
        <p:spPr/>
        <p:txBody>
          <a:bodyPr/>
          <a:lstStyle/>
          <a:p>
            <a:fld id="{3810F46F-C13F-3844-AA0F-22DF1532835B}" type="slidenum">
              <a:rPr lang="en-GB" smtClean="0"/>
              <a:pPr/>
              <a:t>20</a:t>
            </a:fld>
            <a:endParaRPr lang="en-GB" dirty="0"/>
          </a:p>
        </p:txBody>
      </p:sp>
      <p:sp>
        <p:nvSpPr>
          <p:cNvPr id="4" name="Title 1">
            <a:extLst>
              <a:ext uri="{FF2B5EF4-FFF2-40B4-BE49-F238E27FC236}">
                <a16:creationId xmlns:a16="http://schemas.microsoft.com/office/drawing/2014/main" id="{CF8CC744-761F-4A50-A5C1-2275146AB595}"/>
              </a:ext>
            </a:extLst>
          </p:cNvPr>
          <p:cNvSpPr txBox="1">
            <a:spLocks noChangeArrowheads="1"/>
          </p:cNvSpPr>
          <p:nvPr/>
        </p:nvSpPr>
        <p:spPr>
          <a:xfrm>
            <a:off x="720000" y="3171251"/>
            <a:ext cx="7101068" cy="1102519"/>
          </a:xfrm>
          <a:prstGeom prst="rect">
            <a:avLst/>
          </a:prstGeom>
        </p:spPr>
        <p:txBody>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altLang="en-US" sz="2400" dirty="0">
                <a:solidFill>
                  <a:srgbClr val="002060"/>
                </a:solidFill>
              </a:rPr>
              <a:t>Evolution of the West of England</a:t>
            </a:r>
          </a:p>
        </p:txBody>
      </p:sp>
    </p:spTree>
    <p:extLst>
      <p:ext uri="{BB962C8B-B14F-4D97-AF65-F5344CB8AC3E}">
        <p14:creationId xmlns:p14="http://schemas.microsoft.com/office/powerpoint/2010/main" val="3204237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3B8AF-075F-4467-8E24-D2F4F5E0359C}"/>
              </a:ext>
            </a:extLst>
          </p:cNvPr>
          <p:cNvSpPr>
            <a:spLocks noGrp="1"/>
          </p:cNvSpPr>
          <p:nvPr>
            <p:ph type="title"/>
          </p:nvPr>
        </p:nvSpPr>
        <p:spPr/>
        <p:txBody>
          <a:bodyPr>
            <a:normAutofit/>
          </a:bodyPr>
          <a:lstStyle/>
          <a:p>
            <a:r>
              <a:rPr lang="en-GB" sz="3200" dirty="0">
                <a:solidFill>
                  <a:schemeClr val="accent1">
                    <a:lumMod val="75000"/>
                  </a:schemeClr>
                </a:solidFill>
              </a:rPr>
              <a:t>Once upon a time…</a:t>
            </a:r>
          </a:p>
        </p:txBody>
      </p:sp>
      <p:sp>
        <p:nvSpPr>
          <p:cNvPr id="4" name="Content Placeholder 2">
            <a:extLst>
              <a:ext uri="{FF2B5EF4-FFF2-40B4-BE49-F238E27FC236}">
                <a16:creationId xmlns:a16="http://schemas.microsoft.com/office/drawing/2014/main" id="{DEF21DB5-9F97-4E11-826B-B5A1AC54A0AD}"/>
              </a:ext>
            </a:extLst>
          </p:cNvPr>
          <p:cNvSpPr txBox="1">
            <a:spLocks/>
          </p:cNvSpPr>
          <p:nvPr/>
        </p:nvSpPr>
        <p:spPr>
          <a:xfrm>
            <a:off x="706893" y="1080000"/>
            <a:ext cx="6960682" cy="1255712"/>
          </a:xfrm>
          <a:prstGeom prst="rect">
            <a:avLst/>
          </a:prstGeom>
        </p:spPr>
        <p:txBody>
          <a:bodyPr/>
          <a:lstStyle>
            <a:lvl1pPr marL="271463" indent="-271463" algn="l" rtl="0" eaLnBrk="1" fontAlgn="base" hangingPunct="1">
              <a:spcBef>
                <a:spcPct val="20000"/>
              </a:spcBef>
              <a:spcAft>
                <a:spcPct val="0"/>
              </a:spcAft>
              <a:buClr>
                <a:srgbClr val="BAA7B2"/>
              </a:buClr>
              <a:buSzPct val="150000"/>
              <a:buFont typeface="Arial" charset="0"/>
              <a:buChar char="■"/>
              <a:defRPr sz="1700" b="1">
                <a:solidFill>
                  <a:schemeClr val="bg1"/>
                </a:solidFill>
                <a:latin typeface="Arial"/>
                <a:ea typeface="+mn-ea"/>
                <a:cs typeface="+mn-cs"/>
              </a:defRPr>
            </a:lvl1pPr>
            <a:lvl2pPr marL="715963" indent="-265113" algn="l" rtl="0" eaLnBrk="1" fontAlgn="base" hangingPunct="1">
              <a:spcBef>
                <a:spcPct val="20000"/>
              </a:spcBef>
              <a:spcAft>
                <a:spcPct val="0"/>
              </a:spcAft>
              <a:buClr>
                <a:srgbClr val="BAA7B2"/>
              </a:buClr>
              <a:buSzPct val="120000"/>
              <a:buFont typeface="Arial" charset="0"/>
              <a:buChar char="■"/>
              <a:defRPr sz="1500">
                <a:solidFill>
                  <a:srgbClr val="BAA7B2"/>
                </a:solidFill>
                <a:latin typeface="Arial"/>
                <a:ea typeface="+mn-ea"/>
                <a:cs typeface="+mn-cs"/>
              </a:defRPr>
            </a:lvl2pPr>
            <a:lvl3pPr marL="1309688" indent="-228600" algn="l" rtl="0" eaLnBrk="1" fontAlgn="base" hangingPunct="1">
              <a:spcBef>
                <a:spcPct val="20000"/>
              </a:spcBef>
              <a:spcAft>
                <a:spcPct val="0"/>
              </a:spcAft>
              <a:buSzPct val="150000"/>
              <a:buFont typeface="Wingdings" charset="2"/>
              <a:buChar char="§"/>
              <a:defRPr sz="2400">
                <a:solidFill>
                  <a:srgbClr val="0081AB"/>
                </a:solidFill>
                <a:latin typeface="+mn-lt"/>
                <a:ea typeface="+mn-ea"/>
                <a:cs typeface="+mn-cs"/>
              </a:defRPr>
            </a:lvl3pPr>
            <a:lvl4pPr marL="1717675" indent="-228600" algn="l" rtl="0" eaLnBrk="1" fontAlgn="base" hangingPunct="1">
              <a:spcBef>
                <a:spcPct val="20000"/>
              </a:spcBef>
              <a:spcAft>
                <a:spcPct val="0"/>
              </a:spcAft>
              <a:buSzPct val="150000"/>
              <a:buFont typeface="Wingdings" charset="2"/>
              <a:buChar char="§"/>
              <a:defRPr sz="2000">
                <a:solidFill>
                  <a:srgbClr val="0081AB"/>
                </a:solidFill>
                <a:latin typeface="+mn-lt"/>
                <a:ea typeface="+mn-ea"/>
                <a:cs typeface="+mn-cs"/>
              </a:defRPr>
            </a:lvl4pPr>
            <a:lvl5pPr marL="2125663" indent="-228600" algn="l" rtl="0" eaLnBrk="1" fontAlgn="base" hangingPunct="1">
              <a:spcBef>
                <a:spcPct val="20000"/>
              </a:spcBef>
              <a:spcAft>
                <a:spcPct val="0"/>
              </a:spcAft>
              <a:buSzPct val="150000"/>
              <a:buFont typeface="Wingdings" charset="2"/>
              <a:buChar char="§"/>
              <a:defRPr sz="2000">
                <a:solidFill>
                  <a:srgbClr val="0081AB"/>
                </a:solidFill>
                <a:latin typeface="+mn-lt"/>
                <a:ea typeface="+mn-ea"/>
                <a:cs typeface="+mn-cs"/>
              </a:defRPr>
            </a:lvl5pPr>
            <a:lvl6pPr marL="25828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6pPr>
            <a:lvl7pPr marL="30400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7pPr>
            <a:lvl8pPr marL="34972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8pPr>
            <a:lvl9pPr marL="3954463" indent="-228600" algn="l" rtl="0" eaLnBrk="1" fontAlgn="base" hangingPunct="1">
              <a:spcBef>
                <a:spcPct val="20000"/>
              </a:spcBef>
              <a:spcAft>
                <a:spcPct val="0"/>
              </a:spcAft>
              <a:buSzPct val="150000"/>
              <a:buFont typeface="Wingdings" pitchFamily="-107" charset="2"/>
              <a:buChar char="§"/>
              <a:defRPr sz="2000">
                <a:solidFill>
                  <a:srgbClr val="0081AB"/>
                </a:solidFill>
                <a:latin typeface="+mn-lt"/>
                <a:ea typeface="+mn-ea"/>
                <a:cs typeface="+mn-cs"/>
              </a:defRPr>
            </a:lvl9pPr>
          </a:lstStyle>
          <a:p>
            <a:pPr marL="0" indent="0" algn="just">
              <a:lnSpc>
                <a:spcPct val="114000"/>
              </a:lnSpc>
              <a:spcBef>
                <a:spcPts val="0"/>
              </a:spcBef>
              <a:buNone/>
            </a:pPr>
            <a:r>
              <a:rPr lang="en-US" altLang="en-US" sz="2000" b="0" kern="0" dirty="0">
                <a:solidFill>
                  <a:srgbClr val="002060"/>
                </a:solidFill>
                <a:latin typeface="Arial" panose="020B0604020202020204" pitchFamily="34" charset="0"/>
                <a:cs typeface="Arial" panose="020B0604020202020204" pitchFamily="34" charset="0"/>
              </a:rPr>
              <a:t>The origins of the Club lie in the ship owning activities of John Bagwell Holman (1800-1863), the founder of the firm John Holman &amp; Sons, who lived and worked in Topsham, near Exeter, southwest England</a:t>
            </a:r>
          </a:p>
          <a:p>
            <a:endParaRPr lang="en-GB" kern="0" dirty="0"/>
          </a:p>
        </p:txBody>
      </p:sp>
      <p:pic>
        <p:nvPicPr>
          <p:cNvPr id="7" name="Picture 6">
            <a:extLst>
              <a:ext uri="{FF2B5EF4-FFF2-40B4-BE49-F238E27FC236}">
                <a16:creationId xmlns:a16="http://schemas.microsoft.com/office/drawing/2014/main" id="{EE44F932-0038-4BC0-9629-7FCAE1DEA975}"/>
              </a:ext>
            </a:extLst>
          </p:cNvPr>
          <p:cNvPicPr>
            <a:picLocks noChangeArrowheads="1"/>
          </p:cNvPicPr>
          <p:nvPr/>
        </p:nvPicPr>
        <p:blipFill rotWithShape="1">
          <a:blip r:embed="rId2">
            <a:extLst>
              <a:ext uri="{28A0092B-C50C-407E-A947-70E740481C1C}">
                <a14:useLocalDpi xmlns:a14="http://schemas.microsoft.com/office/drawing/2010/main" val="0"/>
              </a:ext>
            </a:extLst>
          </a:blip>
          <a:srcRect b="1394"/>
          <a:stretch/>
        </p:blipFill>
        <p:spPr bwMode="auto">
          <a:xfrm>
            <a:off x="7962667" y="1593786"/>
            <a:ext cx="3155486" cy="4088951"/>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79F025D2-D01D-4CD8-9940-63E718AA9A51}"/>
              </a:ext>
            </a:extLst>
          </p:cNvPr>
          <p:cNvPicPr>
            <a:picLocks noChangeAspect="1"/>
          </p:cNvPicPr>
          <p:nvPr/>
        </p:nvPicPr>
        <p:blipFill rotWithShape="1">
          <a:blip r:embed="rId3"/>
          <a:srcRect l="12386" t="11636" r="52500" b="32387"/>
          <a:stretch/>
        </p:blipFill>
        <p:spPr>
          <a:xfrm>
            <a:off x="2280092" y="3042994"/>
            <a:ext cx="3814284" cy="2735006"/>
          </a:xfrm>
          <a:prstGeom prst="rect">
            <a:avLst/>
          </a:prstGeom>
          <a:ln w="25400">
            <a:solidFill>
              <a:srgbClr val="002060"/>
            </a:solidFill>
          </a:ln>
        </p:spPr>
      </p:pic>
    </p:spTree>
    <p:extLst>
      <p:ext uri="{BB962C8B-B14F-4D97-AF65-F5344CB8AC3E}">
        <p14:creationId xmlns:p14="http://schemas.microsoft.com/office/powerpoint/2010/main" val="293615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44E5-FF3B-4AEA-80E2-34009511ED52}"/>
              </a:ext>
            </a:extLst>
          </p:cNvPr>
          <p:cNvSpPr>
            <a:spLocks noGrp="1"/>
          </p:cNvSpPr>
          <p:nvPr>
            <p:ph type="title"/>
          </p:nvPr>
        </p:nvSpPr>
        <p:spPr/>
        <p:txBody>
          <a:bodyPr>
            <a:normAutofit/>
          </a:bodyPr>
          <a:lstStyle/>
          <a:p>
            <a:r>
              <a:rPr lang="en-GB" sz="3200" dirty="0">
                <a:solidFill>
                  <a:schemeClr val="accent1">
                    <a:lumMod val="75000"/>
                  </a:schemeClr>
                </a:solidFill>
              </a:rPr>
              <a:t>Advent of mutual hull insurance</a:t>
            </a:r>
          </a:p>
        </p:txBody>
      </p:sp>
      <p:sp>
        <p:nvSpPr>
          <p:cNvPr id="3" name="Slide Number Placeholder 2">
            <a:extLst>
              <a:ext uri="{FF2B5EF4-FFF2-40B4-BE49-F238E27FC236}">
                <a16:creationId xmlns:a16="http://schemas.microsoft.com/office/drawing/2014/main" id="{02099003-D925-4395-BB06-0A026D3866B7}"/>
              </a:ext>
            </a:extLst>
          </p:cNvPr>
          <p:cNvSpPr>
            <a:spLocks noGrp="1"/>
          </p:cNvSpPr>
          <p:nvPr>
            <p:ph type="sldNum" sz="quarter" idx="10"/>
          </p:nvPr>
        </p:nvSpPr>
        <p:spPr/>
        <p:txBody>
          <a:bodyPr/>
          <a:lstStyle/>
          <a:p>
            <a:fld id="{3810F46F-C13F-3844-AA0F-22DF1532835B}" type="slidenum">
              <a:rPr lang="en-GB" smtClean="0"/>
              <a:pPr/>
              <a:t>22</a:t>
            </a:fld>
            <a:endParaRPr lang="en-GB" dirty="0"/>
          </a:p>
        </p:txBody>
      </p:sp>
      <p:sp>
        <p:nvSpPr>
          <p:cNvPr id="4" name="Rectangle 2">
            <a:extLst>
              <a:ext uri="{FF2B5EF4-FFF2-40B4-BE49-F238E27FC236}">
                <a16:creationId xmlns:a16="http://schemas.microsoft.com/office/drawing/2014/main" id="{BDB45693-4A77-492E-B9A1-850AA8C063BF}"/>
              </a:ext>
            </a:extLst>
          </p:cNvPr>
          <p:cNvSpPr txBox="1">
            <a:spLocks noChangeArrowheads="1"/>
          </p:cNvSpPr>
          <p:nvPr/>
        </p:nvSpPr>
        <p:spPr>
          <a:xfrm>
            <a:off x="628559" y="1074455"/>
            <a:ext cx="7565477" cy="4469087"/>
          </a:xfrm>
          <a:prstGeom prst="rect">
            <a:avLst/>
          </a:prstGeom>
        </p:spPr>
        <p:txBody>
          <a:bodyPr>
            <a:noAutofit/>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4000"/>
              </a:lnSpc>
              <a:spcBef>
                <a:spcPts val="0"/>
              </a:spcBef>
              <a:buFont typeface="Arial" panose="020B0604020202020204" pitchFamily="34" charset="0"/>
              <a:buNone/>
            </a:pPr>
            <a:r>
              <a:rPr lang="en-US" altLang="en-US" sz="2000" dirty="0">
                <a:solidFill>
                  <a:srgbClr val="002060"/>
                </a:solidFill>
              </a:rPr>
              <a:t>In early 19</a:t>
            </a:r>
            <a:r>
              <a:rPr lang="en-US" altLang="en-US" sz="2000" baseline="30000" dirty="0">
                <a:solidFill>
                  <a:srgbClr val="002060"/>
                </a:solidFill>
              </a:rPr>
              <a:t>th</a:t>
            </a:r>
            <a:r>
              <a:rPr lang="en-US" altLang="en-US" sz="2000" dirty="0">
                <a:solidFill>
                  <a:srgbClr val="002060"/>
                </a:solidFill>
              </a:rPr>
              <a:t> C. Ship owners were confronted with the problem of insuring their ships.   </a:t>
            </a:r>
          </a:p>
          <a:p>
            <a:pPr marL="0" indent="0">
              <a:lnSpc>
                <a:spcPct val="134000"/>
              </a:lnSpc>
              <a:spcBef>
                <a:spcPts val="0"/>
              </a:spcBef>
              <a:buFont typeface="Arial" panose="020B0604020202020204" pitchFamily="34" charset="0"/>
              <a:buNone/>
            </a:pPr>
            <a:endParaRPr lang="en-US" altLang="en-US" sz="800" dirty="0">
              <a:solidFill>
                <a:srgbClr val="002060"/>
              </a:solidFill>
            </a:endParaRPr>
          </a:p>
          <a:p>
            <a:pPr marL="0" indent="0">
              <a:lnSpc>
                <a:spcPct val="134000"/>
              </a:lnSpc>
              <a:spcBef>
                <a:spcPts val="0"/>
              </a:spcBef>
              <a:buFont typeface="Arial" panose="020B0604020202020204" pitchFamily="34" charset="0"/>
              <a:buNone/>
            </a:pPr>
            <a:r>
              <a:rPr lang="en-US" altLang="en-US" sz="2000" dirty="0">
                <a:solidFill>
                  <a:srgbClr val="002060"/>
                </a:solidFill>
              </a:rPr>
              <a:t>Since 1720 (The Bubble Act) only </a:t>
            </a:r>
            <a:r>
              <a:rPr lang="en-US" altLang="en-US" sz="2000" b="1" dirty="0">
                <a:solidFill>
                  <a:srgbClr val="002060"/>
                </a:solidFill>
              </a:rPr>
              <a:t>2 companies </a:t>
            </a:r>
            <a:r>
              <a:rPr lang="en-US" altLang="en-US" sz="2000" dirty="0">
                <a:solidFill>
                  <a:srgbClr val="002060"/>
                </a:solidFill>
              </a:rPr>
              <a:t>allowed outside Lloyds to provide marine insurance:  Royal Exchange Assurance &amp; London Assurance.  </a:t>
            </a:r>
          </a:p>
          <a:p>
            <a:pPr marL="0" indent="0">
              <a:lnSpc>
                <a:spcPct val="134000"/>
              </a:lnSpc>
              <a:spcBef>
                <a:spcPts val="0"/>
              </a:spcBef>
              <a:buFont typeface="Arial" panose="020B0604020202020204" pitchFamily="34" charset="0"/>
              <a:buNone/>
            </a:pPr>
            <a:endParaRPr lang="en-US" altLang="en-US" sz="800" dirty="0">
              <a:solidFill>
                <a:srgbClr val="002060"/>
              </a:solidFill>
            </a:endParaRPr>
          </a:p>
          <a:p>
            <a:pPr marL="0" indent="0">
              <a:lnSpc>
                <a:spcPct val="134000"/>
              </a:lnSpc>
              <a:spcBef>
                <a:spcPts val="0"/>
              </a:spcBef>
              <a:buFont typeface="Arial" panose="020B0604020202020204" pitchFamily="34" charset="0"/>
              <a:buNone/>
            </a:pPr>
            <a:r>
              <a:rPr lang="en-US" altLang="en-US" sz="2000" dirty="0">
                <a:solidFill>
                  <a:srgbClr val="002060"/>
                </a:solidFill>
              </a:rPr>
              <a:t>The limited insurance market took advantage of distance from owners and near </a:t>
            </a:r>
            <a:r>
              <a:rPr lang="en-US" altLang="en-US" sz="2000" b="1" dirty="0">
                <a:solidFill>
                  <a:srgbClr val="002060"/>
                </a:solidFill>
              </a:rPr>
              <a:t>monopolistic opportunities with high premiums.</a:t>
            </a:r>
          </a:p>
          <a:p>
            <a:pPr marL="0" indent="0">
              <a:lnSpc>
                <a:spcPct val="134000"/>
              </a:lnSpc>
              <a:spcBef>
                <a:spcPts val="0"/>
              </a:spcBef>
              <a:buNone/>
            </a:pPr>
            <a:endParaRPr lang="en-US" altLang="en-US" sz="800" dirty="0">
              <a:solidFill>
                <a:srgbClr val="002060"/>
              </a:solidFill>
            </a:endParaRPr>
          </a:p>
          <a:p>
            <a:pPr marL="0" indent="0">
              <a:lnSpc>
                <a:spcPct val="134000"/>
              </a:lnSpc>
              <a:spcBef>
                <a:spcPts val="0"/>
              </a:spcBef>
              <a:buFont typeface="Arial" panose="020B0604020202020204" pitchFamily="34" charset="0"/>
              <a:buNone/>
            </a:pPr>
            <a:r>
              <a:rPr lang="en-US" altLang="en-US" sz="2000" dirty="0">
                <a:solidFill>
                  <a:srgbClr val="002060"/>
                </a:solidFill>
              </a:rPr>
              <a:t>In 1832, Exeter ship owners formed the </a:t>
            </a:r>
            <a:r>
              <a:rPr lang="en-US" altLang="en-US" sz="2000" i="1" dirty="0">
                <a:solidFill>
                  <a:srgbClr val="002060"/>
                </a:solidFill>
              </a:rPr>
              <a:t>West of England Marine </a:t>
            </a:r>
          </a:p>
          <a:p>
            <a:pPr marL="0" indent="0">
              <a:lnSpc>
                <a:spcPct val="134000"/>
              </a:lnSpc>
              <a:spcBef>
                <a:spcPts val="0"/>
              </a:spcBef>
              <a:buFont typeface="Arial" panose="020B0604020202020204" pitchFamily="34" charset="0"/>
              <a:buNone/>
            </a:pPr>
            <a:r>
              <a:rPr lang="en-US" altLang="en-US" sz="2000" i="1" dirty="0">
                <a:solidFill>
                  <a:srgbClr val="002060"/>
                </a:solidFill>
              </a:rPr>
              <a:t>Insurance Association</a:t>
            </a:r>
            <a:r>
              <a:rPr lang="en-US" altLang="en-US" sz="2000" dirty="0">
                <a:solidFill>
                  <a:srgbClr val="002060"/>
                </a:solidFill>
              </a:rPr>
              <a:t> to provide at cost hull insurance. </a:t>
            </a:r>
          </a:p>
          <a:p>
            <a:pPr marL="0" indent="0">
              <a:lnSpc>
                <a:spcPct val="134000"/>
              </a:lnSpc>
              <a:spcBef>
                <a:spcPts val="0"/>
              </a:spcBef>
              <a:buFont typeface="Arial" panose="020B0604020202020204" pitchFamily="34" charset="0"/>
              <a:buNone/>
            </a:pPr>
            <a:endParaRPr lang="en-US" altLang="en-US" sz="800" dirty="0">
              <a:solidFill>
                <a:srgbClr val="002060"/>
              </a:solidFill>
            </a:endParaRPr>
          </a:p>
          <a:p>
            <a:pPr marL="0" indent="0">
              <a:lnSpc>
                <a:spcPct val="134000"/>
              </a:lnSpc>
              <a:spcBef>
                <a:spcPts val="0"/>
              </a:spcBef>
              <a:buFont typeface="Arial" panose="020B0604020202020204" pitchFamily="34" charset="0"/>
              <a:buNone/>
            </a:pPr>
            <a:r>
              <a:rPr lang="en-US" altLang="en-US" sz="2000" dirty="0">
                <a:solidFill>
                  <a:srgbClr val="002060"/>
                </a:solidFill>
              </a:rPr>
              <a:t>Members  contributed to a </a:t>
            </a:r>
            <a:r>
              <a:rPr lang="en-US" altLang="en-US" sz="2000" b="1" dirty="0">
                <a:solidFill>
                  <a:srgbClr val="002060"/>
                </a:solidFill>
              </a:rPr>
              <a:t>mutual non-profit making fund </a:t>
            </a:r>
            <a:r>
              <a:rPr lang="en-US" altLang="en-US" sz="2000" dirty="0">
                <a:solidFill>
                  <a:srgbClr val="002060"/>
                </a:solidFill>
              </a:rPr>
              <a:t>which cost considerably less than insurance provided by Lloyds &amp; the two company underwriters.</a:t>
            </a:r>
            <a:endParaRPr lang="en-US" altLang="en-US" sz="2000" dirty="0">
              <a:solidFill>
                <a:srgbClr val="002060"/>
              </a:solidFill>
              <a:latin typeface="Arial" panose="020B0604020202020204" pitchFamily="34" charset="0"/>
            </a:endParaRPr>
          </a:p>
        </p:txBody>
      </p:sp>
      <p:pic>
        <p:nvPicPr>
          <p:cNvPr id="5" name="Picture 9" descr="paquitawreck">
            <a:extLst>
              <a:ext uri="{FF2B5EF4-FFF2-40B4-BE49-F238E27FC236}">
                <a16:creationId xmlns:a16="http://schemas.microsoft.com/office/drawing/2014/main" id="{03847159-7FDE-4F9E-9433-32DEF69E96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60" t="11041" r="13354" b="3556"/>
          <a:stretch/>
        </p:blipFill>
        <p:spPr bwMode="auto">
          <a:xfrm>
            <a:off x="8194037" y="2423711"/>
            <a:ext cx="3728913" cy="2586183"/>
          </a:xfrm>
          <a:prstGeom prst="rect">
            <a:avLst/>
          </a:prstGeom>
          <a:noFill/>
          <a:ln w="22225">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649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8D86-8F67-4A61-ADF5-677CDD6C80DA}"/>
              </a:ext>
            </a:extLst>
          </p:cNvPr>
          <p:cNvSpPr>
            <a:spLocks noGrp="1"/>
          </p:cNvSpPr>
          <p:nvPr>
            <p:ph type="title"/>
          </p:nvPr>
        </p:nvSpPr>
        <p:spPr/>
        <p:txBody>
          <a:bodyPr>
            <a:normAutofit/>
          </a:bodyPr>
          <a:lstStyle/>
          <a:p>
            <a:r>
              <a:rPr lang="en-GB" dirty="0">
                <a:solidFill>
                  <a:srgbClr val="002060"/>
                </a:solidFill>
              </a:rPr>
              <a:t>A second hull mutual…</a:t>
            </a:r>
          </a:p>
        </p:txBody>
      </p:sp>
      <p:sp>
        <p:nvSpPr>
          <p:cNvPr id="3" name="Slide Number Placeholder 2">
            <a:extLst>
              <a:ext uri="{FF2B5EF4-FFF2-40B4-BE49-F238E27FC236}">
                <a16:creationId xmlns:a16="http://schemas.microsoft.com/office/drawing/2014/main" id="{155E0428-8B4F-4722-8BB9-C3DC9522254F}"/>
              </a:ext>
            </a:extLst>
          </p:cNvPr>
          <p:cNvSpPr>
            <a:spLocks noGrp="1"/>
          </p:cNvSpPr>
          <p:nvPr>
            <p:ph type="sldNum" sz="quarter" idx="10"/>
          </p:nvPr>
        </p:nvSpPr>
        <p:spPr/>
        <p:txBody>
          <a:bodyPr/>
          <a:lstStyle/>
          <a:p>
            <a:fld id="{3810F46F-C13F-3844-AA0F-22DF1532835B}" type="slidenum">
              <a:rPr lang="en-GB" smtClean="0"/>
              <a:pPr/>
              <a:t>23</a:t>
            </a:fld>
            <a:endParaRPr lang="en-GB" dirty="0"/>
          </a:p>
        </p:txBody>
      </p:sp>
      <p:pic>
        <p:nvPicPr>
          <p:cNvPr id="4" name="Picture 4">
            <a:extLst>
              <a:ext uri="{FF2B5EF4-FFF2-40B4-BE49-F238E27FC236}">
                <a16:creationId xmlns:a16="http://schemas.microsoft.com/office/drawing/2014/main" id="{40B20047-1E13-4734-83B5-91C6E6663498}"/>
              </a:ext>
            </a:extLst>
          </p:cNvPr>
          <p:cNvPicPr>
            <a:picLocks noChangeArrowheads="1"/>
          </p:cNvPicPr>
          <p:nvPr/>
        </p:nvPicPr>
        <p:blipFill>
          <a:blip r:embed="rId2">
            <a:extLst>
              <a:ext uri="{28A0092B-C50C-407E-A947-70E740481C1C}">
                <a14:useLocalDpi xmlns:a14="http://schemas.microsoft.com/office/drawing/2010/main" val="0"/>
              </a:ext>
            </a:extLst>
          </a:blip>
          <a:srcRect r="-1724"/>
          <a:stretch>
            <a:fillRect/>
          </a:stretch>
        </p:blipFill>
        <p:spPr bwMode="auto">
          <a:xfrm>
            <a:off x="719999" y="1563708"/>
            <a:ext cx="3734013" cy="4615866"/>
          </a:xfrm>
          <a:prstGeom prst="rect">
            <a:avLst/>
          </a:prstGeom>
          <a:noFill/>
          <a:ln w="22225">
            <a:solidFill>
              <a:srgbClr val="000000"/>
            </a:solidFill>
            <a:miter lim="800000"/>
            <a:headEnd/>
            <a:tailEnd/>
          </a:ln>
          <a:effectLst/>
          <a:extLst>
            <a:ext uri="{909E8E84-426E-40DD-AFC4-6F175D3DCCD1}">
              <a14:hiddenFill xmlns:a14="http://schemas.microsoft.com/office/drawing/2010/main">
                <a:solidFill>
                  <a:srgbClr val="33996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Content Placeholder 2">
            <a:extLst>
              <a:ext uri="{FF2B5EF4-FFF2-40B4-BE49-F238E27FC236}">
                <a16:creationId xmlns:a16="http://schemas.microsoft.com/office/drawing/2014/main" id="{C0E50EF0-C585-458E-9D3C-73B350B79D95}"/>
              </a:ext>
            </a:extLst>
          </p:cNvPr>
          <p:cNvSpPr txBox="1">
            <a:spLocks/>
          </p:cNvSpPr>
          <p:nvPr/>
        </p:nvSpPr>
        <p:spPr>
          <a:xfrm>
            <a:off x="4679999" y="1805986"/>
            <a:ext cx="6996063" cy="3606367"/>
          </a:xfrm>
          <a:prstGeom prst="rect">
            <a:avLst/>
          </a:prstGeom>
        </p:spPr>
        <p:txBody>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Font typeface="Arial" panose="020B0604020202020204" pitchFamily="34" charset="0"/>
              <a:buNone/>
            </a:pPr>
            <a:r>
              <a:rPr lang="en-US" altLang="en-US" sz="2000" dirty="0">
                <a:solidFill>
                  <a:srgbClr val="002060"/>
                </a:solidFill>
              </a:rPr>
              <a:t>In 1838 the Exeter Shipping Insurance Association was formed also providing mutual hull insurance for West Country ship owners. </a:t>
            </a:r>
          </a:p>
          <a:p>
            <a:pPr marL="0" indent="0">
              <a:lnSpc>
                <a:spcPct val="114000"/>
              </a:lnSpc>
              <a:spcBef>
                <a:spcPts val="0"/>
              </a:spcBef>
              <a:buFont typeface="Arial" panose="020B0604020202020204" pitchFamily="34" charset="0"/>
              <a:buNone/>
            </a:pPr>
            <a:endParaRPr lang="en-US" altLang="en-US" sz="2000" dirty="0">
              <a:solidFill>
                <a:srgbClr val="002060"/>
              </a:solidFill>
            </a:endParaRPr>
          </a:p>
          <a:p>
            <a:pPr marL="0" indent="0">
              <a:lnSpc>
                <a:spcPct val="114000"/>
              </a:lnSpc>
              <a:spcBef>
                <a:spcPts val="0"/>
              </a:spcBef>
              <a:buFont typeface="Arial" panose="020B0604020202020204" pitchFamily="34" charset="0"/>
              <a:buNone/>
            </a:pPr>
            <a:r>
              <a:rPr lang="en-US" altLang="en-US" sz="2000" dirty="0">
                <a:solidFill>
                  <a:srgbClr val="002060"/>
                </a:solidFill>
              </a:rPr>
              <a:t>John Holman was the Secretary of this new Mutual.</a:t>
            </a:r>
          </a:p>
          <a:p>
            <a:pPr marL="0" indent="0">
              <a:lnSpc>
                <a:spcPct val="114000"/>
              </a:lnSpc>
              <a:spcBef>
                <a:spcPts val="0"/>
              </a:spcBef>
              <a:buFont typeface="Arial" panose="020B0604020202020204" pitchFamily="34" charset="0"/>
              <a:buNone/>
            </a:pPr>
            <a:endParaRPr lang="en-US" altLang="en-US" sz="2000" dirty="0">
              <a:solidFill>
                <a:srgbClr val="002060"/>
              </a:solidFill>
            </a:endParaRPr>
          </a:p>
          <a:p>
            <a:pPr marL="0" indent="0">
              <a:lnSpc>
                <a:spcPct val="114000"/>
              </a:lnSpc>
              <a:spcBef>
                <a:spcPts val="0"/>
              </a:spcBef>
              <a:buFont typeface="Arial" panose="020B0604020202020204" pitchFamily="34" charset="0"/>
              <a:buNone/>
            </a:pPr>
            <a:r>
              <a:rPr lang="en-US" altLang="en-US" sz="2000" dirty="0">
                <a:solidFill>
                  <a:srgbClr val="002060"/>
                </a:solidFill>
              </a:rPr>
              <a:t>By 1854, the firm of John Holman &amp; Sons managed the insurance of over 500 vessels</a:t>
            </a:r>
          </a:p>
          <a:p>
            <a:pPr marL="0" indent="0">
              <a:spcBef>
                <a:spcPts val="375"/>
              </a:spcBef>
              <a:spcAft>
                <a:spcPts val="375"/>
              </a:spcAft>
              <a:buFont typeface="Arial" panose="020B0604020202020204" pitchFamily="34" charset="0"/>
              <a:buNone/>
            </a:pPr>
            <a:endParaRPr lang="en-US" altLang="en-US" sz="1350" dirty="0">
              <a:solidFill>
                <a:srgbClr val="006699"/>
              </a:solidFill>
            </a:endParaRPr>
          </a:p>
        </p:txBody>
      </p:sp>
    </p:spTree>
    <p:extLst>
      <p:ext uri="{BB962C8B-B14F-4D97-AF65-F5344CB8AC3E}">
        <p14:creationId xmlns:p14="http://schemas.microsoft.com/office/powerpoint/2010/main" val="1394139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AED8-C03D-427F-93D7-9CC86626C43E}"/>
              </a:ext>
            </a:extLst>
          </p:cNvPr>
          <p:cNvSpPr>
            <a:spLocks noGrp="1"/>
          </p:cNvSpPr>
          <p:nvPr>
            <p:ph type="title"/>
          </p:nvPr>
        </p:nvSpPr>
        <p:spPr/>
        <p:txBody>
          <a:bodyPr>
            <a:normAutofit fontScale="90000"/>
          </a:bodyPr>
          <a:lstStyle/>
          <a:p>
            <a:br>
              <a:rPr lang="en-GB" dirty="0">
                <a:solidFill>
                  <a:srgbClr val="0081AB"/>
                </a:solidFill>
              </a:rPr>
            </a:br>
            <a:r>
              <a:rPr lang="en-GB" sz="3100" dirty="0">
                <a:solidFill>
                  <a:schemeClr val="accent1">
                    <a:lumMod val="75000"/>
                  </a:schemeClr>
                </a:solidFill>
              </a:rPr>
              <a:t>Changing risks : 3</a:t>
            </a:r>
            <a:r>
              <a:rPr lang="en-GB" sz="3100" baseline="30000" dirty="0">
                <a:solidFill>
                  <a:schemeClr val="accent1">
                    <a:lumMod val="75000"/>
                  </a:schemeClr>
                </a:solidFill>
              </a:rPr>
              <a:t>rd</a:t>
            </a:r>
            <a:r>
              <a:rPr lang="en-GB" sz="3100" dirty="0">
                <a:solidFill>
                  <a:schemeClr val="accent1">
                    <a:lumMod val="75000"/>
                  </a:schemeClr>
                </a:solidFill>
              </a:rPr>
              <a:t> Party Liabilities </a:t>
            </a:r>
            <a:br>
              <a:rPr lang="en-GB" sz="3100" kern="0" dirty="0">
                <a:solidFill>
                  <a:schemeClr val="accent1">
                    <a:lumMod val="75000"/>
                  </a:schemeClr>
                </a:solidFill>
              </a:rPr>
            </a:br>
            <a:endParaRPr lang="en-GB" sz="3100" dirty="0">
              <a:solidFill>
                <a:schemeClr val="accent1">
                  <a:lumMod val="75000"/>
                </a:schemeClr>
              </a:solidFill>
            </a:endParaRPr>
          </a:p>
        </p:txBody>
      </p:sp>
      <p:sp>
        <p:nvSpPr>
          <p:cNvPr id="3" name="Slide Number Placeholder 2">
            <a:extLst>
              <a:ext uri="{FF2B5EF4-FFF2-40B4-BE49-F238E27FC236}">
                <a16:creationId xmlns:a16="http://schemas.microsoft.com/office/drawing/2014/main" id="{07B27F60-CA87-48E1-8E2F-0F282298A0F8}"/>
              </a:ext>
            </a:extLst>
          </p:cNvPr>
          <p:cNvSpPr>
            <a:spLocks noGrp="1"/>
          </p:cNvSpPr>
          <p:nvPr>
            <p:ph type="sldNum" sz="quarter" idx="10"/>
          </p:nvPr>
        </p:nvSpPr>
        <p:spPr/>
        <p:txBody>
          <a:bodyPr/>
          <a:lstStyle/>
          <a:p>
            <a:fld id="{3810F46F-C13F-3844-AA0F-22DF1532835B}" type="slidenum">
              <a:rPr lang="en-GB" smtClean="0"/>
              <a:pPr/>
              <a:t>24</a:t>
            </a:fld>
            <a:endParaRPr lang="en-GB" dirty="0"/>
          </a:p>
        </p:txBody>
      </p:sp>
      <p:sp>
        <p:nvSpPr>
          <p:cNvPr id="4" name="Content Placeholder 2">
            <a:extLst>
              <a:ext uri="{FF2B5EF4-FFF2-40B4-BE49-F238E27FC236}">
                <a16:creationId xmlns:a16="http://schemas.microsoft.com/office/drawing/2014/main" id="{4BEC7ADC-11F6-4A55-8980-B1398B3CCD9B}"/>
              </a:ext>
            </a:extLst>
          </p:cNvPr>
          <p:cNvSpPr txBox="1">
            <a:spLocks/>
          </p:cNvSpPr>
          <p:nvPr/>
        </p:nvSpPr>
        <p:spPr>
          <a:xfrm>
            <a:off x="720000" y="1524362"/>
            <a:ext cx="9933311" cy="4354512"/>
          </a:xfrm>
          <a:prstGeom prst="rect">
            <a:avLst/>
          </a:prstGeom>
        </p:spPr>
        <p:txBody>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Font typeface="Arial" panose="020B0604020202020204" pitchFamily="34" charset="0"/>
              <a:buNone/>
            </a:pPr>
            <a:r>
              <a:rPr lang="en-GB" sz="2000" dirty="0">
                <a:solidFill>
                  <a:srgbClr val="002060"/>
                </a:solidFill>
              </a:rPr>
              <a:t>Lloyd’s underwriters began to write hull risks competitively but would not take on the increasing burden of 3</a:t>
            </a:r>
            <a:r>
              <a:rPr lang="en-GB" sz="2000" baseline="30000" dirty="0">
                <a:solidFill>
                  <a:srgbClr val="002060"/>
                </a:solidFill>
              </a:rPr>
              <a:t>rd</a:t>
            </a:r>
            <a:r>
              <a:rPr lang="en-GB" sz="2000" dirty="0">
                <a:solidFill>
                  <a:srgbClr val="002060"/>
                </a:solidFill>
              </a:rPr>
              <a:t> party liabilities facing ship owners:</a:t>
            </a:r>
          </a:p>
          <a:p>
            <a:pPr marL="0" indent="0">
              <a:lnSpc>
                <a:spcPct val="114000"/>
              </a:lnSpc>
              <a:spcBef>
                <a:spcPts val="0"/>
              </a:spcBef>
              <a:buFont typeface="Arial" panose="020B0604020202020204" pitchFamily="34" charset="0"/>
              <a:buNone/>
            </a:pPr>
            <a:endParaRPr lang="en-GB" sz="2000" dirty="0">
              <a:solidFill>
                <a:srgbClr val="002060"/>
              </a:solidFill>
            </a:endParaRPr>
          </a:p>
          <a:p>
            <a:pPr>
              <a:lnSpc>
                <a:spcPct val="114000"/>
              </a:lnSpc>
              <a:spcBef>
                <a:spcPts val="0"/>
              </a:spcBef>
              <a:buClr>
                <a:srgbClr val="002060"/>
              </a:buClr>
              <a:buSzPct val="90000"/>
            </a:pPr>
            <a:r>
              <a:rPr lang="en-GB" sz="2000" u="sng" dirty="0">
                <a:solidFill>
                  <a:srgbClr val="002060"/>
                </a:solidFill>
              </a:rPr>
              <a:t>“De Vaux v Salvador</a:t>
            </a:r>
            <a:r>
              <a:rPr lang="en-GB" sz="2000" dirty="0">
                <a:solidFill>
                  <a:srgbClr val="002060"/>
                </a:solidFill>
              </a:rPr>
              <a:t>” (1836) : English court ruled that an </a:t>
            </a:r>
            <a:r>
              <a:rPr lang="en-GB" sz="2000" b="1" dirty="0">
                <a:solidFill>
                  <a:srgbClr val="002060"/>
                </a:solidFill>
              </a:rPr>
              <a:t>ordinary policy against perils of the sea did not cover damage done to another vessel in a  collision </a:t>
            </a:r>
            <a:r>
              <a:rPr lang="en-GB" sz="2000" dirty="0">
                <a:solidFill>
                  <a:srgbClr val="002060"/>
                </a:solidFill>
              </a:rPr>
              <a:t>- leaving owners exposed...</a:t>
            </a:r>
          </a:p>
          <a:p>
            <a:pPr>
              <a:lnSpc>
                <a:spcPct val="114000"/>
              </a:lnSpc>
              <a:spcBef>
                <a:spcPts val="0"/>
              </a:spcBef>
              <a:buClr>
                <a:srgbClr val="002060"/>
              </a:buClr>
              <a:buSzPct val="90000"/>
            </a:pPr>
            <a:endParaRPr lang="en-GB" sz="2000" dirty="0">
              <a:solidFill>
                <a:srgbClr val="002060"/>
              </a:solidFill>
            </a:endParaRPr>
          </a:p>
          <a:p>
            <a:pPr>
              <a:lnSpc>
                <a:spcPct val="114000"/>
              </a:lnSpc>
              <a:spcBef>
                <a:spcPts val="0"/>
              </a:spcBef>
              <a:buClr>
                <a:srgbClr val="002060"/>
              </a:buClr>
              <a:buSzPct val="90000"/>
            </a:pPr>
            <a:r>
              <a:rPr lang="en-GB" sz="2000" b="1" dirty="0">
                <a:solidFill>
                  <a:srgbClr val="002060"/>
                </a:solidFill>
              </a:rPr>
              <a:t>Fatal Accidents Act  1846 </a:t>
            </a:r>
            <a:r>
              <a:rPr lang="en-GB" sz="2000" dirty="0">
                <a:solidFill>
                  <a:srgbClr val="002060"/>
                </a:solidFill>
              </a:rPr>
              <a:t>: dependents of persons whose lives lost at sea through improper navigation able to sue ship owners – age of mass migrations to N America &amp; Australia…</a:t>
            </a:r>
          </a:p>
          <a:p>
            <a:pPr>
              <a:lnSpc>
                <a:spcPct val="114000"/>
              </a:lnSpc>
              <a:spcBef>
                <a:spcPts val="0"/>
              </a:spcBef>
              <a:buClr>
                <a:srgbClr val="002060"/>
              </a:buClr>
              <a:buSzPct val="90000"/>
            </a:pPr>
            <a:endParaRPr lang="en-GB" sz="2000" dirty="0">
              <a:solidFill>
                <a:srgbClr val="002060"/>
              </a:solidFill>
            </a:endParaRPr>
          </a:p>
          <a:p>
            <a:pPr>
              <a:lnSpc>
                <a:spcPct val="114000"/>
              </a:lnSpc>
              <a:spcBef>
                <a:spcPts val="0"/>
              </a:spcBef>
              <a:buClr>
                <a:srgbClr val="002060"/>
              </a:buClr>
              <a:buSzPct val="90000"/>
            </a:pPr>
            <a:r>
              <a:rPr lang="en-GB" sz="2000" b="1" dirty="0">
                <a:solidFill>
                  <a:srgbClr val="002060"/>
                </a:solidFill>
              </a:rPr>
              <a:t>1847 Harbour Docks and Piers Causes Act </a:t>
            </a:r>
            <a:r>
              <a:rPr lang="en-GB" sz="2000" dirty="0">
                <a:solidFill>
                  <a:srgbClr val="002060"/>
                </a:solidFill>
              </a:rPr>
              <a:t>: gave harbour authorities the right to recover for </a:t>
            </a:r>
            <a:r>
              <a:rPr lang="en-GB" sz="2000" b="1" dirty="0">
                <a:solidFill>
                  <a:srgbClr val="002060"/>
                </a:solidFill>
              </a:rPr>
              <a:t>damages </a:t>
            </a:r>
            <a:r>
              <a:rPr lang="en-GB" sz="2000" b="1" u="sng" dirty="0">
                <a:solidFill>
                  <a:srgbClr val="002060"/>
                </a:solidFill>
              </a:rPr>
              <a:t>irrespective</a:t>
            </a:r>
            <a:r>
              <a:rPr lang="en-GB" sz="2000" b="1" dirty="0">
                <a:solidFill>
                  <a:srgbClr val="002060"/>
                </a:solidFill>
              </a:rPr>
              <a:t> of negligence</a:t>
            </a:r>
          </a:p>
          <a:p>
            <a:pPr marL="0" indent="0">
              <a:buFont typeface="Arial" panose="020B0604020202020204" pitchFamily="34" charset="0"/>
              <a:buNone/>
            </a:pPr>
            <a:endParaRPr lang="en-GB" sz="900" dirty="0">
              <a:solidFill>
                <a:srgbClr val="0081AB"/>
              </a:solidFill>
            </a:endParaRPr>
          </a:p>
        </p:txBody>
      </p:sp>
    </p:spTree>
    <p:extLst>
      <p:ext uri="{BB962C8B-B14F-4D97-AF65-F5344CB8AC3E}">
        <p14:creationId xmlns:p14="http://schemas.microsoft.com/office/powerpoint/2010/main" val="2237693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AED8-C03D-427F-93D7-9CC86626C43E}"/>
              </a:ext>
            </a:extLst>
          </p:cNvPr>
          <p:cNvSpPr>
            <a:spLocks noGrp="1"/>
          </p:cNvSpPr>
          <p:nvPr>
            <p:ph type="title"/>
          </p:nvPr>
        </p:nvSpPr>
        <p:spPr/>
        <p:txBody>
          <a:bodyPr>
            <a:normAutofit fontScale="90000"/>
          </a:bodyPr>
          <a:lstStyle/>
          <a:p>
            <a:br>
              <a:rPr lang="en-GB" dirty="0">
                <a:solidFill>
                  <a:srgbClr val="0081AB"/>
                </a:solidFill>
              </a:rPr>
            </a:br>
            <a:r>
              <a:rPr lang="en-GB" sz="3100" dirty="0">
                <a:solidFill>
                  <a:schemeClr val="accent1">
                    <a:lumMod val="75000"/>
                  </a:schemeClr>
                </a:solidFill>
              </a:rPr>
              <a:t>Changing risks : 3</a:t>
            </a:r>
            <a:r>
              <a:rPr lang="en-GB" sz="3100" baseline="30000" dirty="0">
                <a:solidFill>
                  <a:schemeClr val="accent1">
                    <a:lumMod val="75000"/>
                  </a:schemeClr>
                </a:solidFill>
              </a:rPr>
              <a:t>rd</a:t>
            </a:r>
            <a:r>
              <a:rPr lang="en-GB" sz="3100" dirty="0">
                <a:solidFill>
                  <a:schemeClr val="accent1">
                    <a:lumMod val="75000"/>
                  </a:schemeClr>
                </a:solidFill>
              </a:rPr>
              <a:t> Party Liabilities </a:t>
            </a:r>
            <a:br>
              <a:rPr lang="en-GB" kern="0" dirty="0">
                <a:solidFill>
                  <a:schemeClr val="accent1">
                    <a:lumMod val="75000"/>
                  </a:schemeClr>
                </a:solidFill>
              </a:rPr>
            </a:br>
            <a:endParaRPr lang="en-GB" dirty="0">
              <a:solidFill>
                <a:schemeClr val="accent1">
                  <a:lumMod val="75000"/>
                </a:schemeClr>
              </a:solidFill>
            </a:endParaRPr>
          </a:p>
        </p:txBody>
      </p:sp>
      <p:sp>
        <p:nvSpPr>
          <p:cNvPr id="3" name="Slide Number Placeholder 2">
            <a:extLst>
              <a:ext uri="{FF2B5EF4-FFF2-40B4-BE49-F238E27FC236}">
                <a16:creationId xmlns:a16="http://schemas.microsoft.com/office/drawing/2014/main" id="{07B27F60-CA87-48E1-8E2F-0F282298A0F8}"/>
              </a:ext>
            </a:extLst>
          </p:cNvPr>
          <p:cNvSpPr>
            <a:spLocks noGrp="1"/>
          </p:cNvSpPr>
          <p:nvPr>
            <p:ph type="sldNum" sz="quarter" idx="10"/>
          </p:nvPr>
        </p:nvSpPr>
        <p:spPr/>
        <p:txBody>
          <a:bodyPr/>
          <a:lstStyle/>
          <a:p>
            <a:fld id="{3810F46F-C13F-3844-AA0F-22DF1532835B}" type="slidenum">
              <a:rPr lang="en-GB" smtClean="0"/>
              <a:pPr/>
              <a:t>25</a:t>
            </a:fld>
            <a:endParaRPr lang="en-GB" dirty="0"/>
          </a:p>
        </p:txBody>
      </p:sp>
      <p:pic>
        <p:nvPicPr>
          <p:cNvPr id="4" name="Picture 3">
            <a:extLst>
              <a:ext uri="{FF2B5EF4-FFF2-40B4-BE49-F238E27FC236}">
                <a16:creationId xmlns:a16="http://schemas.microsoft.com/office/drawing/2014/main" id="{4005DA62-10C6-4E6A-BBC3-15AB5F6F3980}"/>
              </a:ext>
            </a:extLst>
          </p:cNvPr>
          <p:cNvPicPr>
            <a:picLocks noChangeAspect="1"/>
          </p:cNvPicPr>
          <p:nvPr/>
        </p:nvPicPr>
        <p:blipFill>
          <a:blip r:embed="rId2"/>
          <a:stretch>
            <a:fillRect/>
          </a:stretch>
        </p:blipFill>
        <p:spPr>
          <a:xfrm>
            <a:off x="958565" y="1848577"/>
            <a:ext cx="5620742" cy="3903293"/>
          </a:xfrm>
          <a:prstGeom prst="rect">
            <a:avLst/>
          </a:prstGeom>
          <a:ln w="31750">
            <a:solidFill>
              <a:schemeClr val="tx1"/>
            </a:solidFill>
          </a:ln>
        </p:spPr>
      </p:pic>
      <p:sp>
        <p:nvSpPr>
          <p:cNvPr id="5" name="Content Placeholder 2">
            <a:extLst>
              <a:ext uri="{FF2B5EF4-FFF2-40B4-BE49-F238E27FC236}">
                <a16:creationId xmlns:a16="http://schemas.microsoft.com/office/drawing/2014/main" id="{CFDE30FD-D30E-4555-8B67-11AE3B8CA74A}"/>
              </a:ext>
            </a:extLst>
          </p:cNvPr>
          <p:cNvSpPr txBox="1">
            <a:spLocks/>
          </p:cNvSpPr>
          <p:nvPr/>
        </p:nvSpPr>
        <p:spPr>
          <a:xfrm>
            <a:off x="6872747" y="1848577"/>
            <a:ext cx="4803316" cy="4354512"/>
          </a:xfrm>
          <a:prstGeom prst="rect">
            <a:avLst/>
          </a:prstGeom>
        </p:spPr>
        <p:txBody>
          <a:bodyPr>
            <a:normAutofit/>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Font typeface="Arial" panose="020B0604020202020204" pitchFamily="34" charset="0"/>
              <a:buNone/>
            </a:pPr>
            <a:r>
              <a:rPr lang="en-GB" sz="2000" dirty="0">
                <a:solidFill>
                  <a:srgbClr val="002060"/>
                </a:solidFill>
              </a:rPr>
              <a:t>Hull underwriters only prepared to cover ¾ of collision liability.</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lnSpc>
                <a:spcPct val="114000"/>
              </a:lnSpc>
              <a:spcBef>
                <a:spcPts val="0"/>
              </a:spcBef>
              <a:buFont typeface="Arial" panose="020B0604020202020204" pitchFamily="34" charset="0"/>
              <a:buNone/>
            </a:pPr>
            <a:r>
              <a:rPr lang="en-GB" sz="2000" dirty="0">
                <a:solidFill>
                  <a:srgbClr val="002060"/>
                </a:solidFill>
              </a:rPr>
              <a:t>Underwriters believed that shipowners would take greater care in the safe navigation of their vessels if they had to bear a substantial part of the risk themselves - particularly since the Master  was often a shareholder in the ship at that time</a:t>
            </a:r>
          </a:p>
          <a:p>
            <a:pPr marL="0" indent="0">
              <a:buFont typeface="Arial" panose="020B0604020202020204" pitchFamily="34" charset="0"/>
              <a:buNone/>
            </a:pPr>
            <a:endParaRPr lang="en-GB" sz="900" dirty="0">
              <a:solidFill>
                <a:srgbClr val="0081AB"/>
              </a:solidFill>
            </a:endParaRPr>
          </a:p>
        </p:txBody>
      </p:sp>
    </p:spTree>
    <p:extLst>
      <p:ext uri="{BB962C8B-B14F-4D97-AF65-F5344CB8AC3E}">
        <p14:creationId xmlns:p14="http://schemas.microsoft.com/office/powerpoint/2010/main" val="3168807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D525-0051-437C-9707-5971A1406B6A}"/>
              </a:ext>
            </a:extLst>
          </p:cNvPr>
          <p:cNvSpPr>
            <a:spLocks noGrp="1"/>
          </p:cNvSpPr>
          <p:nvPr>
            <p:ph type="title"/>
          </p:nvPr>
        </p:nvSpPr>
        <p:spPr/>
        <p:txBody>
          <a:bodyPr>
            <a:normAutofit fontScale="90000"/>
          </a:bodyPr>
          <a:lstStyle/>
          <a:p>
            <a:br>
              <a:rPr lang="en-GB" dirty="0">
                <a:solidFill>
                  <a:srgbClr val="0081AB"/>
                </a:solidFill>
              </a:rPr>
            </a:br>
            <a:r>
              <a:rPr lang="en-GB" sz="3100" dirty="0">
                <a:solidFill>
                  <a:schemeClr val="accent1">
                    <a:lumMod val="75000"/>
                  </a:schemeClr>
                </a:solidFill>
              </a:rPr>
              <a:t>1855 : The First Indemnity Mutual</a:t>
            </a:r>
            <a:br>
              <a:rPr lang="en-GB" sz="3100" kern="0" dirty="0">
                <a:solidFill>
                  <a:srgbClr val="0081AB"/>
                </a:solidFill>
              </a:rPr>
            </a:br>
            <a:endParaRPr lang="en-GB" sz="3100" dirty="0"/>
          </a:p>
        </p:txBody>
      </p:sp>
      <p:sp>
        <p:nvSpPr>
          <p:cNvPr id="3" name="Slide Number Placeholder 2">
            <a:extLst>
              <a:ext uri="{FF2B5EF4-FFF2-40B4-BE49-F238E27FC236}">
                <a16:creationId xmlns:a16="http://schemas.microsoft.com/office/drawing/2014/main" id="{B09E9DC1-037A-455D-8E78-34D0427FFBB0}"/>
              </a:ext>
            </a:extLst>
          </p:cNvPr>
          <p:cNvSpPr>
            <a:spLocks noGrp="1"/>
          </p:cNvSpPr>
          <p:nvPr>
            <p:ph type="sldNum" sz="quarter" idx="10"/>
          </p:nvPr>
        </p:nvSpPr>
        <p:spPr/>
        <p:txBody>
          <a:bodyPr/>
          <a:lstStyle/>
          <a:p>
            <a:fld id="{3810F46F-C13F-3844-AA0F-22DF1532835B}" type="slidenum">
              <a:rPr lang="en-GB" smtClean="0"/>
              <a:pPr/>
              <a:t>26</a:t>
            </a:fld>
            <a:endParaRPr lang="en-GB" dirty="0"/>
          </a:p>
        </p:txBody>
      </p:sp>
      <p:sp>
        <p:nvSpPr>
          <p:cNvPr id="4" name="Content Placeholder 2">
            <a:extLst>
              <a:ext uri="{FF2B5EF4-FFF2-40B4-BE49-F238E27FC236}">
                <a16:creationId xmlns:a16="http://schemas.microsoft.com/office/drawing/2014/main" id="{675E3152-B8F6-4598-9B28-D34C8F18F853}"/>
              </a:ext>
            </a:extLst>
          </p:cNvPr>
          <p:cNvSpPr txBox="1">
            <a:spLocks/>
          </p:cNvSpPr>
          <p:nvPr/>
        </p:nvSpPr>
        <p:spPr>
          <a:xfrm>
            <a:off x="720001" y="1751322"/>
            <a:ext cx="6392842" cy="3484356"/>
          </a:xfrm>
          <a:prstGeom prst="rect">
            <a:avLst/>
          </a:prstGeom>
        </p:spPr>
        <p:txBody>
          <a:bodyPr>
            <a:normAutofit/>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Font typeface="Arial" panose="020B0604020202020204" pitchFamily="34" charset="0"/>
              <a:buNone/>
            </a:pPr>
            <a:r>
              <a:rPr lang="en-GB" sz="2000" dirty="0">
                <a:solidFill>
                  <a:srgbClr val="002060"/>
                </a:solidFill>
              </a:rPr>
              <a:t>John Bagwell Holman decided to fill the insurance gap and created “The Ship Owners Protection Association”. Managers: John Holman &amp; Sons. </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lnSpc>
                <a:spcPct val="114000"/>
              </a:lnSpc>
              <a:spcBef>
                <a:spcPts val="0"/>
              </a:spcBef>
              <a:buFont typeface="Arial" panose="020B0604020202020204" pitchFamily="34" charset="0"/>
              <a:buNone/>
            </a:pPr>
            <a:r>
              <a:rPr lang="en-GB" sz="2000" dirty="0">
                <a:solidFill>
                  <a:srgbClr val="002060"/>
                </a:solidFill>
              </a:rPr>
              <a:t>The Association started with 221 vessels and a tonnage of 58,228 - all from local ship owners</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lnSpc>
                <a:spcPct val="114000"/>
              </a:lnSpc>
              <a:spcBef>
                <a:spcPts val="0"/>
              </a:spcBef>
              <a:buFont typeface="Arial" panose="020B0604020202020204" pitchFamily="34" charset="0"/>
              <a:buNone/>
            </a:pPr>
            <a:r>
              <a:rPr lang="en-GB" sz="2000" dirty="0">
                <a:solidFill>
                  <a:srgbClr val="002060"/>
                </a:solidFill>
              </a:rPr>
              <a:t>Followed principles of earlier Hull Clubs with Members </a:t>
            </a:r>
          </a:p>
          <a:p>
            <a:pPr marL="0" indent="0">
              <a:lnSpc>
                <a:spcPct val="114000"/>
              </a:lnSpc>
              <a:spcBef>
                <a:spcPts val="0"/>
              </a:spcBef>
              <a:buFont typeface="Arial" panose="020B0604020202020204" pitchFamily="34" charset="0"/>
              <a:buNone/>
            </a:pPr>
            <a:r>
              <a:rPr lang="en-GB" sz="2000" dirty="0">
                <a:solidFill>
                  <a:srgbClr val="002060"/>
                </a:solidFill>
              </a:rPr>
              <a:t>paying into a </a:t>
            </a:r>
            <a:r>
              <a:rPr lang="en-GB" sz="2000" b="1" dirty="0">
                <a:solidFill>
                  <a:srgbClr val="002060"/>
                </a:solidFill>
              </a:rPr>
              <a:t>mutual non-profit making fund</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lnSpc>
                <a:spcPct val="114000"/>
              </a:lnSpc>
              <a:spcBef>
                <a:spcPts val="0"/>
              </a:spcBef>
              <a:buFont typeface="Arial" panose="020B0604020202020204" pitchFamily="34" charset="0"/>
              <a:buNone/>
            </a:pPr>
            <a:endParaRPr lang="en-GB" sz="2000" dirty="0">
              <a:solidFill>
                <a:schemeClr val="accent1">
                  <a:lumMod val="75000"/>
                </a:schemeClr>
              </a:solidFill>
            </a:endParaRPr>
          </a:p>
          <a:p>
            <a:pPr marL="0" indent="0">
              <a:buFont typeface="Arial" panose="020B0604020202020204" pitchFamily="34" charset="0"/>
              <a:buNone/>
            </a:pPr>
            <a:endParaRPr lang="en-GB" dirty="0"/>
          </a:p>
        </p:txBody>
      </p:sp>
      <p:pic>
        <p:nvPicPr>
          <p:cNvPr id="5" name="Picture 4">
            <a:extLst>
              <a:ext uri="{FF2B5EF4-FFF2-40B4-BE49-F238E27FC236}">
                <a16:creationId xmlns:a16="http://schemas.microsoft.com/office/drawing/2014/main" id="{9AC1792C-23B4-4B76-93F8-4076797F6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842" y="1828800"/>
            <a:ext cx="4563221" cy="292735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95C64F15-35FD-4B82-A07A-81C79486DD1D}"/>
              </a:ext>
            </a:extLst>
          </p:cNvPr>
          <p:cNvSpPr/>
          <p:nvPr/>
        </p:nvSpPr>
        <p:spPr>
          <a:xfrm>
            <a:off x="7760686" y="4833628"/>
            <a:ext cx="3267534" cy="584775"/>
          </a:xfrm>
          <a:prstGeom prst="rect">
            <a:avLst/>
          </a:prstGeom>
          <a:ln w="22225">
            <a:solidFill>
              <a:schemeClr val="tx1"/>
            </a:solidFill>
          </a:ln>
        </p:spPr>
        <p:txBody>
          <a:bodyPr wrap="square">
            <a:spAutoFit/>
          </a:bodyPr>
          <a:lstStyle/>
          <a:p>
            <a:r>
              <a:rPr lang="en-GB" sz="1600" b="1" dirty="0">
                <a:solidFill>
                  <a:schemeClr val="accent1">
                    <a:lumMod val="75000"/>
                  </a:schemeClr>
                </a:solidFill>
              </a:rPr>
              <a:t>The Britannia Club was also founded in 1855 and actually 1</a:t>
            </a:r>
            <a:r>
              <a:rPr lang="en-GB" sz="1600" b="1" baseline="30000" dirty="0">
                <a:solidFill>
                  <a:schemeClr val="accent1">
                    <a:lumMod val="75000"/>
                  </a:schemeClr>
                </a:solidFill>
              </a:rPr>
              <a:t>st</a:t>
            </a:r>
            <a:r>
              <a:rPr lang="en-GB" sz="1600" b="1" dirty="0">
                <a:solidFill>
                  <a:schemeClr val="accent1">
                    <a:lumMod val="75000"/>
                  </a:schemeClr>
                </a:solidFill>
              </a:rPr>
              <a:t> to trade.</a:t>
            </a:r>
          </a:p>
        </p:txBody>
      </p:sp>
    </p:spTree>
    <p:extLst>
      <p:ext uri="{BB962C8B-B14F-4D97-AF65-F5344CB8AC3E}">
        <p14:creationId xmlns:p14="http://schemas.microsoft.com/office/powerpoint/2010/main" val="193796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8254-A070-4FA3-BD43-C4294DA54D8D}"/>
              </a:ext>
            </a:extLst>
          </p:cNvPr>
          <p:cNvSpPr>
            <a:spLocks noGrp="1"/>
          </p:cNvSpPr>
          <p:nvPr>
            <p:ph type="title"/>
          </p:nvPr>
        </p:nvSpPr>
        <p:spPr/>
        <p:txBody>
          <a:bodyPr>
            <a:normAutofit fontScale="90000"/>
          </a:bodyPr>
          <a:lstStyle/>
          <a:p>
            <a:br>
              <a:rPr lang="en-GB" sz="3100" dirty="0">
                <a:solidFill>
                  <a:srgbClr val="0081AB"/>
                </a:solidFill>
              </a:rPr>
            </a:br>
            <a:r>
              <a:rPr lang="en-GB" sz="3100" dirty="0">
                <a:solidFill>
                  <a:schemeClr val="accent1">
                    <a:lumMod val="75000"/>
                  </a:schemeClr>
                </a:solidFill>
              </a:rPr>
              <a:t>Spread of Marine Mutuals</a:t>
            </a:r>
            <a:br>
              <a:rPr lang="en-GB" sz="3100" kern="0" dirty="0">
                <a:solidFill>
                  <a:srgbClr val="0081AB"/>
                </a:solidFill>
              </a:rPr>
            </a:br>
            <a:endParaRPr lang="en-GB" sz="3100" dirty="0"/>
          </a:p>
        </p:txBody>
      </p:sp>
      <p:sp>
        <p:nvSpPr>
          <p:cNvPr id="3" name="Slide Number Placeholder 2">
            <a:extLst>
              <a:ext uri="{FF2B5EF4-FFF2-40B4-BE49-F238E27FC236}">
                <a16:creationId xmlns:a16="http://schemas.microsoft.com/office/drawing/2014/main" id="{EF731AF7-6113-4574-8836-6F92490ED932}"/>
              </a:ext>
            </a:extLst>
          </p:cNvPr>
          <p:cNvSpPr>
            <a:spLocks noGrp="1"/>
          </p:cNvSpPr>
          <p:nvPr>
            <p:ph type="sldNum" sz="quarter" idx="10"/>
          </p:nvPr>
        </p:nvSpPr>
        <p:spPr/>
        <p:txBody>
          <a:bodyPr/>
          <a:lstStyle/>
          <a:p>
            <a:fld id="{3810F46F-C13F-3844-AA0F-22DF1532835B}" type="slidenum">
              <a:rPr lang="en-GB" smtClean="0"/>
              <a:pPr/>
              <a:t>27</a:t>
            </a:fld>
            <a:endParaRPr lang="en-GB" dirty="0"/>
          </a:p>
        </p:txBody>
      </p:sp>
      <p:sp>
        <p:nvSpPr>
          <p:cNvPr id="4" name="Content Placeholder 2">
            <a:extLst>
              <a:ext uri="{FF2B5EF4-FFF2-40B4-BE49-F238E27FC236}">
                <a16:creationId xmlns:a16="http://schemas.microsoft.com/office/drawing/2014/main" id="{5F6A7E20-A4EC-4CA0-8C8D-74110710C90A}"/>
              </a:ext>
            </a:extLst>
          </p:cNvPr>
          <p:cNvSpPr txBox="1">
            <a:spLocks/>
          </p:cNvSpPr>
          <p:nvPr/>
        </p:nvSpPr>
        <p:spPr>
          <a:xfrm>
            <a:off x="617968" y="1315770"/>
            <a:ext cx="10956063" cy="4370885"/>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4000"/>
              </a:lnSpc>
              <a:spcBef>
                <a:spcPts val="0"/>
              </a:spcBef>
              <a:buFont typeface="Arial" panose="020B0604020202020204" pitchFamily="34" charset="0"/>
              <a:buNone/>
            </a:pPr>
            <a:r>
              <a:rPr lang="en-US" sz="4200" dirty="0">
                <a:solidFill>
                  <a:srgbClr val="002060"/>
                </a:solidFill>
              </a:rPr>
              <a:t>Other mutual Associations formed by regional ship owners included:  </a:t>
            </a:r>
          </a:p>
          <a:p>
            <a:pPr marL="0" indent="0">
              <a:lnSpc>
                <a:spcPct val="134000"/>
              </a:lnSpc>
              <a:spcBef>
                <a:spcPts val="0"/>
              </a:spcBef>
              <a:buFont typeface="Arial" panose="020B0604020202020204" pitchFamily="34" charset="0"/>
              <a:buNone/>
            </a:pPr>
            <a:endParaRPr lang="en-US" sz="4200" dirty="0">
              <a:solidFill>
                <a:srgbClr val="002060"/>
              </a:solidFill>
            </a:endParaRPr>
          </a:p>
          <a:p>
            <a:pPr marL="0" indent="0">
              <a:lnSpc>
                <a:spcPct val="134000"/>
              </a:lnSpc>
              <a:spcBef>
                <a:spcPts val="0"/>
              </a:spcBef>
              <a:buFont typeface="Arial" panose="020B0604020202020204" pitchFamily="34" charset="0"/>
              <a:buNone/>
            </a:pPr>
            <a:r>
              <a:rPr lang="en-US" sz="4200" dirty="0">
                <a:solidFill>
                  <a:srgbClr val="002060"/>
                </a:solidFill>
              </a:rPr>
              <a:t>Devon Mutual Steamship Insurance Association		</a:t>
            </a:r>
            <a:r>
              <a:rPr lang="en-US" sz="4200" dirty="0" err="1">
                <a:solidFill>
                  <a:srgbClr val="002060"/>
                </a:solidFill>
              </a:rPr>
              <a:t>Exmouth</a:t>
            </a:r>
            <a:r>
              <a:rPr lang="en-US" sz="4200" dirty="0">
                <a:solidFill>
                  <a:srgbClr val="002060"/>
                </a:solidFill>
              </a:rPr>
              <a:t> Marine Insurance Association</a:t>
            </a:r>
            <a:endParaRPr lang="en-GB" sz="4200" dirty="0">
              <a:solidFill>
                <a:srgbClr val="002060"/>
              </a:solidFill>
            </a:endParaRPr>
          </a:p>
          <a:p>
            <a:pPr marL="0" indent="0">
              <a:lnSpc>
                <a:spcPct val="134000"/>
              </a:lnSpc>
              <a:spcBef>
                <a:spcPts val="0"/>
              </a:spcBef>
              <a:buFont typeface="Arial" panose="020B0604020202020204" pitchFamily="34" charset="0"/>
              <a:buNone/>
            </a:pPr>
            <a:r>
              <a:rPr lang="en-GB" sz="4200" dirty="0">
                <a:solidFill>
                  <a:srgbClr val="002060"/>
                </a:solidFill>
              </a:rPr>
              <a:t>Teignmouth and General Mutual Shipping Association	Global Marine Insurance Society</a:t>
            </a:r>
          </a:p>
          <a:p>
            <a:pPr marL="0" indent="0">
              <a:lnSpc>
                <a:spcPct val="134000"/>
              </a:lnSpc>
              <a:spcBef>
                <a:spcPts val="0"/>
              </a:spcBef>
              <a:buFont typeface="Arial" panose="020B0604020202020204" pitchFamily="34" charset="0"/>
              <a:buNone/>
            </a:pPr>
            <a:r>
              <a:rPr lang="en-GB" sz="4200" dirty="0">
                <a:solidFill>
                  <a:srgbClr val="002060"/>
                </a:solidFill>
              </a:rPr>
              <a:t>Shoreham Mutual Marine Insurance Associations		Marine Mutual Insurance Association</a:t>
            </a:r>
          </a:p>
          <a:p>
            <a:pPr marL="0" indent="0">
              <a:lnSpc>
                <a:spcPct val="134000"/>
              </a:lnSpc>
              <a:spcBef>
                <a:spcPts val="0"/>
              </a:spcBef>
              <a:buNone/>
            </a:pPr>
            <a:r>
              <a:rPr lang="en-GB" sz="4200" dirty="0">
                <a:solidFill>
                  <a:srgbClr val="002060"/>
                </a:solidFill>
              </a:rPr>
              <a:t>Total Loss Mutual Steamship Insurance Company  		Trinity Mutual Marine Insurance Club</a:t>
            </a:r>
          </a:p>
          <a:p>
            <a:pPr marL="0" indent="0">
              <a:lnSpc>
                <a:spcPct val="134000"/>
              </a:lnSpc>
              <a:spcBef>
                <a:spcPts val="0"/>
              </a:spcBef>
              <a:buFont typeface="Arial" panose="020B0604020202020204" pitchFamily="34" charset="0"/>
              <a:buNone/>
            </a:pPr>
            <a:r>
              <a:rPr lang="en-GB" sz="4200" dirty="0">
                <a:solidFill>
                  <a:srgbClr val="002060"/>
                </a:solidFill>
              </a:rPr>
              <a:t>Hartlepool Mutual Marine Insurance Association		</a:t>
            </a:r>
          </a:p>
          <a:p>
            <a:pPr marL="0" indent="0">
              <a:lnSpc>
                <a:spcPct val="134000"/>
              </a:lnSpc>
              <a:spcBef>
                <a:spcPts val="0"/>
              </a:spcBef>
              <a:buFont typeface="Arial" panose="020B0604020202020204" pitchFamily="34" charset="0"/>
              <a:buNone/>
            </a:pPr>
            <a:r>
              <a:rPr lang="en-GB" sz="4200" dirty="0">
                <a:solidFill>
                  <a:srgbClr val="002060"/>
                </a:solidFill>
              </a:rPr>
              <a:t>Hull Steam Trawlers Mutual Insurance and Protecting Co</a:t>
            </a:r>
          </a:p>
          <a:p>
            <a:pPr marL="0" indent="0">
              <a:lnSpc>
                <a:spcPct val="134000"/>
              </a:lnSpc>
              <a:spcBef>
                <a:spcPts val="0"/>
              </a:spcBef>
              <a:buFont typeface="Arial" panose="020B0604020202020204" pitchFamily="34" charset="0"/>
              <a:buNone/>
            </a:pPr>
            <a:endParaRPr lang="en-GB" sz="4200" dirty="0">
              <a:solidFill>
                <a:srgbClr val="002060"/>
              </a:solidFill>
            </a:endParaRPr>
          </a:p>
          <a:p>
            <a:pPr marL="0" indent="0">
              <a:lnSpc>
                <a:spcPct val="134000"/>
              </a:lnSpc>
              <a:spcBef>
                <a:spcPts val="0"/>
              </a:spcBef>
              <a:buFont typeface="Arial" panose="020B0604020202020204" pitchFamily="34" charset="0"/>
              <a:buNone/>
            </a:pPr>
            <a:r>
              <a:rPr lang="en-GB" sz="4200" dirty="0" err="1">
                <a:solidFill>
                  <a:srgbClr val="002060"/>
                </a:solidFill>
              </a:rPr>
              <a:t>Mutuals</a:t>
            </a:r>
            <a:r>
              <a:rPr lang="en-GB" sz="4200" dirty="0">
                <a:solidFill>
                  <a:srgbClr val="002060"/>
                </a:solidFill>
              </a:rPr>
              <a:t> also started in Scandinavia, Netherlands</a:t>
            </a:r>
          </a:p>
          <a:p>
            <a:pPr marL="0" indent="0">
              <a:buFont typeface="Arial" panose="020B0604020202020204" pitchFamily="34" charset="0"/>
              <a:buNone/>
            </a:pPr>
            <a:endParaRPr lang="en-GB" dirty="0"/>
          </a:p>
        </p:txBody>
      </p:sp>
      <p:pic>
        <p:nvPicPr>
          <p:cNvPr id="5" name="Picture 4" descr="A close up of text on a white background&#10;&#10;Description generated with very high confidence">
            <a:extLst>
              <a:ext uri="{FF2B5EF4-FFF2-40B4-BE49-F238E27FC236}">
                <a16:creationId xmlns:a16="http://schemas.microsoft.com/office/drawing/2014/main" id="{21F2B8E7-411B-4868-87F4-E7C91AFF5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9949">
            <a:off x="6814180" y="4253833"/>
            <a:ext cx="3209074" cy="2080885"/>
          </a:xfrm>
          <a:prstGeom prst="rect">
            <a:avLst/>
          </a:prstGeom>
          <a:ln w="25400">
            <a:solidFill>
              <a:srgbClr val="FF0000"/>
            </a:solidFill>
          </a:ln>
        </p:spPr>
      </p:pic>
    </p:spTree>
    <p:extLst>
      <p:ext uri="{BB962C8B-B14F-4D97-AF65-F5344CB8AC3E}">
        <p14:creationId xmlns:p14="http://schemas.microsoft.com/office/powerpoint/2010/main" val="1777858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CA8F-13CA-46F0-84FE-CF2E28540A3D}"/>
              </a:ext>
            </a:extLst>
          </p:cNvPr>
          <p:cNvSpPr>
            <a:spLocks noGrp="1"/>
          </p:cNvSpPr>
          <p:nvPr>
            <p:ph type="title"/>
          </p:nvPr>
        </p:nvSpPr>
        <p:spPr/>
        <p:txBody>
          <a:bodyPr>
            <a:normAutofit/>
          </a:bodyPr>
          <a:lstStyle/>
          <a:p>
            <a:r>
              <a:rPr lang="en-GB" dirty="0">
                <a:solidFill>
                  <a:schemeClr val="accent1">
                    <a:lumMod val="75000"/>
                  </a:schemeClr>
                </a:solidFill>
              </a:rPr>
              <a:t>Cargo liability </a:t>
            </a:r>
          </a:p>
        </p:txBody>
      </p:sp>
      <p:sp>
        <p:nvSpPr>
          <p:cNvPr id="3" name="Slide Number Placeholder 2">
            <a:extLst>
              <a:ext uri="{FF2B5EF4-FFF2-40B4-BE49-F238E27FC236}">
                <a16:creationId xmlns:a16="http://schemas.microsoft.com/office/drawing/2014/main" id="{E17D2D5A-95EC-4E67-A341-8EF14AF37067}"/>
              </a:ext>
            </a:extLst>
          </p:cNvPr>
          <p:cNvSpPr>
            <a:spLocks noGrp="1"/>
          </p:cNvSpPr>
          <p:nvPr>
            <p:ph type="sldNum" sz="quarter" idx="10"/>
          </p:nvPr>
        </p:nvSpPr>
        <p:spPr/>
        <p:txBody>
          <a:bodyPr/>
          <a:lstStyle/>
          <a:p>
            <a:fld id="{3810F46F-C13F-3844-AA0F-22DF1532835B}" type="slidenum">
              <a:rPr lang="en-GB" smtClean="0"/>
              <a:pPr/>
              <a:t>28</a:t>
            </a:fld>
            <a:endParaRPr lang="en-GB" dirty="0"/>
          </a:p>
        </p:txBody>
      </p:sp>
      <p:sp>
        <p:nvSpPr>
          <p:cNvPr id="4" name="Rectangle 3">
            <a:extLst>
              <a:ext uri="{FF2B5EF4-FFF2-40B4-BE49-F238E27FC236}">
                <a16:creationId xmlns:a16="http://schemas.microsoft.com/office/drawing/2014/main" id="{C4CD1358-59C2-4B6B-AAC2-4C4AF9618028}"/>
              </a:ext>
            </a:extLst>
          </p:cNvPr>
          <p:cNvSpPr/>
          <p:nvPr/>
        </p:nvSpPr>
        <p:spPr>
          <a:xfrm>
            <a:off x="719999" y="1806516"/>
            <a:ext cx="10956063" cy="3580980"/>
          </a:xfrm>
          <a:prstGeom prst="rect">
            <a:avLst/>
          </a:prstGeom>
        </p:spPr>
        <p:txBody>
          <a:bodyPr wrap="square">
            <a:spAutoFit/>
          </a:bodyPr>
          <a:lstStyle/>
          <a:p>
            <a:pPr>
              <a:lnSpc>
                <a:spcPct val="114000"/>
              </a:lnSpc>
            </a:pPr>
            <a:r>
              <a:rPr lang="en-GB" sz="2000" dirty="0">
                <a:solidFill>
                  <a:srgbClr val="002060"/>
                </a:solidFill>
              </a:rPr>
              <a:t>Traditionally, freedom of contract meant owners could exclude all liability to cargo</a:t>
            </a:r>
          </a:p>
          <a:p>
            <a:pPr>
              <a:lnSpc>
                <a:spcPct val="114000"/>
              </a:lnSpc>
            </a:pPr>
            <a:endParaRPr lang="en-GB" sz="2000" dirty="0">
              <a:solidFill>
                <a:srgbClr val="002060"/>
              </a:solidFill>
            </a:endParaRPr>
          </a:p>
          <a:p>
            <a:pPr>
              <a:lnSpc>
                <a:spcPct val="114000"/>
              </a:lnSpc>
            </a:pPr>
            <a:r>
              <a:rPr lang="en-GB" sz="2000" dirty="0">
                <a:solidFill>
                  <a:srgbClr val="002060"/>
                </a:solidFill>
              </a:rPr>
              <a:t>Shipping cargo by sea was seen as a known dangerous risk</a:t>
            </a:r>
          </a:p>
          <a:p>
            <a:pPr>
              <a:lnSpc>
                <a:spcPct val="114000"/>
              </a:lnSpc>
            </a:pPr>
            <a:endParaRPr lang="en-GB" sz="2000" dirty="0">
              <a:solidFill>
                <a:srgbClr val="002060"/>
              </a:solidFill>
            </a:endParaRPr>
          </a:p>
          <a:p>
            <a:pPr>
              <a:lnSpc>
                <a:spcPct val="114000"/>
              </a:lnSpc>
            </a:pPr>
            <a:r>
              <a:rPr lang="en-GB" sz="2000" dirty="0">
                <a:solidFill>
                  <a:srgbClr val="002060"/>
                </a:solidFill>
              </a:rPr>
              <a:t>Liability to Cargo cover was therefore not initially included in the Rules of new Protection </a:t>
            </a:r>
            <a:r>
              <a:rPr lang="en-GB" sz="2000" dirty="0" err="1">
                <a:solidFill>
                  <a:srgbClr val="002060"/>
                </a:solidFill>
              </a:rPr>
              <a:t>Mutuals</a:t>
            </a:r>
            <a:endParaRPr lang="en-GB" sz="2000" dirty="0">
              <a:solidFill>
                <a:srgbClr val="002060"/>
              </a:solidFill>
            </a:endParaRPr>
          </a:p>
          <a:p>
            <a:pPr>
              <a:lnSpc>
                <a:spcPct val="114000"/>
              </a:lnSpc>
            </a:pPr>
            <a:endParaRPr lang="en-GB" sz="2000" dirty="0">
              <a:solidFill>
                <a:srgbClr val="002060"/>
              </a:solidFill>
            </a:endParaRPr>
          </a:p>
          <a:p>
            <a:pPr>
              <a:lnSpc>
                <a:spcPct val="114000"/>
              </a:lnSpc>
            </a:pPr>
            <a:endParaRPr lang="en-GB" sz="2000" dirty="0">
              <a:solidFill>
                <a:srgbClr val="002060"/>
              </a:solidFill>
            </a:endParaRPr>
          </a:p>
          <a:p>
            <a:pPr>
              <a:lnSpc>
                <a:spcPct val="114000"/>
              </a:lnSpc>
            </a:pPr>
            <a:r>
              <a:rPr lang="en-GB" sz="2000" dirty="0">
                <a:solidFill>
                  <a:srgbClr val="002060"/>
                </a:solidFill>
              </a:rPr>
              <a:t>All change :  </a:t>
            </a:r>
            <a:r>
              <a:rPr lang="en-GB" sz="2000" u="sng" dirty="0">
                <a:solidFill>
                  <a:srgbClr val="002060"/>
                </a:solidFill>
              </a:rPr>
              <a:t>The “WESTERHOPE” </a:t>
            </a:r>
            <a:r>
              <a:rPr lang="en-GB" sz="2000" dirty="0">
                <a:solidFill>
                  <a:srgbClr val="002060"/>
                </a:solidFill>
              </a:rPr>
              <a:t>(1870)</a:t>
            </a:r>
          </a:p>
          <a:p>
            <a:pPr>
              <a:lnSpc>
                <a:spcPct val="114000"/>
              </a:lnSpc>
            </a:pPr>
            <a:endParaRPr lang="en-GB" sz="2000" dirty="0">
              <a:solidFill>
                <a:srgbClr val="002060"/>
              </a:solidFill>
            </a:endParaRPr>
          </a:p>
          <a:p>
            <a:pPr>
              <a:lnSpc>
                <a:spcPct val="114000"/>
              </a:lnSpc>
            </a:pPr>
            <a:r>
              <a:rPr lang="en-GB" sz="2000" dirty="0">
                <a:solidFill>
                  <a:srgbClr val="002060"/>
                </a:solidFill>
              </a:rPr>
              <a:t>	</a:t>
            </a:r>
          </a:p>
        </p:txBody>
      </p:sp>
    </p:spTree>
    <p:extLst>
      <p:ext uri="{BB962C8B-B14F-4D97-AF65-F5344CB8AC3E}">
        <p14:creationId xmlns:p14="http://schemas.microsoft.com/office/powerpoint/2010/main" val="1065795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CA8F-13CA-46F0-84FE-CF2E28540A3D}"/>
              </a:ext>
            </a:extLst>
          </p:cNvPr>
          <p:cNvSpPr>
            <a:spLocks noGrp="1"/>
          </p:cNvSpPr>
          <p:nvPr>
            <p:ph type="title"/>
          </p:nvPr>
        </p:nvSpPr>
        <p:spPr/>
        <p:txBody>
          <a:bodyPr>
            <a:normAutofit/>
          </a:bodyPr>
          <a:lstStyle/>
          <a:p>
            <a:r>
              <a:rPr lang="en-GB" sz="3200" dirty="0">
                <a:solidFill>
                  <a:srgbClr val="002060"/>
                </a:solidFill>
              </a:rPr>
              <a:t>Cargo liability </a:t>
            </a:r>
          </a:p>
        </p:txBody>
      </p:sp>
      <p:sp>
        <p:nvSpPr>
          <p:cNvPr id="3" name="Slide Number Placeholder 2">
            <a:extLst>
              <a:ext uri="{FF2B5EF4-FFF2-40B4-BE49-F238E27FC236}">
                <a16:creationId xmlns:a16="http://schemas.microsoft.com/office/drawing/2014/main" id="{E17D2D5A-95EC-4E67-A341-8EF14AF37067}"/>
              </a:ext>
            </a:extLst>
          </p:cNvPr>
          <p:cNvSpPr>
            <a:spLocks noGrp="1"/>
          </p:cNvSpPr>
          <p:nvPr>
            <p:ph type="sldNum" sz="quarter" idx="10"/>
          </p:nvPr>
        </p:nvSpPr>
        <p:spPr/>
        <p:txBody>
          <a:bodyPr/>
          <a:lstStyle/>
          <a:p>
            <a:fld id="{3810F46F-C13F-3844-AA0F-22DF1532835B}" type="slidenum">
              <a:rPr lang="en-GB" smtClean="0"/>
              <a:pPr/>
              <a:t>29</a:t>
            </a:fld>
            <a:endParaRPr lang="en-GB" dirty="0"/>
          </a:p>
        </p:txBody>
      </p:sp>
      <p:sp>
        <p:nvSpPr>
          <p:cNvPr id="4" name="Rectangle 3">
            <a:extLst>
              <a:ext uri="{FF2B5EF4-FFF2-40B4-BE49-F238E27FC236}">
                <a16:creationId xmlns:a16="http://schemas.microsoft.com/office/drawing/2014/main" id="{C4CD1358-59C2-4B6B-AAC2-4C4AF9618028}"/>
              </a:ext>
            </a:extLst>
          </p:cNvPr>
          <p:cNvSpPr/>
          <p:nvPr/>
        </p:nvSpPr>
        <p:spPr>
          <a:xfrm>
            <a:off x="719999" y="1172193"/>
            <a:ext cx="5376001" cy="4984441"/>
          </a:xfrm>
          <a:prstGeom prst="rect">
            <a:avLst/>
          </a:prstGeom>
        </p:spPr>
        <p:txBody>
          <a:bodyPr wrap="square">
            <a:spAutoFit/>
          </a:bodyPr>
          <a:lstStyle/>
          <a:p>
            <a:pPr>
              <a:lnSpc>
                <a:spcPct val="114000"/>
              </a:lnSpc>
            </a:pPr>
            <a:r>
              <a:rPr lang="en-GB" sz="2000" u="sng" dirty="0">
                <a:solidFill>
                  <a:srgbClr val="002060"/>
                </a:solidFill>
              </a:rPr>
              <a:t>The “WESTERHOPE” </a:t>
            </a:r>
            <a:r>
              <a:rPr lang="en-GB" sz="2000" dirty="0">
                <a:solidFill>
                  <a:srgbClr val="002060"/>
                </a:solidFill>
              </a:rPr>
              <a:t>(1870)</a:t>
            </a:r>
          </a:p>
          <a:p>
            <a:pPr>
              <a:lnSpc>
                <a:spcPct val="114000"/>
              </a:lnSpc>
            </a:pPr>
            <a:endParaRPr lang="en-GB" sz="2000" dirty="0">
              <a:solidFill>
                <a:srgbClr val="002060"/>
              </a:solidFill>
            </a:endParaRPr>
          </a:p>
          <a:p>
            <a:pPr>
              <a:lnSpc>
                <a:spcPct val="114000"/>
              </a:lnSpc>
            </a:pPr>
            <a:r>
              <a:rPr lang="en-GB" sz="2000" dirty="0">
                <a:solidFill>
                  <a:srgbClr val="002060"/>
                </a:solidFill>
              </a:rPr>
              <a:t>Vessel bound for Cape Town but went first to Port Elizabeth and was then lost</a:t>
            </a:r>
          </a:p>
          <a:p>
            <a:pPr>
              <a:lnSpc>
                <a:spcPct val="114000"/>
              </a:lnSpc>
            </a:pPr>
            <a:endParaRPr lang="en-GB" sz="2000" dirty="0">
              <a:solidFill>
                <a:srgbClr val="002060"/>
              </a:solidFill>
            </a:endParaRPr>
          </a:p>
          <a:p>
            <a:pPr>
              <a:lnSpc>
                <a:spcPct val="114000"/>
              </a:lnSpc>
            </a:pPr>
            <a:r>
              <a:rPr lang="en-GB" sz="2000" dirty="0">
                <a:solidFill>
                  <a:srgbClr val="002060"/>
                </a:solidFill>
              </a:rPr>
              <a:t>The court decided that the shipowner was not protected by the exceptions in the contract of carriage due to committing a </a:t>
            </a:r>
            <a:r>
              <a:rPr lang="en-GB" sz="2000" b="1" u="sng" dirty="0">
                <a:solidFill>
                  <a:srgbClr val="002060"/>
                </a:solidFill>
              </a:rPr>
              <a:t>deviation</a:t>
            </a:r>
            <a:r>
              <a:rPr lang="en-GB" sz="2000" dirty="0">
                <a:solidFill>
                  <a:srgbClr val="002060"/>
                </a:solidFill>
              </a:rPr>
              <a:t> and held that they were liable for full value of the cargo. </a:t>
            </a:r>
          </a:p>
          <a:p>
            <a:pPr>
              <a:lnSpc>
                <a:spcPct val="114000"/>
              </a:lnSpc>
            </a:pPr>
            <a:endParaRPr lang="en-GB" sz="2000" dirty="0">
              <a:solidFill>
                <a:srgbClr val="002060"/>
              </a:solidFill>
            </a:endParaRPr>
          </a:p>
          <a:p>
            <a:pPr>
              <a:lnSpc>
                <a:spcPct val="114000"/>
              </a:lnSpc>
            </a:pPr>
            <a:r>
              <a:rPr lang="en-GB" sz="2000" dirty="0">
                <a:solidFill>
                  <a:srgbClr val="002060"/>
                </a:solidFill>
              </a:rPr>
              <a:t>The shipowner attempted to present his indemnity claim for consideration by the directors of the protection club but was turned down since the club did not cover such cargo risks</a:t>
            </a:r>
            <a:r>
              <a:rPr lang="en-GB" sz="2000" dirty="0">
                <a:solidFill>
                  <a:schemeClr val="accent1">
                    <a:lumMod val="75000"/>
                  </a:schemeClr>
                </a:solidFill>
              </a:rPr>
              <a:t>.</a:t>
            </a:r>
          </a:p>
        </p:txBody>
      </p:sp>
      <p:pic>
        <p:nvPicPr>
          <p:cNvPr id="5" name="Picture 4" descr="A close up of a map&#10;&#10;Description automatically generated">
            <a:extLst>
              <a:ext uri="{FF2B5EF4-FFF2-40B4-BE49-F238E27FC236}">
                <a16:creationId xmlns:a16="http://schemas.microsoft.com/office/drawing/2014/main" id="{059443C5-DE92-4B09-94A1-78D72A328E1E}"/>
              </a:ext>
            </a:extLst>
          </p:cNvPr>
          <p:cNvPicPr>
            <a:picLocks noChangeAspect="1"/>
          </p:cNvPicPr>
          <p:nvPr/>
        </p:nvPicPr>
        <p:blipFill rotWithShape="1">
          <a:blip r:embed="rId2"/>
          <a:srcRect l="8957" t="5580" r="9633"/>
          <a:stretch/>
        </p:blipFill>
        <p:spPr>
          <a:xfrm>
            <a:off x="6680759" y="1265229"/>
            <a:ext cx="4348848" cy="5033774"/>
          </a:xfrm>
          <a:prstGeom prst="rect">
            <a:avLst/>
          </a:prstGeom>
          <a:ln w="31750">
            <a:solidFill>
              <a:srgbClr val="00B0F0"/>
            </a:solidFill>
          </a:ln>
        </p:spPr>
      </p:pic>
      <p:sp>
        <p:nvSpPr>
          <p:cNvPr id="6" name="TextBox 5">
            <a:extLst>
              <a:ext uri="{FF2B5EF4-FFF2-40B4-BE49-F238E27FC236}">
                <a16:creationId xmlns:a16="http://schemas.microsoft.com/office/drawing/2014/main" id="{CEC4D82D-1F52-4C74-BBB2-0BA3E912CE95}"/>
              </a:ext>
            </a:extLst>
          </p:cNvPr>
          <p:cNvSpPr txBox="1"/>
          <p:nvPr/>
        </p:nvSpPr>
        <p:spPr>
          <a:xfrm>
            <a:off x="8078839" y="6356350"/>
            <a:ext cx="2447637" cy="307777"/>
          </a:xfrm>
          <a:prstGeom prst="rect">
            <a:avLst/>
          </a:prstGeom>
          <a:noFill/>
        </p:spPr>
        <p:txBody>
          <a:bodyPr wrap="square" rtlCol="0">
            <a:spAutoFit/>
          </a:bodyPr>
          <a:lstStyle/>
          <a:p>
            <a:r>
              <a:rPr lang="en-GB" sz="1400" dirty="0">
                <a:solidFill>
                  <a:srgbClr val="002060"/>
                </a:solidFill>
              </a:rPr>
              <a:t>Cape Town           Port Elizabeth</a:t>
            </a:r>
          </a:p>
        </p:txBody>
      </p:sp>
      <p:cxnSp>
        <p:nvCxnSpPr>
          <p:cNvPr id="7" name="Straight Arrow Connector 6">
            <a:extLst>
              <a:ext uri="{FF2B5EF4-FFF2-40B4-BE49-F238E27FC236}">
                <a16:creationId xmlns:a16="http://schemas.microsoft.com/office/drawing/2014/main" id="{D2FF5701-892A-4EFD-94A7-086A7F5B45BF}"/>
              </a:ext>
            </a:extLst>
          </p:cNvPr>
          <p:cNvCxnSpPr>
            <a:cxnSpLocks/>
          </p:cNvCxnSpPr>
          <p:nvPr/>
        </p:nvCxnSpPr>
        <p:spPr>
          <a:xfrm flipH="1" flipV="1">
            <a:off x="9476945" y="6103350"/>
            <a:ext cx="73890" cy="30018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E1F93C1-B60F-4286-AA4E-903B3FF48796}"/>
              </a:ext>
            </a:extLst>
          </p:cNvPr>
          <p:cNvCxnSpPr>
            <a:cxnSpLocks/>
          </p:cNvCxnSpPr>
          <p:nvPr/>
        </p:nvCxnSpPr>
        <p:spPr>
          <a:xfrm flipV="1">
            <a:off x="8893215" y="6135605"/>
            <a:ext cx="82827" cy="2770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1390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4E8A6A-4DD5-24FB-C6E2-598037D5EDBE}"/>
              </a:ext>
            </a:extLst>
          </p:cNvPr>
          <p:cNvSpPr>
            <a:spLocks noGrp="1"/>
          </p:cNvSpPr>
          <p:nvPr>
            <p:ph type="sldNum" sz="quarter" idx="10"/>
          </p:nvPr>
        </p:nvSpPr>
        <p:spPr/>
        <p:txBody>
          <a:bodyPr/>
          <a:lstStyle/>
          <a:p>
            <a:fld id="{3810F46F-C13F-3844-AA0F-22DF1532835B}" type="slidenum">
              <a:rPr lang="en-GB" smtClean="0"/>
              <a:pPr/>
              <a:t>3</a:t>
            </a:fld>
            <a:endParaRPr lang="en-GB" dirty="0"/>
          </a:p>
        </p:txBody>
      </p:sp>
      <p:sp>
        <p:nvSpPr>
          <p:cNvPr id="6" name="TextBox 5">
            <a:extLst>
              <a:ext uri="{FF2B5EF4-FFF2-40B4-BE49-F238E27FC236}">
                <a16:creationId xmlns:a16="http://schemas.microsoft.com/office/drawing/2014/main" id="{A6A606FA-F522-9120-C729-9448CDBCF16F}"/>
              </a:ext>
            </a:extLst>
          </p:cNvPr>
          <p:cNvSpPr txBox="1"/>
          <p:nvPr/>
        </p:nvSpPr>
        <p:spPr>
          <a:xfrm>
            <a:off x="1590197" y="2899223"/>
            <a:ext cx="9087555" cy="1200329"/>
          </a:xfrm>
          <a:prstGeom prst="rect">
            <a:avLst/>
          </a:prstGeom>
          <a:noFill/>
        </p:spPr>
        <p:txBody>
          <a:bodyPr wrap="square">
            <a:spAutoFit/>
          </a:bodyPr>
          <a:lstStyle/>
          <a:p>
            <a:r>
              <a:rPr lang="en-GB" sz="2400" b="1" i="1" dirty="0">
                <a:solidFill>
                  <a:srgbClr val="181818"/>
                </a:solidFill>
                <a:effectLst/>
              </a:rPr>
              <a:t>“Look at the swell. You'll not find a bigger swell anywhere. It has half the globe for its run-up. You're young. You have the whole world. Don't bother yourself with the past.”</a:t>
            </a:r>
            <a:endParaRPr lang="en-GB" sz="2400" b="1" i="1" dirty="0"/>
          </a:p>
        </p:txBody>
      </p:sp>
    </p:spTree>
    <p:extLst>
      <p:ext uri="{BB962C8B-B14F-4D97-AF65-F5344CB8AC3E}">
        <p14:creationId xmlns:p14="http://schemas.microsoft.com/office/powerpoint/2010/main" val="842287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D39DB-C089-4796-91F8-BC9B85EEE418}"/>
              </a:ext>
            </a:extLst>
          </p:cNvPr>
          <p:cNvSpPr>
            <a:spLocks noGrp="1"/>
          </p:cNvSpPr>
          <p:nvPr>
            <p:ph type="title"/>
          </p:nvPr>
        </p:nvSpPr>
        <p:spPr/>
        <p:txBody>
          <a:bodyPr>
            <a:normAutofit fontScale="90000"/>
          </a:bodyPr>
          <a:lstStyle/>
          <a:p>
            <a:br>
              <a:rPr lang="en-GB" dirty="0">
                <a:solidFill>
                  <a:srgbClr val="0081AB"/>
                </a:solidFill>
              </a:rPr>
            </a:br>
            <a:r>
              <a:rPr lang="en-GB" sz="3100" dirty="0">
                <a:solidFill>
                  <a:schemeClr val="accent1">
                    <a:lumMod val="75000"/>
                  </a:schemeClr>
                </a:solidFill>
              </a:rPr>
              <a:t>Rise of Indemnity Clubs and merging into P&amp;I </a:t>
            </a:r>
            <a:br>
              <a:rPr lang="en-GB" kern="0" dirty="0">
                <a:solidFill>
                  <a:srgbClr val="0081AB"/>
                </a:solidFill>
              </a:rPr>
            </a:br>
            <a:endParaRPr lang="en-GB" dirty="0"/>
          </a:p>
        </p:txBody>
      </p:sp>
      <p:sp>
        <p:nvSpPr>
          <p:cNvPr id="3" name="Slide Number Placeholder 2">
            <a:extLst>
              <a:ext uri="{FF2B5EF4-FFF2-40B4-BE49-F238E27FC236}">
                <a16:creationId xmlns:a16="http://schemas.microsoft.com/office/drawing/2014/main" id="{CEA3AF4B-3ABD-43F6-8E53-33054F0B8C68}"/>
              </a:ext>
            </a:extLst>
          </p:cNvPr>
          <p:cNvSpPr>
            <a:spLocks noGrp="1"/>
          </p:cNvSpPr>
          <p:nvPr>
            <p:ph type="sldNum" sz="quarter" idx="10"/>
          </p:nvPr>
        </p:nvSpPr>
        <p:spPr/>
        <p:txBody>
          <a:bodyPr/>
          <a:lstStyle/>
          <a:p>
            <a:fld id="{3810F46F-C13F-3844-AA0F-22DF1532835B}" type="slidenum">
              <a:rPr lang="en-GB" smtClean="0"/>
              <a:pPr/>
              <a:t>30</a:t>
            </a:fld>
            <a:endParaRPr lang="en-GB" dirty="0"/>
          </a:p>
        </p:txBody>
      </p:sp>
      <p:sp>
        <p:nvSpPr>
          <p:cNvPr id="4" name="Content Placeholder 2">
            <a:extLst>
              <a:ext uri="{FF2B5EF4-FFF2-40B4-BE49-F238E27FC236}">
                <a16:creationId xmlns:a16="http://schemas.microsoft.com/office/drawing/2014/main" id="{BFE9DC3C-3583-4785-9374-48D357418A35}"/>
              </a:ext>
            </a:extLst>
          </p:cNvPr>
          <p:cNvSpPr txBox="1">
            <a:spLocks/>
          </p:cNvSpPr>
          <p:nvPr/>
        </p:nvSpPr>
        <p:spPr>
          <a:xfrm>
            <a:off x="720000" y="1453462"/>
            <a:ext cx="8645226" cy="4334279"/>
          </a:xfrm>
          <a:prstGeom prst="rect">
            <a:avLst/>
          </a:prstGeom>
        </p:spPr>
        <p:txBody>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Font typeface="Arial" panose="020B0604020202020204" pitchFamily="34" charset="0"/>
              <a:buNone/>
            </a:pPr>
            <a:r>
              <a:rPr lang="en-GB" sz="2000" dirty="0">
                <a:solidFill>
                  <a:srgbClr val="002060"/>
                </a:solidFill>
              </a:rPr>
              <a:t>Stanley </a:t>
            </a:r>
            <a:r>
              <a:rPr lang="en-GB" sz="2000" dirty="0" err="1">
                <a:solidFill>
                  <a:srgbClr val="002060"/>
                </a:solidFill>
              </a:rPr>
              <a:t>Mitcalfe</a:t>
            </a:r>
            <a:r>
              <a:rPr lang="en-GB" sz="2000" dirty="0">
                <a:solidFill>
                  <a:srgbClr val="002060"/>
                </a:solidFill>
              </a:rPr>
              <a:t> was an underwriter with an insurance company in Newcastle and wrote an article focusing on a wide range of potential liabilities shipowners might have towards cargo owners and underwriters. </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lnSpc>
                <a:spcPct val="114000"/>
              </a:lnSpc>
              <a:spcBef>
                <a:spcPts val="0"/>
              </a:spcBef>
              <a:buFont typeface="Arial" panose="020B0604020202020204" pitchFamily="34" charset="0"/>
              <a:buNone/>
            </a:pPr>
            <a:r>
              <a:rPr lang="en-GB" sz="2000" dirty="0">
                <a:solidFill>
                  <a:srgbClr val="002060"/>
                </a:solidFill>
              </a:rPr>
              <a:t>He formed a new club in 1874 the Steamship Owners’ Mutual providing insurance for these potential cargo liabilities, it was called an </a:t>
            </a:r>
            <a:r>
              <a:rPr lang="en-GB" sz="2000" b="1" dirty="0">
                <a:solidFill>
                  <a:srgbClr val="002060"/>
                </a:solidFill>
              </a:rPr>
              <a:t>'Indemnity Club’. </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lnSpc>
                <a:spcPct val="114000"/>
              </a:lnSpc>
              <a:spcBef>
                <a:spcPts val="0"/>
              </a:spcBef>
              <a:buFont typeface="Arial" panose="020B0604020202020204" pitchFamily="34" charset="0"/>
              <a:buNone/>
            </a:pPr>
            <a:r>
              <a:rPr lang="en-GB" sz="2000" dirty="0">
                <a:solidFill>
                  <a:srgbClr val="002060"/>
                </a:solidFill>
              </a:rPr>
              <a:t>Other similar Indemnity Clubs were soon formed.</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lnSpc>
                <a:spcPct val="114000"/>
              </a:lnSpc>
              <a:spcBef>
                <a:spcPts val="0"/>
              </a:spcBef>
              <a:buFont typeface="Arial" panose="020B0604020202020204" pitchFamily="34" charset="0"/>
              <a:buNone/>
            </a:pPr>
            <a:r>
              <a:rPr lang="en-GB" sz="2000" dirty="0">
                <a:solidFill>
                  <a:srgbClr val="002060"/>
                </a:solidFill>
              </a:rPr>
              <a:t>The first true 'P&amp;I Clubs’ were formed by amalgamation of an 'Indemnity Club' and a 'Protection Club’ providing a very comprehensive cover on shipowners' liability.</a:t>
            </a:r>
          </a:p>
          <a:p>
            <a:pPr marL="0" indent="0">
              <a:buFont typeface="Arial" panose="020B0604020202020204" pitchFamily="34" charset="0"/>
              <a:buNone/>
            </a:pPr>
            <a:endParaRPr lang="en-GB" dirty="0">
              <a:solidFill>
                <a:srgbClr val="0081AB"/>
              </a:solidFill>
            </a:endParaRPr>
          </a:p>
        </p:txBody>
      </p:sp>
      <p:pic>
        <p:nvPicPr>
          <p:cNvPr id="5" name="Picture 4">
            <a:extLst>
              <a:ext uri="{FF2B5EF4-FFF2-40B4-BE49-F238E27FC236}">
                <a16:creationId xmlns:a16="http://schemas.microsoft.com/office/drawing/2014/main" id="{95F7FBAD-EF40-4B58-83B5-E5D597FAB7DD}"/>
              </a:ext>
            </a:extLst>
          </p:cNvPr>
          <p:cNvPicPr>
            <a:picLocks noChangeAspect="1"/>
          </p:cNvPicPr>
          <p:nvPr/>
        </p:nvPicPr>
        <p:blipFill>
          <a:blip r:embed="rId2"/>
          <a:stretch>
            <a:fillRect/>
          </a:stretch>
        </p:blipFill>
        <p:spPr>
          <a:xfrm>
            <a:off x="9587542" y="2140115"/>
            <a:ext cx="1884458" cy="2287994"/>
          </a:xfrm>
          <a:prstGeom prst="rect">
            <a:avLst/>
          </a:prstGeom>
          <a:ln w="25400">
            <a:solidFill>
              <a:srgbClr val="002060"/>
            </a:solidFill>
          </a:ln>
        </p:spPr>
      </p:pic>
      <p:sp>
        <p:nvSpPr>
          <p:cNvPr id="6" name="TextBox 5">
            <a:extLst>
              <a:ext uri="{FF2B5EF4-FFF2-40B4-BE49-F238E27FC236}">
                <a16:creationId xmlns:a16="http://schemas.microsoft.com/office/drawing/2014/main" id="{BA38D135-B689-4E50-AE6E-6BAF471B5468}"/>
              </a:ext>
            </a:extLst>
          </p:cNvPr>
          <p:cNvSpPr txBox="1"/>
          <p:nvPr/>
        </p:nvSpPr>
        <p:spPr>
          <a:xfrm>
            <a:off x="9587542" y="4418573"/>
            <a:ext cx="1884458" cy="338554"/>
          </a:xfrm>
          <a:prstGeom prst="rect">
            <a:avLst/>
          </a:prstGeom>
          <a:noFill/>
          <a:ln w="25400">
            <a:solidFill>
              <a:srgbClr val="002060"/>
            </a:solidFill>
          </a:ln>
        </p:spPr>
        <p:txBody>
          <a:bodyPr wrap="square" rtlCol="0">
            <a:spAutoFit/>
          </a:bodyPr>
          <a:lstStyle/>
          <a:p>
            <a:pPr algn="ctr"/>
            <a:r>
              <a:rPr lang="en-GB" sz="1600" dirty="0">
                <a:solidFill>
                  <a:srgbClr val="002060"/>
                </a:solidFill>
              </a:rPr>
              <a:t>J Stanley </a:t>
            </a:r>
            <a:r>
              <a:rPr lang="en-GB" sz="1600" dirty="0" err="1">
                <a:solidFill>
                  <a:srgbClr val="002060"/>
                </a:solidFill>
              </a:rPr>
              <a:t>Mitcalfe</a:t>
            </a:r>
            <a:endParaRPr lang="en-GB" sz="1600" dirty="0">
              <a:solidFill>
                <a:srgbClr val="002060"/>
              </a:solidFill>
            </a:endParaRPr>
          </a:p>
        </p:txBody>
      </p:sp>
    </p:spTree>
    <p:extLst>
      <p:ext uri="{BB962C8B-B14F-4D97-AF65-F5344CB8AC3E}">
        <p14:creationId xmlns:p14="http://schemas.microsoft.com/office/powerpoint/2010/main" val="2978545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CB13D-3D21-45A2-BE46-69D627E33497}"/>
              </a:ext>
            </a:extLst>
          </p:cNvPr>
          <p:cNvSpPr>
            <a:spLocks noGrp="1"/>
          </p:cNvSpPr>
          <p:nvPr>
            <p:ph type="title"/>
          </p:nvPr>
        </p:nvSpPr>
        <p:spPr/>
        <p:txBody>
          <a:bodyPr>
            <a:normAutofit/>
          </a:bodyPr>
          <a:lstStyle/>
          <a:p>
            <a:r>
              <a:rPr lang="en-GB" dirty="0">
                <a:solidFill>
                  <a:schemeClr val="accent1">
                    <a:lumMod val="75000"/>
                  </a:schemeClr>
                </a:solidFill>
              </a:rPr>
              <a:t>A new P&amp;I Club</a:t>
            </a:r>
          </a:p>
        </p:txBody>
      </p:sp>
      <p:sp>
        <p:nvSpPr>
          <p:cNvPr id="3" name="Slide Number Placeholder 2">
            <a:extLst>
              <a:ext uri="{FF2B5EF4-FFF2-40B4-BE49-F238E27FC236}">
                <a16:creationId xmlns:a16="http://schemas.microsoft.com/office/drawing/2014/main" id="{A59285E8-3B44-4E43-BD32-ED2B478FC414}"/>
              </a:ext>
            </a:extLst>
          </p:cNvPr>
          <p:cNvSpPr>
            <a:spLocks noGrp="1"/>
          </p:cNvSpPr>
          <p:nvPr>
            <p:ph type="sldNum" sz="quarter" idx="10"/>
          </p:nvPr>
        </p:nvSpPr>
        <p:spPr/>
        <p:txBody>
          <a:bodyPr/>
          <a:lstStyle/>
          <a:p>
            <a:fld id="{3810F46F-C13F-3844-AA0F-22DF1532835B}" type="slidenum">
              <a:rPr lang="en-GB" smtClean="0"/>
              <a:pPr/>
              <a:t>31</a:t>
            </a:fld>
            <a:endParaRPr lang="en-GB" dirty="0"/>
          </a:p>
        </p:txBody>
      </p:sp>
      <p:sp>
        <p:nvSpPr>
          <p:cNvPr id="4" name="TextBox 3">
            <a:extLst>
              <a:ext uri="{FF2B5EF4-FFF2-40B4-BE49-F238E27FC236}">
                <a16:creationId xmlns:a16="http://schemas.microsoft.com/office/drawing/2014/main" id="{A427EBE2-4846-4638-BD46-7133BBE4B733}"/>
              </a:ext>
            </a:extLst>
          </p:cNvPr>
          <p:cNvSpPr txBox="1"/>
          <p:nvPr/>
        </p:nvSpPr>
        <p:spPr>
          <a:xfrm>
            <a:off x="790652" y="1101951"/>
            <a:ext cx="7284711" cy="3580980"/>
          </a:xfrm>
          <a:prstGeom prst="rect">
            <a:avLst/>
          </a:prstGeom>
          <a:noFill/>
        </p:spPr>
        <p:txBody>
          <a:bodyPr wrap="square" rtlCol="0">
            <a:spAutoFit/>
          </a:bodyPr>
          <a:lstStyle/>
          <a:p>
            <a:pPr>
              <a:lnSpc>
                <a:spcPct val="114000"/>
              </a:lnSpc>
            </a:pPr>
            <a:r>
              <a:rPr lang="en-GB" sz="2000" dirty="0">
                <a:solidFill>
                  <a:schemeClr val="accent1">
                    <a:lumMod val="75000"/>
                  </a:schemeClr>
                </a:solidFill>
              </a:rPr>
              <a:t>1870 : 	</a:t>
            </a:r>
            <a:r>
              <a:rPr lang="en-GB" sz="2000" b="1" dirty="0">
                <a:solidFill>
                  <a:schemeClr val="accent1">
                    <a:lumMod val="75000"/>
                  </a:schemeClr>
                </a:solidFill>
              </a:rPr>
              <a:t>The West of England Steamship Owners’ P&amp;I Association 	Ltd</a:t>
            </a:r>
            <a:endParaRPr lang="en-GB" sz="2000" b="1" dirty="0">
              <a:solidFill>
                <a:schemeClr val="accent1">
                  <a:lumMod val="75000"/>
                </a:schemeClr>
              </a:solidFill>
              <a:cs typeface="Arial" panose="020B0604020202020204" pitchFamily="34" charset="0"/>
            </a:endParaRPr>
          </a:p>
          <a:p>
            <a:pPr>
              <a:lnSpc>
                <a:spcPct val="114000"/>
              </a:lnSpc>
            </a:pPr>
            <a:endParaRPr lang="en-GB" sz="2000" dirty="0">
              <a:solidFill>
                <a:schemeClr val="accent1">
                  <a:lumMod val="75000"/>
                </a:schemeClr>
              </a:solidFill>
              <a:cs typeface="Arial" panose="020B0604020202020204" pitchFamily="34" charset="0"/>
            </a:endParaRPr>
          </a:p>
          <a:p>
            <a:pPr>
              <a:lnSpc>
                <a:spcPct val="114000"/>
              </a:lnSpc>
            </a:pPr>
            <a:r>
              <a:rPr lang="en-GB" sz="2000" dirty="0">
                <a:solidFill>
                  <a:schemeClr val="accent1">
                    <a:lumMod val="75000"/>
                  </a:schemeClr>
                </a:solidFill>
                <a:cs typeface="Arial" panose="020B0604020202020204" pitchFamily="34" charset="0"/>
              </a:rPr>
              <a:t>	Shipping was changing with steam ships increasing 	domination of world trade</a:t>
            </a:r>
          </a:p>
          <a:p>
            <a:pPr>
              <a:lnSpc>
                <a:spcPct val="114000"/>
              </a:lnSpc>
            </a:pPr>
            <a:endParaRPr lang="en-GB" sz="2000" dirty="0">
              <a:solidFill>
                <a:schemeClr val="accent1">
                  <a:lumMod val="75000"/>
                </a:schemeClr>
              </a:solidFill>
              <a:cs typeface="Arial" panose="020B0604020202020204" pitchFamily="34" charset="0"/>
            </a:endParaRPr>
          </a:p>
          <a:p>
            <a:pPr>
              <a:lnSpc>
                <a:spcPct val="114000"/>
              </a:lnSpc>
            </a:pPr>
            <a:r>
              <a:rPr lang="en-GB" sz="2000" dirty="0">
                <a:solidFill>
                  <a:schemeClr val="accent1">
                    <a:lumMod val="75000"/>
                  </a:schemeClr>
                </a:solidFill>
                <a:cs typeface="Arial" panose="020B0604020202020204" pitchFamily="34" charset="0"/>
              </a:rPr>
              <a:t>	</a:t>
            </a:r>
            <a:r>
              <a:rPr lang="en-GB" sz="2000" b="1" dirty="0">
                <a:solidFill>
                  <a:schemeClr val="accent1">
                    <a:lumMod val="75000"/>
                  </a:schemeClr>
                </a:solidFill>
                <a:cs typeface="Arial" panose="020B0604020202020204" pitchFamily="34" charset="0"/>
              </a:rPr>
              <a:t>Dedicated entirely to third party liabilities of steam 	powered vessels</a:t>
            </a:r>
          </a:p>
          <a:p>
            <a:pPr>
              <a:lnSpc>
                <a:spcPct val="114000"/>
              </a:lnSpc>
            </a:pPr>
            <a:endParaRPr lang="en-GB" sz="2000" dirty="0">
              <a:solidFill>
                <a:schemeClr val="accent1">
                  <a:lumMod val="75000"/>
                </a:schemeClr>
              </a:solidFill>
              <a:cs typeface="Arial" panose="020B0604020202020204" pitchFamily="34" charset="0"/>
            </a:endParaRPr>
          </a:p>
          <a:p>
            <a:pPr>
              <a:lnSpc>
                <a:spcPct val="114000"/>
              </a:lnSpc>
            </a:pPr>
            <a:r>
              <a:rPr lang="en-GB" sz="2000" dirty="0">
                <a:solidFill>
                  <a:schemeClr val="accent1">
                    <a:lumMod val="75000"/>
                  </a:schemeClr>
                </a:solidFill>
                <a:cs typeface="Arial" panose="020B0604020202020204" pitchFamily="34" charset="0"/>
              </a:rPr>
              <a:t>	Managed by John Holman &amp; Sons</a:t>
            </a:r>
          </a:p>
        </p:txBody>
      </p:sp>
      <p:pic>
        <p:nvPicPr>
          <p:cNvPr id="5" name="Content Placeholder 3" descr="A large ship in a body of water&#10;&#10;Description generated with high confidence">
            <a:extLst>
              <a:ext uri="{FF2B5EF4-FFF2-40B4-BE49-F238E27FC236}">
                <a16:creationId xmlns:a16="http://schemas.microsoft.com/office/drawing/2014/main" id="{D7A5771E-479E-4C49-AEB1-94A3692C4DCC}"/>
              </a:ext>
            </a:extLst>
          </p:cNvPr>
          <p:cNvPicPr>
            <a:picLocks noChangeAspect="1"/>
          </p:cNvPicPr>
          <p:nvPr/>
        </p:nvPicPr>
        <p:blipFill>
          <a:blip r:embed="rId2"/>
          <a:stretch>
            <a:fillRect/>
          </a:stretch>
        </p:blipFill>
        <p:spPr>
          <a:xfrm>
            <a:off x="7615545" y="1606589"/>
            <a:ext cx="4230091" cy="2329901"/>
          </a:xfrm>
          <a:prstGeom prst="rect">
            <a:avLst/>
          </a:prstGeom>
          <a:ln w="25400">
            <a:solidFill>
              <a:schemeClr val="tx1"/>
            </a:solidFill>
          </a:ln>
        </p:spPr>
      </p:pic>
      <p:sp>
        <p:nvSpPr>
          <p:cNvPr id="6" name="Rectangle 5">
            <a:extLst>
              <a:ext uri="{FF2B5EF4-FFF2-40B4-BE49-F238E27FC236}">
                <a16:creationId xmlns:a16="http://schemas.microsoft.com/office/drawing/2014/main" id="{39B59B64-B18E-4774-BF72-221F60186F47}"/>
              </a:ext>
            </a:extLst>
          </p:cNvPr>
          <p:cNvSpPr/>
          <p:nvPr/>
        </p:nvSpPr>
        <p:spPr>
          <a:xfrm>
            <a:off x="7615544" y="3958441"/>
            <a:ext cx="4230091" cy="584775"/>
          </a:xfrm>
          <a:prstGeom prst="rect">
            <a:avLst/>
          </a:prstGeom>
          <a:ln w="25400">
            <a:solidFill>
              <a:schemeClr val="tx1"/>
            </a:solidFill>
          </a:ln>
        </p:spPr>
        <p:txBody>
          <a:bodyPr wrap="square">
            <a:spAutoFit/>
          </a:bodyPr>
          <a:lstStyle/>
          <a:p>
            <a:pPr algn="ctr"/>
            <a:r>
              <a:rPr lang="en-GB" sz="1600" dirty="0">
                <a:solidFill>
                  <a:schemeClr val="accent1">
                    <a:lumMod val="75000"/>
                  </a:schemeClr>
                </a:solidFill>
              </a:rPr>
              <a:t>Screw-Powered Schooner ‘CITY OF EXETER', Built in 1870 for John Holman &amp; Sons </a:t>
            </a:r>
          </a:p>
        </p:txBody>
      </p:sp>
    </p:spTree>
    <p:extLst>
      <p:ext uri="{BB962C8B-B14F-4D97-AF65-F5344CB8AC3E}">
        <p14:creationId xmlns:p14="http://schemas.microsoft.com/office/powerpoint/2010/main" val="3901205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1C397-3632-474E-B3E0-E537CA6897EC}"/>
              </a:ext>
            </a:extLst>
          </p:cNvPr>
          <p:cNvSpPr>
            <a:spLocks noGrp="1"/>
          </p:cNvSpPr>
          <p:nvPr>
            <p:ph type="title"/>
          </p:nvPr>
        </p:nvSpPr>
        <p:spPr/>
        <p:txBody>
          <a:bodyPr>
            <a:normAutofit fontScale="90000"/>
          </a:bodyPr>
          <a:lstStyle/>
          <a:p>
            <a:br>
              <a:rPr lang="en-GB" dirty="0">
                <a:solidFill>
                  <a:srgbClr val="0081AB"/>
                </a:solidFill>
              </a:rPr>
            </a:br>
            <a:r>
              <a:rPr lang="en-GB" sz="3100" dirty="0">
                <a:solidFill>
                  <a:schemeClr val="accent1">
                    <a:lumMod val="75000"/>
                  </a:schemeClr>
                </a:solidFill>
              </a:rPr>
              <a:t>The move to London</a:t>
            </a:r>
            <a:br>
              <a:rPr lang="en-GB" sz="3600" kern="0" dirty="0">
                <a:solidFill>
                  <a:srgbClr val="002060"/>
                </a:solidFill>
              </a:rPr>
            </a:br>
            <a:endParaRPr lang="en-GB" sz="3600" dirty="0">
              <a:solidFill>
                <a:srgbClr val="002060"/>
              </a:solidFill>
            </a:endParaRPr>
          </a:p>
        </p:txBody>
      </p:sp>
      <p:sp>
        <p:nvSpPr>
          <p:cNvPr id="3" name="Slide Number Placeholder 2">
            <a:extLst>
              <a:ext uri="{FF2B5EF4-FFF2-40B4-BE49-F238E27FC236}">
                <a16:creationId xmlns:a16="http://schemas.microsoft.com/office/drawing/2014/main" id="{6B3C309D-B4D4-4284-92AE-27A4C303753C}"/>
              </a:ext>
            </a:extLst>
          </p:cNvPr>
          <p:cNvSpPr>
            <a:spLocks noGrp="1"/>
          </p:cNvSpPr>
          <p:nvPr>
            <p:ph type="sldNum" sz="quarter" idx="10"/>
          </p:nvPr>
        </p:nvSpPr>
        <p:spPr/>
        <p:txBody>
          <a:bodyPr/>
          <a:lstStyle/>
          <a:p>
            <a:fld id="{3810F46F-C13F-3844-AA0F-22DF1532835B}" type="slidenum">
              <a:rPr lang="en-GB" smtClean="0"/>
              <a:pPr/>
              <a:t>32</a:t>
            </a:fld>
            <a:endParaRPr lang="en-GB" dirty="0"/>
          </a:p>
        </p:txBody>
      </p:sp>
      <p:sp>
        <p:nvSpPr>
          <p:cNvPr id="4" name="Content Placeholder 2">
            <a:extLst>
              <a:ext uri="{FF2B5EF4-FFF2-40B4-BE49-F238E27FC236}">
                <a16:creationId xmlns:a16="http://schemas.microsoft.com/office/drawing/2014/main" id="{1166FA3F-C1E2-4C14-B6E4-2AE8578D01F8}"/>
              </a:ext>
            </a:extLst>
          </p:cNvPr>
          <p:cNvSpPr txBox="1">
            <a:spLocks/>
          </p:cNvSpPr>
          <p:nvPr/>
        </p:nvSpPr>
        <p:spPr>
          <a:xfrm>
            <a:off x="720000" y="1585503"/>
            <a:ext cx="5872529" cy="4631532"/>
          </a:xfrm>
          <a:prstGeom prst="rect">
            <a:avLst/>
          </a:prstGeom>
        </p:spPr>
        <p:txBody>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0081AB"/>
              </a:solidFill>
            </a:endParaRPr>
          </a:p>
          <a:p>
            <a:pPr marL="0" indent="0">
              <a:lnSpc>
                <a:spcPct val="114000"/>
              </a:lnSpc>
              <a:spcBef>
                <a:spcPts val="0"/>
              </a:spcBef>
              <a:buFont typeface="Arial" panose="020B0604020202020204" pitchFamily="34" charset="0"/>
              <a:buNone/>
            </a:pPr>
            <a:r>
              <a:rPr lang="en-GB" sz="2000" dirty="0">
                <a:solidFill>
                  <a:srgbClr val="002060"/>
                </a:solidFill>
              </a:rPr>
              <a:t>1873 : 	John Holman &amp; Sons moved both the 	Shipowners and West of England Clubs and 	their management to Lime Street in City of 	London </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lnSpc>
                <a:spcPct val="114000"/>
              </a:lnSpc>
              <a:spcBef>
                <a:spcPts val="0"/>
              </a:spcBef>
              <a:buFont typeface="Arial" panose="020B0604020202020204" pitchFamily="34" charset="0"/>
              <a:buNone/>
            </a:pPr>
            <a:r>
              <a:rPr lang="en-GB" sz="2000" dirty="0">
                <a:solidFill>
                  <a:srgbClr val="002060"/>
                </a:solidFill>
              </a:rPr>
              <a:t>	West of England was one of the first Clubs to 	accept foreign ship owners as members</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buFont typeface="Arial" panose="020B0604020202020204" pitchFamily="34" charset="0"/>
              <a:buNone/>
            </a:pPr>
            <a:endParaRPr lang="en-GB" dirty="0">
              <a:solidFill>
                <a:srgbClr val="0081AB"/>
              </a:solidFill>
            </a:endParaRPr>
          </a:p>
          <a:p>
            <a:pPr marL="0" indent="0">
              <a:buFont typeface="Arial" panose="020B0604020202020204" pitchFamily="34" charset="0"/>
              <a:buNone/>
            </a:pPr>
            <a:endParaRPr lang="en-GB" dirty="0">
              <a:solidFill>
                <a:srgbClr val="0081AB"/>
              </a:solidFill>
            </a:endParaRPr>
          </a:p>
        </p:txBody>
      </p:sp>
      <p:pic>
        <p:nvPicPr>
          <p:cNvPr id="5" name="Picture 4" descr="A black and white photo of a busy city street&#10;&#10;Description generated with very high confidence">
            <a:extLst>
              <a:ext uri="{FF2B5EF4-FFF2-40B4-BE49-F238E27FC236}">
                <a16:creationId xmlns:a16="http://schemas.microsoft.com/office/drawing/2014/main" id="{BA21B12F-B9A2-4D02-B6D2-71B67707C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4249" y="1970906"/>
            <a:ext cx="4591813" cy="3422335"/>
          </a:xfrm>
          <a:prstGeom prst="rect">
            <a:avLst/>
          </a:prstGeom>
          <a:ln w="25400">
            <a:solidFill>
              <a:schemeClr val="tx1"/>
            </a:solidFill>
          </a:ln>
        </p:spPr>
      </p:pic>
    </p:spTree>
    <p:extLst>
      <p:ext uri="{BB962C8B-B14F-4D97-AF65-F5344CB8AC3E}">
        <p14:creationId xmlns:p14="http://schemas.microsoft.com/office/powerpoint/2010/main" val="2811470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DBEF-89FD-45C0-B677-CDFB4A3553CC}"/>
              </a:ext>
            </a:extLst>
          </p:cNvPr>
          <p:cNvSpPr>
            <a:spLocks noGrp="1"/>
          </p:cNvSpPr>
          <p:nvPr>
            <p:ph type="title"/>
          </p:nvPr>
        </p:nvSpPr>
        <p:spPr>
          <a:xfrm>
            <a:off x="720000" y="436811"/>
            <a:ext cx="7920000" cy="720000"/>
          </a:xfrm>
        </p:spPr>
        <p:txBody>
          <a:bodyPr>
            <a:normAutofit fontScale="90000"/>
          </a:bodyPr>
          <a:lstStyle/>
          <a:p>
            <a:br>
              <a:rPr lang="en-GB" dirty="0">
                <a:solidFill>
                  <a:srgbClr val="0081AB"/>
                </a:solidFill>
              </a:rPr>
            </a:br>
            <a:r>
              <a:rPr lang="en-GB" sz="3100" dirty="0">
                <a:solidFill>
                  <a:schemeClr val="accent1">
                    <a:lumMod val="75000"/>
                  </a:schemeClr>
                </a:solidFill>
              </a:rPr>
              <a:t>The Management Company   </a:t>
            </a:r>
            <a:br>
              <a:rPr lang="en-GB" sz="3100" kern="0" dirty="0">
                <a:solidFill>
                  <a:srgbClr val="0081AB"/>
                </a:solidFill>
              </a:rPr>
            </a:br>
            <a:endParaRPr lang="en-GB" sz="3100" dirty="0"/>
          </a:p>
        </p:txBody>
      </p:sp>
      <p:sp>
        <p:nvSpPr>
          <p:cNvPr id="3" name="Slide Number Placeholder 2">
            <a:extLst>
              <a:ext uri="{FF2B5EF4-FFF2-40B4-BE49-F238E27FC236}">
                <a16:creationId xmlns:a16="http://schemas.microsoft.com/office/drawing/2014/main" id="{7CBC7446-CA7D-4A83-9E90-A0EC4036B6FE}"/>
              </a:ext>
            </a:extLst>
          </p:cNvPr>
          <p:cNvSpPr>
            <a:spLocks noGrp="1"/>
          </p:cNvSpPr>
          <p:nvPr>
            <p:ph type="sldNum" sz="quarter" idx="10"/>
          </p:nvPr>
        </p:nvSpPr>
        <p:spPr/>
        <p:txBody>
          <a:bodyPr/>
          <a:lstStyle/>
          <a:p>
            <a:fld id="{3810F46F-C13F-3844-AA0F-22DF1532835B}" type="slidenum">
              <a:rPr lang="en-GB" smtClean="0"/>
              <a:pPr/>
              <a:t>33</a:t>
            </a:fld>
            <a:endParaRPr lang="en-GB" dirty="0"/>
          </a:p>
        </p:txBody>
      </p:sp>
      <p:pic>
        <p:nvPicPr>
          <p:cNvPr id="4" name="Picture 7" descr="UnitedKingdomFlag">
            <a:extLst>
              <a:ext uri="{FF2B5EF4-FFF2-40B4-BE49-F238E27FC236}">
                <a16:creationId xmlns:a16="http://schemas.microsoft.com/office/drawing/2014/main" id="{2FD8B2C8-C8CD-41D2-B2E1-A10C34EF8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434" y="554934"/>
            <a:ext cx="863203" cy="525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uxembourg">
            <a:extLst>
              <a:ext uri="{FF2B5EF4-FFF2-40B4-BE49-F238E27FC236}">
                <a16:creationId xmlns:a16="http://schemas.microsoft.com/office/drawing/2014/main" id="{7DCD1415-26BA-42B8-A539-975580713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992" y="572794"/>
            <a:ext cx="842963" cy="50720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837F691-1D3E-4DD3-A7ED-630D2D3C15D8}"/>
              </a:ext>
            </a:extLst>
          </p:cNvPr>
          <p:cNvSpPr txBox="1">
            <a:spLocks/>
          </p:cNvSpPr>
          <p:nvPr/>
        </p:nvSpPr>
        <p:spPr>
          <a:xfrm>
            <a:off x="720000" y="1731764"/>
            <a:ext cx="6904916" cy="4766236"/>
          </a:xfrm>
          <a:prstGeom prst="rect">
            <a:avLst/>
          </a:prstGeom>
        </p:spPr>
        <p:txBody>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Font typeface="Arial" panose="020B0604020202020204" pitchFamily="34" charset="0"/>
              <a:buNone/>
            </a:pPr>
            <a:r>
              <a:rPr lang="en-US" altLang="en-US" sz="2000" dirty="0">
                <a:solidFill>
                  <a:schemeClr val="accent1">
                    <a:lumMod val="75000"/>
                  </a:schemeClr>
                </a:solidFill>
              </a:rPr>
              <a:t>1955 : 	</a:t>
            </a:r>
            <a:r>
              <a:rPr lang="en-US" altLang="en-US" sz="2000" dirty="0">
                <a:solidFill>
                  <a:srgbClr val="002060"/>
                </a:solidFill>
              </a:rPr>
              <a:t>the management was transferred from John Holman &amp; 	Sons to a wholly owned subsidiary company in London.</a:t>
            </a:r>
          </a:p>
          <a:p>
            <a:pPr marL="0" indent="0">
              <a:lnSpc>
                <a:spcPct val="114000"/>
              </a:lnSpc>
              <a:spcBef>
                <a:spcPts val="0"/>
              </a:spcBef>
              <a:buFont typeface="Arial" panose="020B0604020202020204" pitchFamily="34" charset="0"/>
              <a:buNone/>
            </a:pPr>
            <a:endParaRPr lang="en-US" altLang="en-US" sz="2000" dirty="0">
              <a:solidFill>
                <a:srgbClr val="002060"/>
              </a:solidFill>
            </a:endParaRPr>
          </a:p>
          <a:p>
            <a:pPr marL="0" indent="0">
              <a:lnSpc>
                <a:spcPct val="114000"/>
              </a:lnSpc>
              <a:spcBef>
                <a:spcPts val="0"/>
              </a:spcBef>
              <a:buFont typeface="Arial" panose="020B0604020202020204" pitchFamily="34" charset="0"/>
              <a:buNone/>
            </a:pPr>
            <a:r>
              <a:rPr lang="en-US" altLang="en-US" sz="2000" dirty="0">
                <a:solidFill>
                  <a:srgbClr val="002060"/>
                </a:solidFill>
              </a:rPr>
              <a:t>1969 : 	the P&amp;I business was transferred to the </a:t>
            </a:r>
            <a:r>
              <a:rPr lang="en-US" altLang="en-US" sz="2000" i="1" dirty="0">
                <a:solidFill>
                  <a:srgbClr val="002060"/>
                </a:solidFill>
              </a:rPr>
              <a:t>West of England 	Ship Owners Mutual Protection &amp; Indemnity Association 	(Luxembourg) S.A. </a:t>
            </a:r>
            <a:r>
              <a:rPr lang="en-US" altLang="en-US" sz="2000" dirty="0">
                <a:solidFill>
                  <a:srgbClr val="002060"/>
                </a:solidFill>
              </a:rPr>
              <a:t>[shortened in 1980s to West of 	England Ship Owners Mutual Insurance Association 	(Luxembourg) S.A.]</a:t>
            </a:r>
          </a:p>
          <a:p>
            <a:pPr marL="0" indent="0">
              <a:lnSpc>
                <a:spcPct val="114000"/>
              </a:lnSpc>
              <a:spcBef>
                <a:spcPts val="0"/>
              </a:spcBef>
              <a:buFont typeface="Arial" panose="020B0604020202020204" pitchFamily="34" charset="0"/>
              <a:buNone/>
            </a:pPr>
            <a:endParaRPr lang="en-US" altLang="en-US" sz="2000" dirty="0">
              <a:solidFill>
                <a:srgbClr val="002060"/>
              </a:solidFill>
            </a:endParaRPr>
          </a:p>
          <a:p>
            <a:pPr>
              <a:lnSpc>
                <a:spcPct val="114000"/>
              </a:lnSpc>
              <a:spcBef>
                <a:spcPts val="0"/>
              </a:spcBef>
              <a:buFont typeface="Wingdings" panose="05000000000000000000" pitchFamily="2" charset="2"/>
              <a:buNone/>
            </a:pPr>
            <a:r>
              <a:rPr lang="en-GB" altLang="en-US" sz="2000" dirty="0">
                <a:solidFill>
                  <a:srgbClr val="002060"/>
                </a:solidFill>
              </a:rPr>
              <a:t>1993 : 	the Management Company moved to Tower Bridge 	Court on the south side of the Thames, opposite the 	City of London</a:t>
            </a:r>
          </a:p>
          <a:p>
            <a:pPr>
              <a:lnSpc>
                <a:spcPct val="114000"/>
              </a:lnSpc>
              <a:spcBef>
                <a:spcPts val="0"/>
              </a:spcBef>
              <a:buFont typeface="Wingdings" panose="05000000000000000000" pitchFamily="2" charset="2"/>
              <a:buNone/>
            </a:pPr>
            <a:endParaRPr lang="en-GB" altLang="en-US" sz="2000" dirty="0">
              <a:solidFill>
                <a:srgbClr val="002060"/>
              </a:solidFill>
            </a:endParaRPr>
          </a:p>
          <a:p>
            <a:pPr>
              <a:lnSpc>
                <a:spcPct val="80000"/>
              </a:lnSpc>
              <a:buFont typeface="Wingdings" panose="05000000000000000000" pitchFamily="2" charset="2"/>
              <a:buNone/>
            </a:pPr>
            <a:endParaRPr lang="en-US" altLang="en-US" dirty="0">
              <a:solidFill>
                <a:srgbClr val="006699"/>
              </a:solidFill>
            </a:endParaRPr>
          </a:p>
        </p:txBody>
      </p:sp>
      <p:pic>
        <p:nvPicPr>
          <p:cNvPr id="7" name="Picture 6">
            <a:extLst>
              <a:ext uri="{FF2B5EF4-FFF2-40B4-BE49-F238E27FC236}">
                <a16:creationId xmlns:a16="http://schemas.microsoft.com/office/drawing/2014/main" id="{334F0D1B-70FA-43B5-930D-0C2D5604F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6954" y="2229906"/>
            <a:ext cx="2552794" cy="164170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 picture containing indoor&#10;&#10;Description generated with very high confidence">
            <a:extLst>
              <a:ext uri="{FF2B5EF4-FFF2-40B4-BE49-F238E27FC236}">
                <a16:creationId xmlns:a16="http://schemas.microsoft.com/office/drawing/2014/main" id="{C9A0544A-F4E8-4B6F-8A03-FBF6937C7221}"/>
              </a:ext>
            </a:extLst>
          </p:cNvPr>
          <p:cNvPicPr>
            <a:picLocks noChangeAspect="1"/>
          </p:cNvPicPr>
          <p:nvPr/>
        </p:nvPicPr>
        <p:blipFill rotWithShape="1">
          <a:blip r:embed="rId5">
            <a:extLst>
              <a:ext uri="{28A0092B-C50C-407E-A947-70E740481C1C}">
                <a14:useLocalDpi xmlns:a14="http://schemas.microsoft.com/office/drawing/2010/main" val="0"/>
              </a:ext>
            </a:extLst>
          </a:blip>
          <a:srcRect l="26330" r="4721" b="9309"/>
          <a:stretch/>
        </p:blipFill>
        <p:spPr>
          <a:xfrm>
            <a:off x="7874572" y="4032611"/>
            <a:ext cx="2545177" cy="1612657"/>
          </a:xfrm>
          <a:prstGeom prst="rect">
            <a:avLst/>
          </a:prstGeom>
          <a:ln w="25400">
            <a:solidFill>
              <a:srgbClr val="002060"/>
            </a:solidFill>
          </a:ln>
        </p:spPr>
      </p:pic>
    </p:spTree>
    <p:extLst>
      <p:ext uri="{BB962C8B-B14F-4D97-AF65-F5344CB8AC3E}">
        <p14:creationId xmlns:p14="http://schemas.microsoft.com/office/powerpoint/2010/main" val="3300893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DBEF-89FD-45C0-B677-CDFB4A3553CC}"/>
              </a:ext>
            </a:extLst>
          </p:cNvPr>
          <p:cNvSpPr>
            <a:spLocks noGrp="1"/>
          </p:cNvSpPr>
          <p:nvPr>
            <p:ph type="title"/>
          </p:nvPr>
        </p:nvSpPr>
        <p:spPr/>
        <p:txBody>
          <a:bodyPr>
            <a:normAutofit fontScale="90000"/>
          </a:bodyPr>
          <a:lstStyle/>
          <a:p>
            <a:br>
              <a:rPr lang="en-GB" dirty="0">
                <a:solidFill>
                  <a:srgbClr val="0081AB"/>
                </a:solidFill>
              </a:rPr>
            </a:br>
            <a:r>
              <a:rPr lang="en-GB" sz="3100" dirty="0">
                <a:solidFill>
                  <a:schemeClr val="accent1">
                    <a:lumMod val="75000"/>
                  </a:schemeClr>
                </a:solidFill>
              </a:rPr>
              <a:t>The Management Company   </a:t>
            </a:r>
            <a:br>
              <a:rPr lang="en-GB" sz="3100" kern="0" dirty="0">
                <a:solidFill>
                  <a:srgbClr val="0081AB"/>
                </a:solidFill>
              </a:rPr>
            </a:br>
            <a:endParaRPr lang="en-GB" sz="3100" dirty="0"/>
          </a:p>
        </p:txBody>
      </p:sp>
      <p:sp>
        <p:nvSpPr>
          <p:cNvPr id="3" name="Slide Number Placeholder 2">
            <a:extLst>
              <a:ext uri="{FF2B5EF4-FFF2-40B4-BE49-F238E27FC236}">
                <a16:creationId xmlns:a16="http://schemas.microsoft.com/office/drawing/2014/main" id="{7CBC7446-CA7D-4A83-9E90-A0EC4036B6FE}"/>
              </a:ext>
            </a:extLst>
          </p:cNvPr>
          <p:cNvSpPr>
            <a:spLocks noGrp="1"/>
          </p:cNvSpPr>
          <p:nvPr>
            <p:ph type="sldNum" sz="quarter" idx="10"/>
          </p:nvPr>
        </p:nvSpPr>
        <p:spPr/>
        <p:txBody>
          <a:bodyPr/>
          <a:lstStyle/>
          <a:p>
            <a:fld id="{3810F46F-C13F-3844-AA0F-22DF1532835B}" type="slidenum">
              <a:rPr lang="en-GB" smtClean="0"/>
              <a:pPr/>
              <a:t>34</a:t>
            </a:fld>
            <a:endParaRPr lang="en-GB" dirty="0"/>
          </a:p>
        </p:txBody>
      </p:sp>
      <p:pic>
        <p:nvPicPr>
          <p:cNvPr id="4" name="Picture 7" descr="UnitedKingdomFlag">
            <a:extLst>
              <a:ext uri="{FF2B5EF4-FFF2-40B4-BE49-F238E27FC236}">
                <a16:creationId xmlns:a16="http://schemas.microsoft.com/office/drawing/2014/main" id="{2FD8B2C8-C8CD-41D2-B2E1-A10C34EF8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434" y="554934"/>
            <a:ext cx="863203" cy="525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uxembourg">
            <a:extLst>
              <a:ext uri="{FF2B5EF4-FFF2-40B4-BE49-F238E27FC236}">
                <a16:creationId xmlns:a16="http://schemas.microsoft.com/office/drawing/2014/main" id="{7DCD1415-26BA-42B8-A539-975580713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992" y="572794"/>
            <a:ext cx="842963" cy="50720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837F691-1D3E-4DD3-A7ED-630D2D3C15D8}"/>
              </a:ext>
            </a:extLst>
          </p:cNvPr>
          <p:cNvSpPr txBox="1">
            <a:spLocks/>
          </p:cNvSpPr>
          <p:nvPr/>
        </p:nvSpPr>
        <p:spPr>
          <a:xfrm>
            <a:off x="720000" y="1744379"/>
            <a:ext cx="5376000" cy="3636649"/>
          </a:xfrm>
          <a:prstGeom prst="rect">
            <a:avLst/>
          </a:prstGeom>
        </p:spPr>
        <p:txBody>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GB" altLang="en-US" sz="2000" dirty="0">
                <a:solidFill>
                  <a:srgbClr val="002060"/>
                </a:solidFill>
              </a:rPr>
              <a:t>2005 : 	Management Company was registered in 	Luxembourg as: </a:t>
            </a:r>
          </a:p>
          <a:p>
            <a:pPr marL="0" indent="0">
              <a:lnSpc>
                <a:spcPct val="114000"/>
              </a:lnSpc>
              <a:spcBef>
                <a:spcPts val="0"/>
              </a:spcBef>
              <a:buNone/>
            </a:pPr>
            <a:r>
              <a:rPr lang="en-GB" altLang="en-US" sz="2000" i="1" dirty="0">
                <a:solidFill>
                  <a:srgbClr val="002060"/>
                </a:solidFill>
              </a:rPr>
              <a:t>	West of England Insurance Services 	(Luxembourg) S.A.</a:t>
            </a:r>
            <a:endParaRPr lang="en-GB" altLang="en-US" sz="2000" i="1" dirty="0">
              <a:solidFill>
                <a:srgbClr val="002060"/>
              </a:solidFill>
              <a:effectLst>
                <a:outerShdw blurRad="38100" dist="38100" dir="2700000" algn="tl">
                  <a:srgbClr val="C0C0C0"/>
                </a:outerShdw>
              </a:effectLst>
            </a:endParaRPr>
          </a:p>
          <a:p>
            <a:pPr marL="0" indent="0">
              <a:lnSpc>
                <a:spcPct val="114000"/>
              </a:lnSpc>
              <a:spcBef>
                <a:spcPts val="0"/>
              </a:spcBef>
              <a:buFont typeface="Arial" panose="020B0604020202020204" pitchFamily="34" charset="0"/>
              <a:buNone/>
            </a:pPr>
            <a:endParaRPr lang="en-US" altLang="en-US" sz="2000" dirty="0">
              <a:solidFill>
                <a:schemeClr val="accent1">
                  <a:lumMod val="75000"/>
                </a:schemeClr>
              </a:solidFill>
            </a:endParaRPr>
          </a:p>
          <a:p>
            <a:pPr marL="0" indent="0">
              <a:lnSpc>
                <a:spcPct val="114000"/>
              </a:lnSpc>
              <a:spcBef>
                <a:spcPts val="0"/>
              </a:spcBef>
              <a:buFont typeface="Arial" panose="020B0604020202020204" pitchFamily="34" charset="0"/>
              <a:buNone/>
            </a:pPr>
            <a:endParaRPr lang="en-US" altLang="en-US" sz="2000" dirty="0">
              <a:solidFill>
                <a:schemeClr val="accent1">
                  <a:lumMod val="75000"/>
                </a:schemeClr>
              </a:solidFill>
            </a:endParaRPr>
          </a:p>
          <a:p>
            <a:pPr>
              <a:lnSpc>
                <a:spcPct val="114000"/>
              </a:lnSpc>
              <a:spcBef>
                <a:spcPts val="0"/>
              </a:spcBef>
              <a:buFont typeface="Wingdings" panose="05000000000000000000" pitchFamily="2" charset="2"/>
              <a:buNone/>
            </a:pPr>
            <a:r>
              <a:rPr lang="en-GB" altLang="en-US" sz="2000" dirty="0">
                <a:solidFill>
                  <a:srgbClr val="002060"/>
                </a:solidFill>
              </a:rPr>
              <a:t>2019 : 	Management Company moved back into 	the City, to One </a:t>
            </a:r>
            <a:r>
              <a:rPr lang="en-GB" altLang="en-US" sz="2000" dirty="0" err="1">
                <a:solidFill>
                  <a:srgbClr val="002060"/>
                </a:solidFill>
              </a:rPr>
              <a:t>Creechurch</a:t>
            </a:r>
            <a:r>
              <a:rPr lang="en-GB" altLang="en-US" sz="2000" dirty="0">
                <a:solidFill>
                  <a:srgbClr val="002060"/>
                </a:solidFill>
              </a:rPr>
              <a:t> Place</a:t>
            </a:r>
            <a:r>
              <a:rPr lang="en-GB" altLang="en-US" sz="2000" dirty="0">
                <a:solidFill>
                  <a:schemeClr val="accent1">
                    <a:lumMod val="75000"/>
                  </a:schemeClr>
                </a:solidFill>
              </a:rPr>
              <a:t>.</a:t>
            </a:r>
          </a:p>
          <a:p>
            <a:pPr>
              <a:lnSpc>
                <a:spcPct val="80000"/>
              </a:lnSpc>
              <a:buFont typeface="Wingdings" panose="05000000000000000000" pitchFamily="2" charset="2"/>
              <a:buNone/>
            </a:pPr>
            <a:endParaRPr lang="en-US" altLang="en-US" dirty="0">
              <a:solidFill>
                <a:srgbClr val="006699"/>
              </a:solidFill>
            </a:endParaRPr>
          </a:p>
        </p:txBody>
      </p:sp>
      <p:pic>
        <p:nvPicPr>
          <p:cNvPr id="10" name="Picture 9" descr="A view of a city with tall buildings&#10;&#10;Description automatically generated">
            <a:extLst>
              <a:ext uri="{FF2B5EF4-FFF2-40B4-BE49-F238E27FC236}">
                <a16:creationId xmlns:a16="http://schemas.microsoft.com/office/drawing/2014/main" id="{C0CB9908-8DA4-4432-91B3-55E5A7CCC597}"/>
              </a:ext>
            </a:extLst>
          </p:cNvPr>
          <p:cNvPicPr>
            <a:picLocks noChangeAspect="1"/>
          </p:cNvPicPr>
          <p:nvPr/>
        </p:nvPicPr>
        <p:blipFill>
          <a:blip r:embed="rId4"/>
          <a:stretch>
            <a:fillRect/>
          </a:stretch>
        </p:blipFill>
        <p:spPr>
          <a:xfrm>
            <a:off x="7919967" y="1731763"/>
            <a:ext cx="3753841" cy="4527132"/>
          </a:xfrm>
          <a:prstGeom prst="rect">
            <a:avLst/>
          </a:prstGeom>
          <a:ln w="31750">
            <a:solidFill>
              <a:srgbClr val="002060"/>
            </a:solidFill>
          </a:ln>
        </p:spPr>
      </p:pic>
    </p:spTree>
    <p:extLst>
      <p:ext uri="{BB962C8B-B14F-4D97-AF65-F5344CB8AC3E}">
        <p14:creationId xmlns:p14="http://schemas.microsoft.com/office/powerpoint/2010/main" val="3632582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D720DC-D093-3AAF-9102-830B3B64E273}"/>
              </a:ext>
            </a:extLst>
          </p:cNvPr>
          <p:cNvSpPr>
            <a:spLocks noGrp="1"/>
          </p:cNvSpPr>
          <p:nvPr>
            <p:ph type="sldNum" sz="quarter" idx="10"/>
          </p:nvPr>
        </p:nvSpPr>
        <p:spPr/>
        <p:txBody>
          <a:bodyPr/>
          <a:lstStyle/>
          <a:p>
            <a:fld id="{3810F46F-C13F-3844-AA0F-22DF1532835B}" type="slidenum">
              <a:rPr lang="en-GB" smtClean="0"/>
              <a:pPr/>
              <a:t>35</a:t>
            </a:fld>
            <a:endParaRPr lang="en-GB" dirty="0"/>
          </a:p>
        </p:txBody>
      </p:sp>
      <p:sp>
        <p:nvSpPr>
          <p:cNvPr id="4" name="TextBox 3">
            <a:extLst>
              <a:ext uri="{FF2B5EF4-FFF2-40B4-BE49-F238E27FC236}">
                <a16:creationId xmlns:a16="http://schemas.microsoft.com/office/drawing/2014/main" id="{AC6363DB-3290-4128-7C63-2DDDEA2AD3DF}"/>
              </a:ext>
            </a:extLst>
          </p:cNvPr>
          <p:cNvSpPr txBox="1"/>
          <p:nvPr/>
        </p:nvSpPr>
        <p:spPr>
          <a:xfrm>
            <a:off x="2136000" y="2644170"/>
            <a:ext cx="7920000" cy="1569660"/>
          </a:xfrm>
          <a:prstGeom prst="rect">
            <a:avLst/>
          </a:prstGeom>
          <a:noFill/>
        </p:spPr>
        <p:txBody>
          <a:bodyPr wrap="square" rtlCol="0">
            <a:spAutoFit/>
          </a:bodyPr>
          <a:lstStyle/>
          <a:p>
            <a:r>
              <a:rPr lang="en-GB" sz="2400" b="1" i="1" dirty="0"/>
              <a:t>“At first we insured only small ships and then … we took big vessels too. … the Marine Insurance Company acquired its own building.  The building served the same function as the breakwater: it protected us.”</a:t>
            </a:r>
          </a:p>
        </p:txBody>
      </p:sp>
    </p:spTree>
    <p:extLst>
      <p:ext uri="{BB962C8B-B14F-4D97-AF65-F5344CB8AC3E}">
        <p14:creationId xmlns:p14="http://schemas.microsoft.com/office/powerpoint/2010/main" val="1050686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029000-6A83-4FD2-B1B4-47EABA9114A7}"/>
              </a:ext>
            </a:extLst>
          </p:cNvPr>
          <p:cNvSpPr>
            <a:spLocks noGrp="1"/>
          </p:cNvSpPr>
          <p:nvPr>
            <p:ph type="sldNum" sz="quarter" idx="10"/>
          </p:nvPr>
        </p:nvSpPr>
        <p:spPr/>
        <p:txBody>
          <a:bodyPr/>
          <a:lstStyle/>
          <a:p>
            <a:fld id="{3810F46F-C13F-3844-AA0F-22DF1532835B}" type="slidenum">
              <a:rPr lang="en-GB" smtClean="0"/>
              <a:pPr/>
              <a:t>36</a:t>
            </a:fld>
            <a:endParaRPr lang="en-GB" dirty="0"/>
          </a:p>
        </p:txBody>
      </p:sp>
      <p:sp>
        <p:nvSpPr>
          <p:cNvPr id="4" name="Title 1">
            <a:extLst>
              <a:ext uri="{FF2B5EF4-FFF2-40B4-BE49-F238E27FC236}">
                <a16:creationId xmlns:a16="http://schemas.microsoft.com/office/drawing/2014/main" id="{CF8CC744-761F-4A50-A5C1-2275146AB595}"/>
              </a:ext>
            </a:extLst>
          </p:cNvPr>
          <p:cNvSpPr txBox="1">
            <a:spLocks noChangeArrowheads="1"/>
          </p:cNvSpPr>
          <p:nvPr/>
        </p:nvSpPr>
        <p:spPr>
          <a:xfrm>
            <a:off x="720000" y="2877740"/>
            <a:ext cx="7101068" cy="1102519"/>
          </a:xfrm>
          <a:prstGeom prst="rect">
            <a:avLst/>
          </a:prstGeom>
        </p:spPr>
        <p:txBody>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altLang="en-US" sz="3200" dirty="0">
                <a:solidFill>
                  <a:srgbClr val="002060"/>
                </a:solidFill>
              </a:rPr>
              <a:t>The West of England today</a:t>
            </a:r>
          </a:p>
        </p:txBody>
      </p:sp>
    </p:spTree>
    <p:extLst>
      <p:ext uri="{BB962C8B-B14F-4D97-AF65-F5344CB8AC3E}">
        <p14:creationId xmlns:p14="http://schemas.microsoft.com/office/powerpoint/2010/main" val="1385221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2DD32F-B0D8-4B01-81AE-16EFA55611A9}"/>
              </a:ext>
            </a:extLst>
          </p:cNvPr>
          <p:cNvSpPr/>
          <p:nvPr/>
        </p:nvSpPr>
        <p:spPr>
          <a:xfrm>
            <a:off x="720000" y="1806011"/>
            <a:ext cx="6927709" cy="3230115"/>
          </a:xfrm>
          <a:prstGeom prst="rect">
            <a:avLst/>
          </a:prstGeom>
        </p:spPr>
        <p:txBody>
          <a:bodyPr wrap="square">
            <a:spAutoFit/>
          </a:bodyPr>
          <a:lstStyle/>
          <a:p>
            <a:pPr marL="342900" indent="-342900">
              <a:lnSpc>
                <a:spcPct val="114000"/>
              </a:lnSpc>
              <a:buClr>
                <a:schemeClr val="accent1">
                  <a:lumMod val="75000"/>
                </a:schemeClr>
              </a:buClr>
              <a:buSzPct val="90000"/>
              <a:buFont typeface="Arial" panose="020B0604020202020204" pitchFamily="34" charset="0"/>
              <a:buChar char="•"/>
            </a:pPr>
            <a:r>
              <a:rPr lang="en-GB" sz="2000" dirty="0">
                <a:solidFill>
                  <a:srgbClr val="002060"/>
                </a:solidFill>
                <a:cs typeface="Arial" panose="020B0604020202020204" pitchFamily="34" charset="0"/>
              </a:rPr>
              <a:t>First class service</a:t>
            </a:r>
          </a:p>
          <a:p>
            <a:pPr marL="342900" indent="-342900">
              <a:lnSpc>
                <a:spcPct val="114000"/>
              </a:lnSpc>
              <a:buClr>
                <a:schemeClr val="accent1">
                  <a:lumMod val="75000"/>
                </a:schemeClr>
              </a:buClr>
              <a:buSzPct val="90000"/>
              <a:buFont typeface="Arial" panose="020B0604020202020204" pitchFamily="34" charset="0"/>
              <a:buChar char="•"/>
            </a:pPr>
            <a:r>
              <a:rPr lang="en-GB" sz="2000" dirty="0">
                <a:solidFill>
                  <a:srgbClr val="002060"/>
                </a:solidFill>
                <a:cs typeface="Arial" panose="020B0604020202020204" pitchFamily="34" charset="0"/>
              </a:rPr>
              <a:t>Value added benefit from high quality advice</a:t>
            </a:r>
          </a:p>
          <a:p>
            <a:pPr marL="342900" indent="-342900">
              <a:lnSpc>
                <a:spcPct val="114000"/>
              </a:lnSpc>
              <a:buClr>
                <a:schemeClr val="accent1">
                  <a:lumMod val="75000"/>
                </a:schemeClr>
              </a:buClr>
              <a:buSzPct val="90000"/>
              <a:buFont typeface="Arial" panose="020B0604020202020204" pitchFamily="34" charset="0"/>
              <a:buChar char="•"/>
            </a:pPr>
            <a:r>
              <a:rPr lang="en-GB" sz="2000" dirty="0">
                <a:solidFill>
                  <a:srgbClr val="002060"/>
                </a:solidFill>
                <a:cs typeface="Arial" panose="020B0604020202020204" pitchFamily="34" charset="0"/>
              </a:rPr>
              <a:t>Proactive loss prevention</a:t>
            </a:r>
          </a:p>
          <a:p>
            <a:pPr marL="342900" indent="-342900">
              <a:lnSpc>
                <a:spcPct val="114000"/>
              </a:lnSpc>
              <a:buClr>
                <a:schemeClr val="accent1">
                  <a:lumMod val="75000"/>
                </a:schemeClr>
              </a:buClr>
              <a:buSzPct val="90000"/>
              <a:buFont typeface="Arial" panose="020B0604020202020204" pitchFamily="34" charset="0"/>
              <a:buChar char="•"/>
            </a:pPr>
            <a:r>
              <a:rPr lang="en-GB" sz="2000" dirty="0">
                <a:solidFill>
                  <a:srgbClr val="002060"/>
                </a:solidFill>
                <a:cs typeface="Arial" panose="020B0604020202020204" pitchFamily="34" charset="0"/>
              </a:rPr>
              <a:t>Fair underwriting for all Members</a:t>
            </a:r>
          </a:p>
          <a:p>
            <a:pPr marL="342900" indent="-342900">
              <a:lnSpc>
                <a:spcPct val="114000"/>
              </a:lnSpc>
              <a:buClr>
                <a:schemeClr val="accent1">
                  <a:lumMod val="75000"/>
                </a:schemeClr>
              </a:buClr>
              <a:buSzPct val="90000"/>
              <a:buFont typeface="Arial" panose="020B0604020202020204" pitchFamily="34" charset="0"/>
              <a:buChar char="•"/>
            </a:pPr>
            <a:r>
              <a:rPr lang="en-GB" sz="2000" dirty="0">
                <a:solidFill>
                  <a:srgbClr val="002060"/>
                </a:solidFill>
                <a:cs typeface="Arial" panose="020B0604020202020204" pitchFamily="34" charset="0"/>
              </a:rPr>
              <a:t>Financial stability with strong reserves</a:t>
            </a:r>
          </a:p>
          <a:p>
            <a:pPr marL="342900" indent="-342900">
              <a:lnSpc>
                <a:spcPct val="114000"/>
              </a:lnSpc>
              <a:buClr>
                <a:schemeClr val="accent1">
                  <a:lumMod val="75000"/>
                </a:schemeClr>
              </a:buClr>
              <a:buSzPct val="90000"/>
              <a:buFont typeface="Arial" panose="020B0604020202020204" pitchFamily="34" charset="0"/>
              <a:buChar char="•"/>
            </a:pPr>
            <a:r>
              <a:rPr lang="en-GB" sz="2000" dirty="0">
                <a:solidFill>
                  <a:srgbClr val="002060"/>
                </a:solidFill>
                <a:cs typeface="Arial" panose="020B0604020202020204" pitchFamily="34" charset="0"/>
              </a:rPr>
              <a:t>Controlled growth without diluting existing capital and reserves</a:t>
            </a:r>
          </a:p>
          <a:p>
            <a:pPr marL="342900" indent="-342900">
              <a:lnSpc>
                <a:spcPct val="114000"/>
              </a:lnSpc>
              <a:buClr>
                <a:schemeClr val="accent1">
                  <a:lumMod val="75000"/>
                </a:schemeClr>
              </a:buClr>
              <a:buSzPct val="90000"/>
              <a:buFont typeface="Arial" panose="020B0604020202020204" pitchFamily="34" charset="0"/>
              <a:buChar char="•"/>
            </a:pPr>
            <a:endParaRPr lang="en-GB" sz="2000" dirty="0">
              <a:solidFill>
                <a:srgbClr val="002060"/>
              </a:solidFill>
              <a:cs typeface="Arial" panose="020B0604020202020204" pitchFamily="34" charset="0"/>
            </a:endParaRPr>
          </a:p>
          <a:p>
            <a:pPr marL="2085975" lvl="4" indent="-257175">
              <a:lnSpc>
                <a:spcPct val="114000"/>
              </a:lnSpc>
              <a:buClr>
                <a:schemeClr val="accent1">
                  <a:lumMod val="75000"/>
                </a:schemeClr>
              </a:buClr>
              <a:buSzPct val="90000"/>
              <a:buFont typeface="Arial" panose="020B0604020202020204" pitchFamily="34" charset="0"/>
              <a:buChar char="•"/>
            </a:pPr>
            <a:endParaRPr lang="en-GB" sz="2000" dirty="0">
              <a:solidFill>
                <a:schemeClr val="accent1">
                  <a:lumMod val="75000"/>
                </a:schemeClr>
              </a:solidFill>
              <a:cs typeface="Arial" panose="020B0604020202020204" pitchFamily="34" charset="0"/>
            </a:endParaRPr>
          </a:p>
        </p:txBody>
      </p:sp>
      <p:sp>
        <p:nvSpPr>
          <p:cNvPr id="9" name="Slide Number Placeholder 2">
            <a:extLst>
              <a:ext uri="{FF2B5EF4-FFF2-40B4-BE49-F238E27FC236}">
                <a16:creationId xmlns:a16="http://schemas.microsoft.com/office/drawing/2014/main" id="{59938172-7EFC-4BDA-ABAA-644B488F381C}"/>
              </a:ext>
            </a:extLst>
          </p:cNvPr>
          <p:cNvSpPr>
            <a:spLocks noGrp="1"/>
          </p:cNvSpPr>
          <p:nvPr>
            <p:ph type="sldNum" sz="quarter" idx="10"/>
          </p:nvPr>
        </p:nvSpPr>
        <p:spPr>
          <a:xfrm>
            <a:off x="8740839" y="6356350"/>
            <a:ext cx="2935224" cy="365125"/>
          </a:xfrm>
        </p:spPr>
        <p:txBody>
          <a:bodyPr/>
          <a:lstStyle/>
          <a:p>
            <a:fld id="{3810F46F-C13F-3844-AA0F-22DF1532835B}" type="slidenum">
              <a:rPr lang="en-GB" smtClean="0"/>
              <a:pPr/>
              <a:t>37</a:t>
            </a:fld>
            <a:endParaRPr lang="en-GB" dirty="0"/>
          </a:p>
        </p:txBody>
      </p:sp>
      <p:sp>
        <p:nvSpPr>
          <p:cNvPr id="12" name="Title 1">
            <a:extLst>
              <a:ext uri="{FF2B5EF4-FFF2-40B4-BE49-F238E27FC236}">
                <a16:creationId xmlns:a16="http://schemas.microsoft.com/office/drawing/2014/main" id="{F1F43E5D-ED5E-4F24-A0CC-086F66C6DCFC}"/>
              </a:ext>
            </a:extLst>
          </p:cNvPr>
          <p:cNvSpPr>
            <a:spLocks noGrp="1"/>
          </p:cNvSpPr>
          <p:nvPr>
            <p:ph type="title"/>
          </p:nvPr>
        </p:nvSpPr>
        <p:spPr>
          <a:xfrm>
            <a:off x="720000" y="360000"/>
            <a:ext cx="7920000" cy="720000"/>
          </a:xfrm>
        </p:spPr>
        <p:txBody>
          <a:bodyPr>
            <a:normAutofit/>
          </a:bodyPr>
          <a:lstStyle/>
          <a:p>
            <a:r>
              <a:rPr lang="en-GB" dirty="0">
                <a:solidFill>
                  <a:srgbClr val="002060"/>
                </a:solidFill>
              </a:rPr>
              <a:t>WEST Philosophy : Commercial Integrity</a:t>
            </a:r>
          </a:p>
        </p:txBody>
      </p:sp>
      <p:pic>
        <p:nvPicPr>
          <p:cNvPr id="14" name="Picture 13" descr="A group of people standing in the water&#10;&#10;Description automatically generated">
            <a:extLst>
              <a:ext uri="{FF2B5EF4-FFF2-40B4-BE49-F238E27FC236}">
                <a16:creationId xmlns:a16="http://schemas.microsoft.com/office/drawing/2014/main" id="{1834796C-938F-4FCA-8819-19EFA7E14285}"/>
              </a:ext>
            </a:extLst>
          </p:cNvPr>
          <p:cNvPicPr>
            <a:picLocks noChangeAspect="1"/>
          </p:cNvPicPr>
          <p:nvPr/>
        </p:nvPicPr>
        <p:blipFill>
          <a:blip r:embed="rId2"/>
          <a:stretch>
            <a:fillRect/>
          </a:stretch>
        </p:blipFill>
        <p:spPr>
          <a:xfrm>
            <a:off x="7355496" y="2215714"/>
            <a:ext cx="4116504" cy="2426571"/>
          </a:xfrm>
          <a:prstGeom prst="rect">
            <a:avLst/>
          </a:prstGeom>
        </p:spPr>
      </p:pic>
    </p:spTree>
    <p:extLst>
      <p:ext uri="{BB962C8B-B14F-4D97-AF65-F5344CB8AC3E}">
        <p14:creationId xmlns:p14="http://schemas.microsoft.com/office/powerpoint/2010/main" val="1204966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37D3-E82B-43EF-988A-E5AB391A1EA2}"/>
              </a:ext>
            </a:extLst>
          </p:cNvPr>
          <p:cNvSpPr>
            <a:spLocks noGrp="1"/>
          </p:cNvSpPr>
          <p:nvPr>
            <p:ph type="title"/>
          </p:nvPr>
        </p:nvSpPr>
        <p:spPr>
          <a:xfrm>
            <a:off x="720000" y="360000"/>
            <a:ext cx="7920000" cy="720000"/>
          </a:xfrm>
        </p:spPr>
        <p:txBody>
          <a:bodyPr anchor="ctr">
            <a:normAutofit/>
          </a:bodyPr>
          <a:lstStyle/>
          <a:p>
            <a:r>
              <a:rPr lang="en-GB" dirty="0"/>
              <a:t>Market Strength</a:t>
            </a:r>
          </a:p>
        </p:txBody>
      </p:sp>
      <p:pic>
        <p:nvPicPr>
          <p:cNvPr id="7" name="Picture 6">
            <a:extLst>
              <a:ext uri="{FF2B5EF4-FFF2-40B4-BE49-F238E27FC236}">
                <a16:creationId xmlns:a16="http://schemas.microsoft.com/office/drawing/2014/main" id="{6D4252E6-7ED4-5C30-66CB-09C5AFB9012A}"/>
              </a:ext>
            </a:extLst>
          </p:cNvPr>
          <p:cNvPicPr>
            <a:picLocks noChangeAspect="1"/>
          </p:cNvPicPr>
          <p:nvPr/>
        </p:nvPicPr>
        <p:blipFill>
          <a:blip r:embed="rId2"/>
          <a:stretch>
            <a:fillRect/>
          </a:stretch>
        </p:blipFill>
        <p:spPr>
          <a:xfrm>
            <a:off x="720000" y="1914798"/>
            <a:ext cx="10453800" cy="3475888"/>
          </a:xfrm>
          <a:prstGeom prst="rect">
            <a:avLst/>
          </a:prstGeom>
          <a:noFill/>
        </p:spPr>
      </p:pic>
      <p:sp>
        <p:nvSpPr>
          <p:cNvPr id="3" name="Slide Number Placeholder 2">
            <a:extLst>
              <a:ext uri="{FF2B5EF4-FFF2-40B4-BE49-F238E27FC236}">
                <a16:creationId xmlns:a16="http://schemas.microsoft.com/office/drawing/2014/main" id="{2D88CC0B-551F-4FA3-B2B6-718E3C025BF9}"/>
              </a:ext>
            </a:extLst>
          </p:cNvPr>
          <p:cNvSpPr>
            <a:spLocks noGrp="1"/>
          </p:cNvSpPr>
          <p:nvPr>
            <p:ph type="sldNum" sz="quarter" idx="10"/>
          </p:nvPr>
        </p:nvSpPr>
        <p:spPr>
          <a:xfrm>
            <a:off x="8740839" y="6356350"/>
            <a:ext cx="2935224" cy="365125"/>
          </a:xfrm>
        </p:spPr>
        <p:txBody>
          <a:bodyPr anchor="ctr">
            <a:normAutofit/>
          </a:bodyPr>
          <a:lstStyle/>
          <a:p>
            <a:pPr>
              <a:spcAft>
                <a:spcPts val="600"/>
              </a:spcAft>
            </a:pPr>
            <a:fld id="{3810F46F-C13F-3844-AA0F-22DF1532835B}" type="slidenum">
              <a:rPr lang="en-GB" smtClean="0"/>
              <a:pPr>
                <a:spcAft>
                  <a:spcPts val="600"/>
                </a:spcAft>
              </a:pPr>
              <a:t>38</a:t>
            </a:fld>
            <a:endParaRPr lang="en-GB"/>
          </a:p>
        </p:txBody>
      </p:sp>
      <p:sp>
        <p:nvSpPr>
          <p:cNvPr id="5" name="TextBox 4">
            <a:extLst>
              <a:ext uri="{FF2B5EF4-FFF2-40B4-BE49-F238E27FC236}">
                <a16:creationId xmlns:a16="http://schemas.microsoft.com/office/drawing/2014/main" id="{DF7A6720-643A-4EE3-A7F8-5922D22F7E6A}"/>
              </a:ext>
            </a:extLst>
          </p:cNvPr>
          <p:cNvSpPr txBox="1"/>
          <p:nvPr/>
        </p:nvSpPr>
        <p:spPr>
          <a:xfrm>
            <a:off x="720000" y="2088107"/>
            <a:ext cx="2077791" cy="382138"/>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565951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BA02D63-7944-7474-1230-A8E483106142}"/>
              </a:ext>
            </a:extLst>
          </p:cNvPr>
          <p:cNvPicPr>
            <a:picLocks noGrp="1" noChangeAspect="1"/>
          </p:cNvPicPr>
          <p:nvPr>
            <p:ph idx="1"/>
          </p:nvPr>
        </p:nvPicPr>
        <p:blipFill>
          <a:blip r:embed="rId2"/>
          <a:stretch>
            <a:fillRect/>
          </a:stretch>
        </p:blipFill>
        <p:spPr>
          <a:xfrm>
            <a:off x="1512955" y="1260000"/>
            <a:ext cx="8867889" cy="4785485"/>
          </a:xfrm>
          <a:noFill/>
        </p:spPr>
      </p:pic>
      <p:sp>
        <p:nvSpPr>
          <p:cNvPr id="4" name="Slide Number Placeholder 3">
            <a:extLst>
              <a:ext uri="{FF2B5EF4-FFF2-40B4-BE49-F238E27FC236}">
                <a16:creationId xmlns:a16="http://schemas.microsoft.com/office/drawing/2014/main" id="{89F20B03-0291-4B11-B530-7754E8430BCE}"/>
              </a:ext>
            </a:extLst>
          </p:cNvPr>
          <p:cNvSpPr>
            <a:spLocks noGrp="1"/>
          </p:cNvSpPr>
          <p:nvPr>
            <p:ph type="sldNum" sz="quarter" idx="10"/>
          </p:nvPr>
        </p:nvSpPr>
        <p:spPr>
          <a:xfrm>
            <a:off x="8740839" y="6356350"/>
            <a:ext cx="2935224" cy="365125"/>
          </a:xfrm>
        </p:spPr>
        <p:txBody>
          <a:bodyPr anchor="ctr">
            <a:normAutofit/>
          </a:bodyPr>
          <a:lstStyle/>
          <a:p>
            <a:pPr>
              <a:spcAft>
                <a:spcPts val="600"/>
              </a:spcAft>
            </a:pPr>
            <a:fld id="{3810F46F-C13F-3844-AA0F-22DF1532835B}" type="slidenum">
              <a:rPr lang="en-GB" smtClean="0"/>
              <a:pPr>
                <a:spcAft>
                  <a:spcPts val="600"/>
                </a:spcAft>
              </a:pPr>
              <a:t>39</a:t>
            </a:fld>
            <a:endParaRPr lang="en-GB"/>
          </a:p>
        </p:txBody>
      </p:sp>
    </p:spTree>
    <p:extLst>
      <p:ext uri="{BB962C8B-B14F-4D97-AF65-F5344CB8AC3E}">
        <p14:creationId xmlns:p14="http://schemas.microsoft.com/office/powerpoint/2010/main" val="4015421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F89974-0025-38B1-387F-B3FF20FA9695}"/>
              </a:ext>
            </a:extLst>
          </p:cNvPr>
          <p:cNvSpPr>
            <a:spLocks noGrp="1"/>
          </p:cNvSpPr>
          <p:nvPr>
            <p:ph type="sldNum" sz="quarter" idx="10"/>
          </p:nvPr>
        </p:nvSpPr>
        <p:spPr/>
        <p:txBody>
          <a:bodyPr/>
          <a:lstStyle/>
          <a:p>
            <a:fld id="{3810F46F-C13F-3844-AA0F-22DF1532835B}" type="slidenum">
              <a:rPr lang="en-GB" smtClean="0"/>
              <a:pPr/>
              <a:t>4</a:t>
            </a:fld>
            <a:endParaRPr lang="en-GB" dirty="0"/>
          </a:p>
        </p:txBody>
      </p:sp>
      <p:sp>
        <p:nvSpPr>
          <p:cNvPr id="3" name="TextBox 2">
            <a:extLst>
              <a:ext uri="{FF2B5EF4-FFF2-40B4-BE49-F238E27FC236}">
                <a16:creationId xmlns:a16="http://schemas.microsoft.com/office/drawing/2014/main" id="{4E50E3BA-4FEA-A33F-7E95-472CF2DFE64B}"/>
              </a:ext>
            </a:extLst>
          </p:cNvPr>
          <p:cNvSpPr txBox="1"/>
          <p:nvPr/>
        </p:nvSpPr>
        <p:spPr>
          <a:xfrm>
            <a:off x="1004711" y="3025422"/>
            <a:ext cx="4630114" cy="830997"/>
          </a:xfrm>
          <a:prstGeom prst="rect">
            <a:avLst/>
          </a:prstGeom>
          <a:noFill/>
        </p:spPr>
        <p:txBody>
          <a:bodyPr wrap="none" rtlCol="0">
            <a:spAutoFit/>
          </a:bodyPr>
          <a:lstStyle/>
          <a:p>
            <a:r>
              <a:rPr lang="en-GB" altLang="en-US" sz="2400" b="1" dirty="0">
                <a:solidFill>
                  <a:srgbClr val="002060"/>
                </a:solidFill>
              </a:rPr>
              <a:t>A brief history of Marine Insurance</a:t>
            </a:r>
          </a:p>
          <a:p>
            <a:pPr algn="ctr"/>
            <a:endParaRPr lang="en-GB" sz="2400" dirty="0"/>
          </a:p>
        </p:txBody>
      </p:sp>
    </p:spTree>
    <p:extLst>
      <p:ext uri="{BB962C8B-B14F-4D97-AF65-F5344CB8AC3E}">
        <p14:creationId xmlns:p14="http://schemas.microsoft.com/office/powerpoint/2010/main" val="3611989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3805-3AFF-463C-90DA-CC36B8B0BD51}"/>
              </a:ext>
            </a:extLst>
          </p:cNvPr>
          <p:cNvSpPr>
            <a:spLocks noGrp="1"/>
          </p:cNvSpPr>
          <p:nvPr>
            <p:ph type="title"/>
          </p:nvPr>
        </p:nvSpPr>
        <p:spPr>
          <a:xfrm>
            <a:off x="720000" y="360000"/>
            <a:ext cx="7920000" cy="720000"/>
          </a:xfrm>
        </p:spPr>
        <p:txBody>
          <a:bodyPr anchor="ctr">
            <a:normAutofit/>
          </a:bodyPr>
          <a:lstStyle/>
          <a:p>
            <a:r>
              <a:rPr lang="en-GB"/>
              <a:t>Diverse Membership</a:t>
            </a:r>
          </a:p>
        </p:txBody>
      </p:sp>
      <p:pic>
        <p:nvPicPr>
          <p:cNvPr id="8" name="Content Placeholder 7">
            <a:extLst>
              <a:ext uri="{FF2B5EF4-FFF2-40B4-BE49-F238E27FC236}">
                <a16:creationId xmlns:a16="http://schemas.microsoft.com/office/drawing/2014/main" id="{FEE20BC1-E11F-9F30-D21E-6B0FA33A966C}"/>
              </a:ext>
            </a:extLst>
          </p:cNvPr>
          <p:cNvPicPr>
            <a:picLocks noGrp="1" noChangeAspect="1"/>
          </p:cNvPicPr>
          <p:nvPr>
            <p:ph idx="1"/>
          </p:nvPr>
        </p:nvPicPr>
        <p:blipFill>
          <a:blip r:embed="rId2"/>
          <a:stretch>
            <a:fillRect/>
          </a:stretch>
        </p:blipFill>
        <p:spPr>
          <a:xfrm>
            <a:off x="1161415" y="1260000"/>
            <a:ext cx="9570970" cy="4785485"/>
          </a:xfrm>
          <a:noFill/>
        </p:spPr>
      </p:pic>
      <p:sp>
        <p:nvSpPr>
          <p:cNvPr id="4" name="Slide Number Placeholder 3">
            <a:extLst>
              <a:ext uri="{FF2B5EF4-FFF2-40B4-BE49-F238E27FC236}">
                <a16:creationId xmlns:a16="http://schemas.microsoft.com/office/drawing/2014/main" id="{17E4C7DD-B952-4243-8271-2CF8D89CA247}"/>
              </a:ext>
            </a:extLst>
          </p:cNvPr>
          <p:cNvSpPr>
            <a:spLocks noGrp="1"/>
          </p:cNvSpPr>
          <p:nvPr>
            <p:ph type="sldNum" sz="quarter" idx="10"/>
          </p:nvPr>
        </p:nvSpPr>
        <p:spPr>
          <a:xfrm>
            <a:off x="8740839" y="6356350"/>
            <a:ext cx="2935224" cy="365125"/>
          </a:xfrm>
        </p:spPr>
        <p:txBody>
          <a:bodyPr anchor="ctr">
            <a:normAutofit/>
          </a:bodyPr>
          <a:lstStyle/>
          <a:p>
            <a:pPr>
              <a:spcAft>
                <a:spcPts val="600"/>
              </a:spcAft>
            </a:pPr>
            <a:fld id="{3810F46F-C13F-3844-AA0F-22DF1532835B}" type="slidenum">
              <a:rPr lang="en-GB" smtClean="0"/>
              <a:pPr>
                <a:spcAft>
                  <a:spcPts val="600"/>
                </a:spcAft>
              </a:pPr>
              <a:t>40</a:t>
            </a:fld>
            <a:endParaRPr lang="en-GB"/>
          </a:p>
        </p:txBody>
      </p:sp>
    </p:spTree>
    <p:extLst>
      <p:ext uri="{BB962C8B-B14F-4D97-AF65-F5344CB8AC3E}">
        <p14:creationId xmlns:p14="http://schemas.microsoft.com/office/powerpoint/2010/main" val="1273773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A40C1C-EA7D-4CFC-AE86-8A048B5D0402}"/>
              </a:ext>
            </a:extLst>
          </p:cNvPr>
          <p:cNvPicPr>
            <a:picLocks noGrp="1" noChangeAspect="1"/>
          </p:cNvPicPr>
          <p:nvPr>
            <p:ph idx="1"/>
          </p:nvPr>
        </p:nvPicPr>
        <p:blipFill rotWithShape="1">
          <a:blip r:embed="rId2">
            <a:clrChange>
              <a:clrFrom>
                <a:srgbClr val="FFFFFF"/>
              </a:clrFrom>
              <a:clrTo>
                <a:srgbClr val="FFFFFF">
                  <a:alpha val="0"/>
                </a:srgbClr>
              </a:clrTo>
            </a:clrChange>
            <a:duotone>
              <a:schemeClr val="accent3">
                <a:shade val="45000"/>
                <a:satMod val="135000"/>
              </a:schemeClr>
              <a:prstClr val="white"/>
            </a:duotone>
          </a:blip>
          <a:srcRect t="11096" b="10951"/>
          <a:stretch/>
        </p:blipFill>
        <p:spPr>
          <a:xfrm>
            <a:off x="1543850" y="1914567"/>
            <a:ext cx="7938741" cy="4125658"/>
          </a:xfrm>
          <a:prstGeom prst="rect">
            <a:avLst/>
          </a:prstGeom>
        </p:spPr>
      </p:pic>
      <p:pic>
        <p:nvPicPr>
          <p:cNvPr id="5" name="Picture 4">
            <a:hlinkClick r:id="rId3"/>
            <a:extLst>
              <a:ext uri="{FF2B5EF4-FFF2-40B4-BE49-F238E27FC236}">
                <a16:creationId xmlns:a16="http://schemas.microsoft.com/office/drawing/2014/main" id="{A235BC41-9350-4FF1-8E9D-24D5C7F45440}"/>
              </a:ext>
            </a:extLst>
          </p:cNvPr>
          <p:cNvPicPr>
            <a:picLocks noChangeAspect="1"/>
          </p:cNvPicPr>
          <p:nvPr/>
        </p:nvPicPr>
        <p:blipFill>
          <a:blip r:embed="rId4"/>
          <a:stretch>
            <a:fillRect/>
          </a:stretch>
        </p:blipFill>
        <p:spPr>
          <a:xfrm>
            <a:off x="5278064" y="3115263"/>
            <a:ext cx="431719" cy="287813"/>
          </a:xfrm>
          <a:prstGeom prst="rect">
            <a:avLst/>
          </a:prstGeom>
          <a:ln>
            <a:solidFill>
              <a:schemeClr val="tx1">
                <a:lumMod val="65000"/>
                <a:lumOff val="35000"/>
              </a:schemeClr>
            </a:solidFill>
          </a:ln>
        </p:spPr>
      </p:pic>
      <p:pic>
        <p:nvPicPr>
          <p:cNvPr id="6" name="Picture 5" descr="A red and white sign&#10;&#10;Description generated with very high confidence">
            <a:hlinkClick r:id="rId5"/>
            <a:extLst>
              <a:ext uri="{FF2B5EF4-FFF2-40B4-BE49-F238E27FC236}">
                <a16:creationId xmlns:a16="http://schemas.microsoft.com/office/drawing/2014/main" id="{E81550BC-6B37-458D-9BDB-E59E8489BE10}"/>
              </a:ext>
            </a:extLst>
          </p:cNvPr>
          <p:cNvPicPr>
            <a:picLocks noChangeAspect="1"/>
          </p:cNvPicPr>
          <p:nvPr/>
        </p:nvPicPr>
        <p:blipFill>
          <a:blip r:embed="rId6"/>
          <a:stretch>
            <a:fillRect/>
          </a:stretch>
        </p:blipFill>
        <p:spPr>
          <a:xfrm>
            <a:off x="4894475" y="2809164"/>
            <a:ext cx="431719" cy="287813"/>
          </a:xfrm>
          <a:prstGeom prst="rect">
            <a:avLst/>
          </a:prstGeom>
          <a:ln>
            <a:solidFill>
              <a:schemeClr val="tx1">
                <a:lumMod val="65000"/>
                <a:lumOff val="35000"/>
              </a:schemeClr>
            </a:solidFill>
          </a:ln>
        </p:spPr>
      </p:pic>
      <p:pic>
        <p:nvPicPr>
          <p:cNvPr id="9" name="Picture 8">
            <a:hlinkClick r:id="rId7"/>
            <a:extLst>
              <a:ext uri="{FF2B5EF4-FFF2-40B4-BE49-F238E27FC236}">
                <a16:creationId xmlns:a16="http://schemas.microsoft.com/office/drawing/2014/main" id="{37E31FB9-8D9E-45DA-B6B8-36A01DD24CD7}"/>
              </a:ext>
            </a:extLst>
          </p:cNvPr>
          <p:cNvPicPr>
            <a:picLocks noChangeAspect="1"/>
          </p:cNvPicPr>
          <p:nvPr/>
        </p:nvPicPr>
        <p:blipFill>
          <a:blip r:embed="rId8"/>
          <a:stretch>
            <a:fillRect/>
          </a:stretch>
        </p:blipFill>
        <p:spPr>
          <a:xfrm>
            <a:off x="3718662" y="3403076"/>
            <a:ext cx="445459" cy="265791"/>
          </a:xfrm>
          <a:prstGeom prst="rect">
            <a:avLst/>
          </a:prstGeom>
          <a:ln>
            <a:solidFill>
              <a:schemeClr val="tx1">
                <a:lumMod val="65000"/>
                <a:lumOff val="35000"/>
              </a:schemeClr>
            </a:solidFill>
          </a:ln>
        </p:spPr>
      </p:pic>
      <p:pic>
        <p:nvPicPr>
          <p:cNvPr id="10" name="Picture 9" descr="A picture containing screenshot&#10;&#10;Description generated with high confidence">
            <a:hlinkClick r:id="rId9"/>
            <a:extLst>
              <a:ext uri="{FF2B5EF4-FFF2-40B4-BE49-F238E27FC236}">
                <a16:creationId xmlns:a16="http://schemas.microsoft.com/office/drawing/2014/main" id="{185EBB1F-970C-4DDF-9C75-9BF6F3EC4C87}"/>
              </a:ext>
            </a:extLst>
          </p:cNvPr>
          <p:cNvPicPr>
            <a:picLocks noChangeAspect="1"/>
          </p:cNvPicPr>
          <p:nvPr/>
        </p:nvPicPr>
        <p:blipFill>
          <a:blip r:embed="rId10"/>
          <a:stretch>
            <a:fillRect/>
          </a:stretch>
        </p:blipFill>
        <p:spPr>
          <a:xfrm>
            <a:off x="5630013" y="3423866"/>
            <a:ext cx="399086" cy="265791"/>
          </a:xfrm>
          <a:prstGeom prst="rect">
            <a:avLst/>
          </a:prstGeom>
          <a:ln>
            <a:solidFill>
              <a:schemeClr val="tx1">
                <a:lumMod val="65000"/>
                <a:lumOff val="35000"/>
              </a:schemeClr>
            </a:solidFill>
          </a:ln>
        </p:spPr>
      </p:pic>
      <p:pic>
        <p:nvPicPr>
          <p:cNvPr id="11" name="Picture 10">
            <a:hlinkClick r:id="rId11"/>
            <a:extLst>
              <a:ext uri="{FF2B5EF4-FFF2-40B4-BE49-F238E27FC236}">
                <a16:creationId xmlns:a16="http://schemas.microsoft.com/office/drawing/2014/main" id="{AE3AB141-02FB-4A67-BF14-C9878345640E}"/>
              </a:ext>
            </a:extLst>
          </p:cNvPr>
          <p:cNvPicPr>
            <a:picLocks noChangeAspect="1"/>
          </p:cNvPicPr>
          <p:nvPr/>
        </p:nvPicPr>
        <p:blipFill>
          <a:blip r:embed="rId12"/>
          <a:stretch>
            <a:fillRect/>
          </a:stretch>
        </p:blipFill>
        <p:spPr>
          <a:xfrm>
            <a:off x="7336179" y="4272713"/>
            <a:ext cx="444267" cy="278408"/>
          </a:xfrm>
          <a:prstGeom prst="rect">
            <a:avLst/>
          </a:prstGeom>
          <a:ln>
            <a:solidFill>
              <a:schemeClr val="tx1">
                <a:lumMod val="65000"/>
                <a:lumOff val="35000"/>
              </a:schemeClr>
            </a:solidFill>
          </a:ln>
        </p:spPr>
      </p:pic>
      <p:pic>
        <p:nvPicPr>
          <p:cNvPr id="12" name="Picture 11">
            <a:hlinkClick r:id="rId13"/>
            <a:extLst>
              <a:ext uri="{FF2B5EF4-FFF2-40B4-BE49-F238E27FC236}">
                <a16:creationId xmlns:a16="http://schemas.microsoft.com/office/drawing/2014/main" id="{F4F392C0-0DFC-4B16-B1AB-2AE3C0FF3D72}"/>
              </a:ext>
            </a:extLst>
          </p:cNvPr>
          <p:cNvPicPr>
            <a:picLocks noChangeAspect="1"/>
          </p:cNvPicPr>
          <p:nvPr/>
        </p:nvPicPr>
        <p:blipFill>
          <a:blip r:embed="rId14"/>
          <a:stretch>
            <a:fillRect/>
          </a:stretch>
        </p:blipFill>
        <p:spPr>
          <a:xfrm>
            <a:off x="7743789" y="3689657"/>
            <a:ext cx="445459" cy="296973"/>
          </a:xfrm>
          <a:prstGeom prst="rect">
            <a:avLst/>
          </a:prstGeom>
          <a:ln>
            <a:solidFill>
              <a:schemeClr val="tx1">
                <a:lumMod val="65000"/>
                <a:lumOff val="35000"/>
              </a:schemeClr>
            </a:solidFill>
          </a:ln>
        </p:spPr>
      </p:pic>
      <p:sp>
        <p:nvSpPr>
          <p:cNvPr id="3" name="Rectangle 2">
            <a:extLst>
              <a:ext uri="{FF2B5EF4-FFF2-40B4-BE49-F238E27FC236}">
                <a16:creationId xmlns:a16="http://schemas.microsoft.com/office/drawing/2014/main" id="{FACC69AE-0382-43AE-87F3-755CD002D00C}"/>
              </a:ext>
            </a:extLst>
          </p:cNvPr>
          <p:cNvSpPr/>
          <p:nvPr/>
        </p:nvSpPr>
        <p:spPr>
          <a:xfrm>
            <a:off x="5326194" y="2783793"/>
            <a:ext cx="824265" cy="338554"/>
          </a:xfrm>
          <a:prstGeom prst="rect">
            <a:avLst/>
          </a:prstGeom>
        </p:spPr>
        <p:txBody>
          <a:bodyPr wrap="none">
            <a:spAutoFit/>
          </a:bodyPr>
          <a:lstStyle/>
          <a:p>
            <a:r>
              <a:rPr lang="en-GB" sz="1600" b="1" dirty="0">
                <a:solidFill>
                  <a:schemeClr val="accent1">
                    <a:lumMod val="75000"/>
                  </a:schemeClr>
                </a:solidFill>
              </a:rPr>
              <a:t>London</a:t>
            </a:r>
            <a:endParaRPr lang="en-GB" sz="1600" dirty="0">
              <a:solidFill>
                <a:schemeClr val="accent1">
                  <a:lumMod val="75000"/>
                </a:schemeClr>
              </a:solidFill>
            </a:endParaRPr>
          </a:p>
        </p:txBody>
      </p:sp>
      <p:sp>
        <p:nvSpPr>
          <p:cNvPr id="7" name="Rectangle 6">
            <a:extLst>
              <a:ext uri="{FF2B5EF4-FFF2-40B4-BE49-F238E27FC236}">
                <a16:creationId xmlns:a16="http://schemas.microsoft.com/office/drawing/2014/main" id="{933FD8A9-7C97-4010-B847-6B9810566AF7}"/>
              </a:ext>
            </a:extLst>
          </p:cNvPr>
          <p:cNvSpPr/>
          <p:nvPr/>
        </p:nvSpPr>
        <p:spPr>
          <a:xfrm>
            <a:off x="5704312" y="3064522"/>
            <a:ext cx="1241687" cy="338554"/>
          </a:xfrm>
          <a:prstGeom prst="rect">
            <a:avLst/>
          </a:prstGeom>
        </p:spPr>
        <p:txBody>
          <a:bodyPr wrap="none">
            <a:spAutoFit/>
          </a:bodyPr>
          <a:lstStyle/>
          <a:p>
            <a:r>
              <a:rPr lang="en-GB" sz="1600" b="1" dirty="0">
                <a:solidFill>
                  <a:schemeClr val="accent1">
                    <a:lumMod val="75000"/>
                  </a:schemeClr>
                </a:solidFill>
              </a:rPr>
              <a:t>Luxembourg</a:t>
            </a:r>
          </a:p>
        </p:txBody>
      </p:sp>
      <p:sp>
        <p:nvSpPr>
          <p:cNvPr id="8" name="Rectangle 7">
            <a:extLst>
              <a:ext uri="{FF2B5EF4-FFF2-40B4-BE49-F238E27FC236}">
                <a16:creationId xmlns:a16="http://schemas.microsoft.com/office/drawing/2014/main" id="{9AC17DD4-536A-4F29-BE6F-4E53C03141A9}"/>
              </a:ext>
            </a:extLst>
          </p:cNvPr>
          <p:cNvSpPr/>
          <p:nvPr/>
        </p:nvSpPr>
        <p:spPr>
          <a:xfrm>
            <a:off x="6015817" y="3387797"/>
            <a:ext cx="872675" cy="369332"/>
          </a:xfrm>
          <a:prstGeom prst="rect">
            <a:avLst/>
          </a:prstGeom>
        </p:spPr>
        <p:txBody>
          <a:bodyPr wrap="none">
            <a:spAutoFit/>
          </a:bodyPr>
          <a:lstStyle/>
          <a:p>
            <a:r>
              <a:rPr lang="en-GB" sz="1600" b="1" dirty="0">
                <a:solidFill>
                  <a:schemeClr val="accent1">
                    <a:lumMod val="75000"/>
                  </a:schemeClr>
                </a:solidFill>
              </a:rPr>
              <a:t>Piraeus</a:t>
            </a:r>
            <a:r>
              <a:rPr lang="en-GB" b="1" dirty="0">
                <a:latin typeface="Helvetica Neue" panose="02000403000000020004" pitchFamily="50" charset="0"/>
              </a:rPr>
              <a:t> </a:t>
            </a:r>
          </a:p>
        </p:txBody>
      </p:sp>
      <p:sp>
        <p:nvSpPr>
          <p:cNvPr id="13" name="Rectangle 12">
            <a:extLst>
              <a:ext uri="{FF2B5EF4-FFF2-40B4-BE49-F238E27FC236}">
                <a16:creationId xmlns:a16="http://schemas.microsoft.com/office/drawing/2014/main" id="{157F7B97-436B-4567-A66C-8566BF915C8A}"/>
              </a:ext>
            </a:extLst>
          </p:cNvPr>
          <p:cNvSpPr/>
          <p:nvPr/>
        </p:nvSpPr>
        <p:spPr>
          <a:xfrm>
            <a:off x="8189248" y="3638842"/>
            <a:ext cx="1107867" cy="338554"/>
          </a:xfrm>
          <a:prstGeom prst="rect">
            <a:avLst/>
          </a:prstGeom>
        </p:spPr>
        <p:txBody>
          <a:bodyPr wrap="none">
            <a:spAutoFit/>
          </a:bodyPr>
          <a:lstStyle/>
          <a:p>
            <a:r>
              <a:rPr lang="en-GB" sz="1600" b="1" dirty="0">
                <a:solidFill>
                  <a:schemeClr val="accent1">
                    <a:lumMod val="75000"/>
                  </a:schemeClr>
                </a:solidFill>
              </a:rPr>
              <a:t>Hong Kong</a:t>
            </a:r>
          </a:p>
        </p:txBody>
      </p:sp>
      <p:sp>
        <p:nvSpPr>
          <p:cNvPr id="14" name="Rectangle 13">
            <a:extLst>
              <a:ext uri="{FF2B5EF4-FFF2-40B4-BE49-F238E27FC236}">
                <a16:creationId xmlns:a16="http://schemas.microsoft.com/office/drawing/2014/main" id="{60A0FA67-31A0-46B5-8526-A86CBFF79E87}"/>
              </a:ext>
            </a:extLst>
          </p:cNvPr>
          <p:cNvSpPr/>
          <p:nvPr/>
        </p:nvSpPr>
        <p:spPr>
          <a:xfrm>
            <a:off x="7780446" y="4272713"/>
            <a:ext cx="1033232" cy="338554"/>
          </a:xfrm>
          <a:prstGeom prst="rect">
            <a:avLst/>
          </a:prstGeom>
        </p:spPr>
        <p:txBody>
          <a:bodyPr wrap="none">
            <a:spAutoFit/>
          </a:bodyPr>
          <a:lstStyle/>
          <a:p>
            <a:r>
              <a:rPr lang="en-GB" sz="1600" b="1" dirty="0">
                <a:solidFill>
                  <a:schemeClr val="accent1">
                    <a:lumMod val="75000"/>
                  </a:schemeClr>
                </a:solidFill>
              </a:rPr>
              <a:t>Singapore</a:t>
            </a:r>
          </a:p>
        </p:txBody>
      </p:sp>
      <p:sp>
        <p:nvSpPr>
          <p:cNvPr id="15" name="Rectangle 14">
            <a:extLst>
              <a:ext uri="{FF2B5EF4-FFF2-40B4-BE49-F238E27FC236}">
                <a16:creationId xmlns:a16="http://schemas.microsoft.com/office/drawing/2014/main" id="{9D6B9AD7-494A-4C71-819C-A31BD80C53C9}"/>
              </a:ext>
            </a:extLst>
          </p:cNvPr>
          <p:cNvSpPr/>
          <p:nvPr/>
        </p:nvSpPr>
        <p:spPr>
          <a:xfrm>
            <a:off x="4167877" y="3362487"/>
            <a:ext cx="992644" cy="338554"/>
          </a:xfrm>
          <a:prstGeom prst="rect">
            <a:avLst/>
          </a:prstGeom>
        </p:spPr>
        <p:txBody>
          <a:bodyPr wrap="none">
            <a:spAutoFit/>
          </a:bodyPr>
          <a:lstStyle/>
          <a:p>
            <a:r>
              <a:rPr lang="en-GB" sz="1600" b="1" dirty="0">
                <a:solidFill>
                  <a:schemeClr val="accent1">
                    <a:lumMod val="75000"/>
                  </a:schemeClr>
                </a:solidFill>
              </a:rPr>
              <a:t>New York</a:t>
            </a:r>
            <a:endParaRPr lang="en-GB" sz="1600" dirty="0">
              <a:solidFill>
                <a:schemeClr val="accent1">
                  <a:lumMod val="75000"/>
                </a:schemeClr>
              </a:solidFill>
            </a:endParaRPr>
          </a:p>
        </p:txBody>
      </p:sp>
      <p:sp>
        <p:nvSpPr>
          <p:cNvPr id="17" name="Slide Number Placeholder 2">
            <a:extLst>
              <a:ext uri="{FF2B5EF4-FFF2-40B4-BE49-F238E27FC236}">
                <a16:creationId xmlns:a16="http://schemas.microsoft.com/office/drawing/2014/main" id="{EEE87437-4CD0-4222-8F64-D6DD5C054CAD}"/>
              </a:ext>
            </a:extLst>
          </p:cNvPr>
          <p:cNvSpPr>
            <a:spLocks noGrp="1"/>
          </p:cNvSpPr>
          <p:nvPr>
            <p:ph type="sldNum" sz="quarter" idx="10"/>
          </p:nvPr>
        </p:nvSpPr>
        <p:spPr>
          <a:xfrm>
            <a:off x="8740839" y="6356350"/>
            <a:ext cx="2935224" cy="365125"/>
          </a:xfrm>
        </p:spPr>
        <p:txBody>
          <a:bodyPr/>
          <a:lstStyle/>
          <a:p>
            <a:fld id="{3810F46F-C13F-3844-AA0F-22DF1532835B}" type="slidenum">
              <a:rPr lang="en-GB" smtClean="0"/>
              <a:pPr/>
              <a:t>41</a:t>
            </a:fld>
            <a:endParaRPr lang="en-GB" dirty="0"/>
          </a:p>
        </p:txBody>
      </p:sp>
      <p:sp>
        <p:nvSpPr>
          <p:cNvPr id="18" name="Title 1">
            <a:extLst>
              <a:ext uri="{FF2B5EF4-FFF2-40B4-BE49-F238E27FC236}">
                <a16:creationId xmlns:a16="http://schemas.microsoft.com/office/drawing/2014/main" id="{C0E40978-9A7D-4410-8A0D-F21BC127E344}"/>
              </a:ext>
            </a:extLst>
          </p:cNvPr>
          <p:cNvSpPr>
            <a:spLocks noGrp="1"/>
          </p:cNvSpPr>
          <p:nvPr>
            <p:ph type="title"/>
          </p:nvPr>
        </p:nvSpPr>
        <p:spPr>
          <a:xfrm>
            <a:off x="720000" y="360000"/>
            <a:ext cx="7920000" cy="720000"/>
          </a:xfrm>
        </p:spPr>
        <p:txBody>
          <a:bodyPr>
            <a:normAutofit/>
          </a:bodyPr>
          <a:lstStyle/>
          <a:p>
            <a:r>
              <a:rPr lang="en-GB" dirty="0">
                <a:solidFill>
                  <a:srgbClr val="002060"/>
                </a:solidFill>
              </a:rPr>
              <a:t>Global Office Network</a:t>
            </a:r>
          </a:p>
        </p:txBody>
      </p:sp>
    </p:spTree>
    <p:extLst>
      <p:ext uri="{BB962C8B-B14F-4D97-AF65-F5344CB8AC3E}">
        <p14:creationId xmlns:p14="http://schemas.microsoft.com/office/powerpoint/2010/main" val="3438491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99622" y="3522133"/>
            <a:ext cx="3484035" cy="922866"/>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lnSpc>
                <a:spcPct val="114000"/>
              </a:lnSpc>
            </a:pPr>
            <a:r>
              <a:rPr lang="en-GB" sz="1600" dirty="0">
                <a:ln/>
                <a:solidFill>
                  <a:schemeClr val="bg1"/>
                </a:solidFill>
                <a:cs typeface="Arial" pitchFamily="34" charset="0"/>
              </a:rPr>
              <a:t>West of England Insurance Services </a:t>
            </a:r>
          </a:p>
          <a:p>
            <a:pPr lvl="0" algn="ctr" eaLnBrk="0" hangingPunct="0">
              <a:lnSpc>
                <a:spcPct val="114000"/>
              </a:lnSpc>
            </a:pPr>
            <a:r>
              <a:rPr lang="en-GB" sz="1600" dirty="0">
                <a:ln/>
                <a:solidFill>
                  <a:schemeClr val="bg1"/>
                </a:solidFill>
                <a:cs typeface="Arial" pitchFamily="34" charset="0"/>
              </a:rPr>
              <a:t>(Luxembourg) SA</a:t>
            </a:r>
          </a:p>
          <a:p>
            <a:pPr lvl="0" algn="ctr" eaLnBrk="0" hangingPunct="0">
              <a:lnSpc>
                <a:spcPct val="114000"/>
              </a:lnSpc>
            </a:pPr>
            <a:r>
              <a:rPr lang="en-GB" sz="1600" dirty="0">
                <a:ln/>
                <a:solidFill>
                  <a:schemeClr val="bg1"/>
                </a:solidFill>
                <a:cs typeface="Arial" pitchFamily="34" charset="0"/>
              </a:rPr>
              <a:t>[Head office London]</a:t>
            </a:r>
          </a:p>
        </p:txBody>
      </p:sp>
      <p:sp>
        <p:nvSpPr>
          <p:cNvPr id="6" name="Rounded Rectangle 5"/>
          <p:cNvSpPr/>
          <p:nvPr/>
        </p:nvSpPr>
        <p:spPr>
          <a:xfrm>
            <a:off x="6449674" y="5147731"/>
            <a:ext cx="1879600" cy="1261275"/>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lnSpc>
                <a:spcPct val="114000"/>
              </a:lnSpc>
            </a:pPr>
            <a:r>
              <a:rPr lang="en-GB" sz="1600" dirty="0">
                <a:ln/>
                <a:solidFill>
                  <a:schemeClr val="bg1"/>
                </a:solidFill>
                <a:cs typeface="Arial" pitchFamily="34" charset="0"/>
              </a:rPr>
              <a:t>West of England (Hellas) Ltd</a:t>
            </a:r>
          </a:p>
          <a:p>
            <a:pPr lvl="0" algn="ctr" eaLnBrk="0" hangingPunct="0">
              <a:lnSpc>
                <a:spcPct val="114000"/>
              </a:lnSpc>
            </a:pPr>
            <a:r>
              <a:rPr lang="en-GB" sz="1600" dirty="0">
                <a:ln/>
                <a:solidFill>
                  <a:schemeClr val="bg1"/>
                </a:solidFill>
                <a:cs typeface="Arial" pitchFamily="34" charset="0"/>
              </a:rPr>
              <a:t>[Piraeus]</a:t>
            </a:r>
          </a:p>
        </p:txBody>
      </p:sp>
      <p:sp>
        <p:nvSpPr>
          <p:cNvPr id="7" name="Rounded Rectangle 6"/>
          <p:cNvSpPr/>
          <p:nvPr/>
        </p:nvSpPr>
        <p:spPr>
          <a:xfrm>
            <a:off x="1499622" y="5147731"/>
            <a:ext cx="2331168" cy="1227667"/>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lnSpc>
                <a:spcPct val="114000"/>
              </a:lnSpc>
            </a:pPr>
            <a:r>
              <a:rPr lang="en-GB" sz="1600" dirty="0">
                <a:ln/>
                <a:solidFill>
                  <a:schemeClr val="bg1"/>
                </a:solidFill>
                <a:cs typeface="Arial" pitchFamily="34" charset="0"/>
              </a:rPr>
              <a:t>West of England Insurance Services (Luxembourg) SA</a:t>
            </a:r>
          </a:p>
          <a:p>
            <a:pPr lvl="0" algn="ctr" eaLnBrk="0" hangingPunct="0">
              <a:lnSpc>
                <a:spcPct val="114000"/>
              </a:lnSpc>
            </a:pPr>
            <a:r>
              <a:rPr lang="en-GB" sz="1600" dirty="0">
                <a:ln/>
                <a:solidFill>
                  <a:schemeClr val="bg1"/>
                </a:solidFill>
                <a:cs typeface="Arial" pitchFamily="34" charset="0"/>
              </a:rPr>
              <a:t>[Hong Kong Office]</a:t>
            </a:r>
          </a:p>
        </p:txBody>
      </p:sp>
      <p:sp>
        <p:nvSpPr>
          <p:cNvPr id="8" name="Rounded Rectangle 7"/>
          <p:cNvSpPr/>
          <p:nvPr/>
        </p:nvSpPr>
        <p:spPr>
          <a:xfrm>
            <a:off x="1499622" y="1993900"/>
            <a:ext cx="9418311" cy="825501"/>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lnSpc>
                <a:spcPct val="114000"/>
              </a:lnSpc>
            </a:pPr>
            <a:r>
              <a:rPr lang="en-GB" sz="1600" dirty="0">
                <a:ln/>
                <a:solidFill>
                  <a:schemeClr val="bg1"/>
                </a:solidFill>
                <a:cs typeface="Arial" pitchFamily="34" charset="0"/>
              </a:rPr>
              <a:t>The West of England Ship Owners Mutual Insurance Association (Luxembourg)</a:t>
            </a:r>
          </a:p>
          <a:p>
            <a:pPr lvl="0" algn="ctr" eaLnBrk="0" hangingPunct="0">
              <a:lnSpc>
                <a:spcPct val="114000"/>
              </a:lnSpc>
            </a:pPr>
            <a:r>
              <a:rPr lang="en-GB" sz="1600" dirty="0">
                <a:ln/>
                <a:solidFill>
                  <a:schemeClr val="bg1"/>
                </a:solidFill>
                <a:cs typeface="Arial" pitchFamily="34" charset="0"/>
              </a:rPr>
              <a:t>[Luxembourg office]</a:t>
            </a:r>
            <a:endParaRPr lang="en-GB" sz="1600" dirty="0">
              <a:solidFill>
                <a:srgbClr val="0081AB"/>
              </a:solidFill>
            </a:endParaRPr>
          </a:p>
        </p:txBody>
      </p:sp>
      <p:sp>
        <p:nvSpPr>
          <p:cNvPr id="9" name="Rounded Rectangle 8"/>
          <p:cNvSpPr/>
          <p:nvPr/>
        </p:nvSpPr>
        <p:spPr>
          <a:xfrm>
            <a:off x="5341535" y="3512901"/>
            <a:ext cx="2316127" cy="922865"/>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r>
              <a:rPr lang="en-GB" sz="1600" dirty="0">
                <a:ln/>
                <a:solidFill>
                  <a:schemeClr val="bg1"/>
                </a:solidFill>
                <a:cs typeface="Arial" pitchFamily="34" charset="0"/>
              </a:rPr>
              <a:t>International Shipowners Reinsurance</a:t>
            </a:r>
          </a:p>
          <a:p>
            <a:pPr lvl="0" algn="ctr" eaLnBrk="0" hangingPunct="0"/>
            <a:r>
              <a:rPr lang="en-GB" sz="1600" dirty="0">
                <a:ln/>
                <a:solidFill>
                  <a:schemeClr val="bg1"/>
                </a:solidFill>
                <a:cs typeface="Arial" pitchFamily="34" charset="0"/>
              </a:rPr>
              <a:t>Company SA</a:t>
            </a:r>
          </a:p>
        </p:txBody>
      </p:sp>
      <p:sp>
        <p:nvSpPr>
          <p:cNvPr id="10" name="Rounded Rectangle 9"/>
          <p:cNvSpPr/>
          <p:nvPr/>
        </p:nvSpPr>
        <p:spPr>
          <a:xfrm>
            <a:off x="8015541" y="3513159"/>
            <a:ext cx="2902392" cy="923375"/>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r>
              <a:rPr lang="en-GB" sz="1600" dirty="0">
                <a:ln/>
                <a:solidFill>
                  <a:schemeClr val="bg1"/>
                </a:solidFill>
                <a:cs typeface="Arial" pitchFamily="34" charset="0"/>
              </a:rPr>
              <a:t>West of England Reinsurance </a:t>
            </a:r>
          </a:p>
          <a:p>
            <a:pPr lvl="0" algn="ctr" eaLnBrk="0" hangingPunct="0"/>
            <a:r>
              <a:rPr lang="en-GB" sz="1600" dirty="0">
                <a:ln/>
                <a:solidFill>
                  <a:schemeClr val="bg1"/>
                </a:solidFill>
                <a:cs typeface="Arial" pitchFamily="34" charset="0"/>
              </a:rPr>
              <a:t>(Hamilton) Ltd</a:t>
            </a:r>
          </a:p>
          <a:p>
            <a:pPr lvl="0" algn="ctr" eaLnBrk="0" hangingPunct="0"/>
            <a:r>
              <a:rPr lang="en-GB" sz="1600" dirty="0">
                <a:ln/>
                <a:solidFill>
                  <a:schemeClr val="bg1"/>
                </a:solidFill>
                <a:cs typeface="Arial" pitchFamily="34" charset="0"/>
              </a:rPr>
              <a:t> (Bermuda)</a:t>
            </a:r>
          </a:p>
        </p:txBody>
      </p:sp>
      <p:cxnSp>
        <p:nvCxnSpPr>
          <p:cNvPr id="12" name="Straight Connector 11"/>
          <p:cNvCxnSpPr>
            <a:cxnSpLocks/>
          </p:cNvCxnSpPr>
          <p:nvPr/>
        </p:nvCxnSpPr>
        <p:spPr>
          <a:xfrm>
            <a:off x="3315291" y="3183467"/>
            <a:ext cx="6168931" cy="0"/>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9484222" y="3202942"/>
            <a:ext cx="0" cy="338158"/>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cxnSpLocks/>
          </p:cNvCxnSpPr>
          <p:nvPr/>
        </p:nvCxnSpPr>
        <p:spPr>
          <a:xfrm>
            <a:off x="6263213" y="2819401"/>
            <a:ext cx="0" cy="355601"/>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064992" y="4810609"/>
            <a:ext cx="0" cy="372533"/>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H="1" flipV="1">
            <a:off x="2665206" y="4775197"/>
            <a:ext cx="3041327" cy="33870"/>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3315291" y="3202942"/>
            <a:ext cx="0" cy="363559"/>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552728" y="3174578"/>
            <a:ext cx="1" cy="363558"/>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665206" y="4775197"/>
            <a:ext cx="0" cy="372534"/>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423831" y="4444999"/>
            <a:ext cx="0" cy="364068"/>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20" name="Rounded Rectangle 6">
            <a:extLst>
              <a:ext uri="{FF2B5EF4-FFF2-40B4-BE49-F238E27FC236}">
                <a16:creationId xmlns:a16="http://schemas.microsoft.com/office/drawing/2014/main" id="{9EA750B7-9AD3-4346-936F-F51907F199A3}"/>
              </a:ext>
            </a:extLst>
          </p:cNvPr>
          <p:cNvSpPr/>
          <p:nvPr/>
        </p:nvSpPr>
        <p:spPr>
          <a:xfrm>
            <a:off x="4147438" y="5172626"/>
            <a:ext cx="1879600" cy="1227667"/>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lnSpc>
                <a:spcPct val="114000"/>
              </a:lnSpc>
            </a:pPr>
            <a:r>
              <a:rPr lang="en-GB" sz="1600" dirty="0">
                <a:ln/>
                <a:solidFill>
                  <a:schemeClr val="bg1"/>
                </a:solidFill>
                <a:cs typeface="Arial" pitchFamily="34" charset="0"/>
              </a:rPr>
              <a:t>West of England Insurance Services (Luxembourg) SA</a:t>
            </a:r>
          </a:p>
          <a:p>
            <a:pPr lvl="0" algn="ctr" eaLnBrk="0" hangingPunct="0">
              <a:lnSpc>
                <a:spcPct val="114000"/>
              </a:lnSpc>
            </a:pPr>
            <a:r>
              <a:rPr lang="en-GB" sz="1600" dirty="0">
                <a:ln/>
                <a:solidFill>
                  <a:schemeClr val="bg1"/>
                </a:solidFill>
                <a:cs typeface="Arial" pitchFamily="34" charset="0"/>
              </a:rPr>
              <a:t>[Singapore Office]</a:t>
            </a:r>
          </a:p>
        </p:txBody>
      </p:sp>
      <p:cxnSp>
        <p:nvCxnSpPr>
          <p:cNvPr id="23" name="Straight Connector 22">
            <a:extLst>
              <a:ext uri="{FF2B5EF4-FFF2-40B4-BE49-F238E27FC236}">
                <a16:creationId xmlns:a16="http://schemas.microsoft.com/office/drawing/2014/main" id="{5F2FCFAF-3182-4808-B6C5-AF5F0DBBD371}"/>
              </a:ext>
            </a:extLst>
          </p:cNvPr>
          <p:cNvCxnSpPr>
            <a:cxnSpLocks/>
          </p:cNvCxnSpPr>
          <p:nvPr/>
        </p:nvCxnSpPr>
        <p:spPr>
          <a:xfrm flipH="1" flipV="1">
            <a:off x="5706533" y="4810609"/>
            <a:ext cx="4072433" cy="19060"/>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ABCFDC7-8FAA-4C88-910B-4B4B9FCB54C9}"/>
              </a:ext>
            </a:extLst>
          </p:cNvPr>
          <p:cNvCxnSpPr/>
          <p:nvPr/>
        </p:nvCxnSpPr>
        <p:spPr>
          <a:xfrm flipV="1">
            <a:off x="7379376" y="4829669"/>
            <a:ext cx="0" cy="372533"/>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27" name="Rounded Rectangle 5">
            <a:extLst>
              <a:ext uri="{FF2B5EF4-FFF2-40B4-BE49-F238E27FC236}">
                <a16:creationId xmlns:a16="http://schemas.microsoft.com/office/drawing/2014/main" id="{0EF8A3E1-ABA9-4429-B1F7-51B0680D2E70}"/>
              </a:ext>
            </a:extLst>
          </p:cNvPr>
          <p:cNvSpPr/>
          <p:nvPr/>
        </p:nvSpPr>
        <p:spPr>
          <a:xfrm>
            <a:off x="8640000" y="5126012"/>
            <a:ext cx="2277933" cy="1227667"/>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lnSpc>
                <a:spcPct val="114000"/>
              </a:lnSpc>
            </a:pPr>
            <a:r>
              <a:rPr lang="en-GB" sz="1600" dirty="0">
                <a:ln/>
                <a:solidFill>
                  <a:schemeClr val="bg1"/>
                </a:solidFill>
                <a:cs typeface="Arial" pitchFamily="34" charset="0"/>
              </a:rPr>
              <a:t>West of England Insurance Services (North America) Inc</a:t>
            </a:r>
          </a:p>
          <a:p>
            <a:pPr lvl="0" algn="ctr" eaLnBrk="0" hangingPunct="0">
              <a:lnSpc>
                <a:spcPct val="114000"/>
              </a:lnSpc>
            </a:pPr>
            <a:r>
              <a:rPr lang="en-GB" sz="1600" dirty="0">
                <a:ln/>
                <a:solidFill>
                  <a:schemeClr val="bg1"/>
                </a:solidFill>
                <a:cs typeface="Arial" pitchFamily="34" charset="0"/>
              </a:rPr>
              <a:t>[New York]</a:t>
            </a:r>
          </a:p>
        </p:txBody>
      </p:sp>
      <p:cxnSp>
        <p:nvCxnSpPr>
          <p:cNvPr id="29" name="Straight Connector 28">
            <a:extLst>
              <a:ext uri="{FF2B5EF4-FFF2-40B4-BE49-F238E27FC236}">
                <a16:creationId xmlns:a16="http://schemas.microsoft.com/office/drawing/2014/main" id="{E56D00C3-24B7-4E4D-A8C0-6931F04C9A7A}"/>
              </a:ext>
            </a:extLst>
          </p:cNvPr>
          <p:cNvCxnSpPr/>
          <p:nvPr/>
        </p:nvCxnSpPr>
        <p:spPr>
          <a:xfrm flipV="1">
            <a:off x="9778966" y="4835241"/>
            <a:ext cx="0" cy="372533"/>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30" name="Slide Number Placeholder 2">
            <a:extLst>
              <a:ext uri="{FF2B5EF4-FFF2-40B4-BE49-F238E27FC236}">
                <a16:creationId xmlns:a16="http://schemas.microsoft.com/office/drawing/2014/main" id="{BCFD0133-EF27-49AB-BD54-410580041554}"/>
              </a:ext>
            </a:extLst>
          </p:cNvPr>
          <p:cNvSpPr>
            <a:spLocks noGrp="1"/>
          </p:cNvSpPr>
          <p:nvPr>
            <p:ph type="sldNum" sz="quarter" idx="10"/>
          </p:nvPr>
        </p:nvSpPr>
        <p:spPr>
          <a:xfrm>
            <a:off x="8740839" y="6356350"/>
            <a:ext cx="2935224" cy="365125"/>
          </a:xfrm>
        </p:spPr>
        <p:txBody>
          <a:bodyPr/>
          <a:lstStyle/>
          <a:p>
            <a:fld id="{3810F46F-C13F-3844-AA0F-22DF1532835B}" type="slidenum">
              <a:rPr lang="en-GB" smtClean="0"/>
              <a:pPr/>
              <a:t>42</a:t>
            </a:fld>
            <a:endParaRPr lang="en-GB" dirty="0"/>
          </a:p>
        </p:txBody>
      </p:sp>
      <p:sp>
        <p:nvSpPr>
          <p:cNvPr id="31" name="Title 1">
            <a:extLst>
              <a:ext uri="{FF2B5EF4-FFF2-40B4-BE49-F238E27FC236}">
                <a16:creationId xmlns:a16="http://schemas.microsoft.com/office/drawing/2014/main" id="{6DF8898F-5394-4C6B-A621-43B45F8887AB}"/>
              </a:ext>
            </a:extLst>
          </p:cNvPr>
          <p:cNvSpPr>
            <a:spLocks noGrp="1"/>
          </p:cNvSpPr>
          <p:nvPr>
            <p:ph type="title"/>
          </p:nvPr>
        </p:nvSpPr>
        <p:spPr>
          <a:xfrm>
            <a:off x="720000" y="360000"/>
            <a:ext cx="7920000" cy="720000"/>
          </a:xfrm>
        </p:spPr>
        <p:txBody>
          <a:bodyPr>
            <a:normAutofit/>
          </a:bodyPr>
          <a:lstStyle/>
          <a:p>
            <a:r>
              <a:rPr lang="en-GB" dirty="0">
                <a:solidFill>
                  <a:srgbClr val="002060"/>
                </a:solidFill>
              </a:rPr>
              <a:t>Structure: Overview</a:t>
            </a:r>
          </a:p>
        </p:txBody>
      </p:sp>
    </p:spTree>
    <p:extLst>
      <p:ext uri="{BB962C8B-B14F-4D97-AF65-F5344CB8AC3E}">
        <p14:creationId xmlns:p14="http://schemas.microsoft.com/office/powerpoint/2010/main" val="2983438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19999" y="3721608"/>
            <a:ext cx="2041489" cy="2633450"/>
          </a:xfrm>
          <a:prstGeom prst="roundRect">
            <a:avLst/>
          </a:prstGeom>
          <a:solidFill>
            <a:schemeClr val="accent1">
              <a:lumMod val="75000"/>
            </a:schemeClr>
          </a:solidFill>
          <a:ln w="28575">
            <a:solidFill>
              <a:srgbClr val="0081AB"/>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endParaRPr lang="en-GB" sz="1200" dirty="0">
              <a:ln/>
              <a:solidFill>
                <a:schemeClr val="bg1"/>
              </a:solidFill>
              <a:latin typeface="Arial" pitchFamily="34" charset="0"/>
              <a:cs typeface="Arial" pitchFamily="34" charset="0"/>
            </a:endParaRPr>
          </a:p>
          <a:p>
            <a:pPr lvl="0" algn="ctr" eaLnBrk="0" hangingPunct="0"/>
            <a:endParaRPr lang="en-GB" sz="1200" dirty="0">
              <a:ln/>
              <a:solidFill>
                <a:schemeClr val="bg1"/>
              </a:solidFill>
              <a:latin typeface="Arial" pitchFamily="34" charset="0"/>
              <a:cs typeface="Arial" pitchFamily="34" charset="0"/>
            </a:endParaRPr>
          </a:p>
          <a:p>
            <a:pPr algn="ctr" eaLnBrk="0" hangingPunct="0">
              <a:lnSpc>
                <a:spcPct val="114000"/>
              </a:lnSpc>
            </a:pPr>
            <a:r>
              <a:rPr lang="en-GB" sz="1400" b="1" dirty="0">
                <a:ln/>
                <a:solidFill>
                  <a:schemeClr val="bg1"/>
                </a:solidFill>
                <a:cs typeface="Arial" pitchFamily="34" charset="0"/>
              </a:rPr>
              <a:t>Piraeus</a:t>
            </a:r>
          </a:p>
          <a:p>
            <a:pPr algn="ctr">
              <a:lnSpc>
                <a:spcPct val="114000"/>
              </a:lnSpc>
              <a:buClr>
                <a:srgbClr val="0081AB"/>
              </a:buClr>
            </a:pPr>
            <a:endParaRPr lang="en-GB" sz="1400" dirty="0">
              <a:solidFill>
                <a:schemeClr val="bg1"/>
              </a:solidFill>
              <a:cs typeface="Arial" panose="020B0604020202020204" pitchFamily="34" charset="0"/>
            </a:endParaRPr>
          </a:p>
          <a:p>
            <a:pPr algn="ctr">
              <a:lnSpc>
                <a:spcPct val="114000"/>
              </a:lnSpc>
              <a:buClr>
                <a:srgbClr val="0081AB"/>
              </a:buClr>
            </a:pPr>
            <a:r>
              <a:rPr lang="en-GB" sz="1400" dirty="0">
                <a:solidFill>
                  <a:schemeClr val="bg1"/>
                </a:solidFill>
                <a:cs typeface="Arial" panose="020B0604020202020204" pitchFamily="34" charset="0"/>
              </a:rPr>
              <a:t>No Underwriting or Loss Prevention Depts. </a:t>
            </a:r>
          </a:p>
          <a:p>
            <a:pPr algn="ctr">
              <a:lnSpc>
                <a:spcPct val="114000"/>
              </a:lnSpc>
              <a:buClr>
                <a:srgbClr val="0081AB"/>
              </a:buClr>
            </a:pPr>
            <a:endParaRPr lang="en-GB" sz="1400" dirty="0">
              <a:solidFill>
                <a:schemeClr val="bg1"/>
              </a:solidFill>
              <a:cs typeface="Arial" panose="020B0604020202020204" pitchFamily="34" charset="0"/>
            </a:endParaRPr>
          </a:p>
          <a:p>
            <a:pPr algn="ctr">
              <a:lnSpc>
                <a:spcPct val="114000"/>
              </a:lnSpc>
              <a:buClr>
                <a:srgbClr val="0081AB"/>
              </a:buClr>
            </a:pPr>
            <a:r>
              <a:rPr lang="en-GB" sz="1400" dirty="0">
                <a:solidFill>
                  <a:schemeClr val="bg1"/>
                </a:solidFill>
                <a:cs typeface="Arial" panose="020B0604020202020204" pitchFamily="34" charset="0"/>
              </a:rPr>
              <a:t>Deals with the Club’s Greek members. </a:t>
            </a:r>
          </a:p>
          <a:p>
            <a:pPr algn="ctr">
              <a:lnSpc>
                <a:spcPct val="114000"/>
              </a:lnSpc>
              <a:buClr>
                <a:srgbClr val="0081AB"/>
              </a:buClr>
            </a:pPr>
            <a:endParaRPr lang="en-GB" sz="1400" dirty="0">
              <a:solidFill>
                <a:schemeClr val="bg1"/>
              </a:solidFill>
              <a:cs typeface="Arial" panose="020B0604020202020204" pitchFamily="34" charset="0"/>
            </a:endParaRPr>
          </a:p>
          <a:p>
            <a:pPr algn="ctr">
              <a:lnSpc>
                <a:spcPct val="114000"/>
              </a:lnSpc>
              <a:buClr>
                <a:srgbClr val="0081AB"/>
              </a:buClr>
            </a:pPr>
            <a:r>
              <a:rPr lang="en-GB" sz="1400" dirty="0">
                <a:solidFill>
                  <a:schemeClr val="bg1"/>
                </a:solidFill>
                <a:cs typeface="Arial" panose="020B0604020202020204" pitchFamily="34" charset="0"/>
              </a:rPr>
              <a:t>CEO: Ian Clarke</a:t>
            </a:r>
            <a:endParaRPr lang="en-GB" sz="1400" b="1" dirty="0">
              <a:ln/>
              <a:solidFill>
                <a:srgbClr val="0081AB"/>
              </a:solidFill>
              <a:cs typeface="Arial" pitchFamily="34" charset="0"/>
            </a:endParaRPr>
          </a:p>
          <a:p>
            <a:pPr lvl="0" algn="ctr" eaLnBrk="0" hangingPunct="0"/>
            <a:endParaRPr lang="en-GB" sz="1200" b="1" dirty="0">
              <a:ln/>
              <a:solidFill>
                <a:srgbClr val="0081AB"/>
              </a:solidFill>
              <a:latin typeface="Arial" pitchFamily="34" charset="0"/>
              <a:cs typeface="Arial" pitchFamily="34" charset="0"/>
            </a:endParaRPr>
          </a:p>
          <a:p>
            <a:pPr lvl="0" algn="ctr" eaLnBrk="0" hangingPunct="0"/>
            <a:endParaRPr lang="en-GB" sz="1200" b="1" dirty="0">
              <a:ln/>
              <a:solidFill>
                <a:srgbClr val="0081AB"/>
              </a:solidFill>
              <a:latin typeface="Arial" pitchFamily="34" charset="0"/>
              <a:cs typeface="Arial" pitchFamily="34" charset="0"/>
            </a:endParaRPr>
          </a:p>
          <a:p>
            <a:pPr lvl="0" algn="ctr" eaLnBrk="0" hangingPunct="0"/>
            <a:endParaRPr lang="en-GB" sz="1200" b="1" dirty="0">
              <a:ln/>
              <a:solidFill>
                <a:srgbClr val="0081AB"/>
              </a:solidFill>
              <a:latin typeface="Arial" pitchFamily="34" charset="0"/>
              <a:cs typeface="Arial" pitchFamily="34" charset="0"/>
            </a:endParaRPr>
          </a:p>
        </p:txBody>
      </p:sp>
      <p:sp>
        <p:nvSpPr>
          <p:cNvPr id="7" name="Rounded Rectangle 6"/>
          <p:cNvSpPr/>
          <p:nvPr/>
        </p:nvSpPr>
        <p:spPr>
          <a:xfrm>
            <a:off x="3002009" y="3721608"/>
            <a:ext cx="3682255" cy="2632804"/>
          </a:xfrm>
          <a:prstGeom prst="roundRect">
            <a:avLst/>
          </a:prstGeom>
          <a:solidFill>
            <a:schemeClr val="accent1">
              <a:lumMod val="75000"/>
            </a:schemeClr>
          </a:solidFill>
          <a:ln w="28575">
            <a:solidFill>
              <a:srgbClr val="0081AB"/>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lnSpc>
                <a:spcPct val="114000"/>
              </a:lnSpc>
            </a:pPr>
            <a:r>
              <a:rPr lang="en-GB" sz="1400" b="1" dirty="0">
                <a:ln/>
                <a:solidFill>
                  <a:schemeClr val="bg1"/>
                </a:solidFill>
                <a:cs typeface="Arial" pitchFamily="34" charset="0"/>
              </a:rPr>
              <a:t>Hong Kong</a:t>
            </a:r>
          </a:p>
          <a:p>
            <a:pPr algn="ctr" eaLnBrk="0" hangingPunct="0">
              <a:lnSpc>
                <a:spcPct val="114000"/>
              </a:lnSpc>
            </a:pPr>
            <a:endParaRPr lang="en-GB" sz="1400" b="1" dirty="0">
              <a:ln/>
              <a:solidFill>
                <a:schemeClr val="bg1"/>
              </a:solidFill>
              <a:cs typeface="Arial" pitchFamily="34" charset="0"/>
            </a:endParaRPr>
          </a:p>
          <a:p>
            <a:pPr algn="ctr">
              <a:lnSpc>
                <a:spcPct val="114000"/>
              </a:lnSpc>
              <a:buClr>
                <a:srgbClr val="0081AB"/>
              </a:buClr>
            </a:pPr>
            <a:r>
              <a:rPr lang="en-GB" sz="1400" dirty="0">
                <a:solidFill>
                  <a:schemeClr val="bg1"/>
                </a:solidFill>
                <a:cs typeface="Arial" panose="020B0604020202020204" pitchFamily="34" charset="0"/>
              </a:rPr>
              <a:t>Full service office with Claims, Underwriting and Loss Prevention Departments.  </a:t>
            </a:r>
          </a:p>
          <a:p>
            <a:pPr algn="ctr">
              <a:lnSpc>
                <a:spcPct val="114000"/>
              </a:lnSpc>
              <a:buClr>
                <a:srgbClr val="0081AB"/>
              </a:buClr>
            </a:pPr>
            <a:r>
              <a:rPr lang="en-GB" sz="1400" dirty="0">
                <a:solidFill>
                  <a:schemeClr val="bg1"/>
                </a:solidFill>
                <a:cs typeface="Arial" panose="020B0604020202020204" pitchFamily="34" charset="0"/>
              </a:rPr>
              <a:t>Deals with Far East-based members </a:t>
            </a:r>
            <a:r>
              <a:rPr lang="en-GB" sz="1400" dirty="0" err="1">
                <a:solidFill>
                  <a:schemeClr val="bg1"/>
                </a:solidFill>
                <a:cs typeface="Arial" panose="020B0604020202020204" pitchFamily="34" charset="0"/>
              </a:rPr>
              <a:t>eg</a:t>
            </a:r>
            <a:r>
              <a:rPr lang="en-GB" sz="1400" dirty="0">
                <a:solidFill>
                  <a:schemeClr val="bg1"/>
                </a:solidFill>
                <a:cs typeface="Arial" panose="020B0604020202020204" pitchFamily="34" charset="0"/>
              </a:rPr>
              <a:t>: in China and Vietnam. </a:t>
            </a:r>
          </a:p>
          <a:p>
            <a:pPr algn="ctr">
              <a:lnSpc>
                <a:spcPct val="114000"/>
              </a:lnSpc>
              <a:buClr>
                <a:srgbClr val="0081AB"/>
              </a:buClr>
            </a:pPr>
            <a:endParaRPr lang="en-GB" sz="1400" dirty="0">
              <a:solidFill>
                <a:schemeClr val="bg1"/>
              </a:solidFill>
              <a:cs typeface="Arial" panose="020B0604020202020204" pitchFamily="34" charset="0"/>
            </a:endParaRPr>
          </a:p>
          <a:p>
            <a:pPr algn="ctr">
              <a:lnSpc>
                <a:spcPct val="114000"/>
              </a:lnSpc>
              <a:buClr>
                <a:srgbClr val="0081AB"/>
              </a:buClr>
            </a:pPr>
            <a:r>
              <a:rPr lang="en-GB" sz="1400" dirty="0">
                <a:solidFill>
                  <a:schemeClr val="bg1"/>
                </a:solidFill>
                <a:cs typeface="Arial" panose="020B0604020202020204" pitchFamily="34" charset="0"/>
              </a:rPr>
              <a:t>Resident Directors: </a:t>
            </a:r>
          </a:p>
          <a:p>
            <a:pPr algn="ctr">
              <a:lnSpc>
                <a:spcPct val="114000"/>
              </a:lnSpc>
              <a:buClr>
                <a:srgbClr val="0081AB"/>
              </a:buClr>
            </a:pPr>
            <a:r>
              <a:rPr lang="en-GB" sz="1400" dirty="0">
                <a:solidFill>
                  <a:schemeClr val="bg1"/>
                </a:solidFill>
                <a:cs typeface="Arial" panose="020B0604020202020204" pitchFamily="34" charset="0"/>
              </a:rPr>
              <a:t>Richard </a:t>
            </a:r>
            <a:r>
              <a:rPr lang="en-GB" sz="1400" dirty="0" err="1">
                <a:solidFill>
                  <a:schemeClr val="bg1"/>
                </a:solidFill>
                <a:cs typeface="Arial" panose="020B0604020202020204" pitchFamily="34" charset="0"/>
              </a:rPr>
              <a:t>Macnamara</a:t>
            </a:r>
            <a:r>
              <a:rPr lang="en-GB" sz="1400" dirty="0">
                <a:solidFill>
                  <a:schemeClr val="bg1"/>
                </a:solidFill>
                <a:cs typeface="Arial" panose="020B0604020202020204" pitchFamily="34" charset="0"/>
              </a:rPr>
              <a:t> (MD &amp; Underwriting) </a:t>
            </a:r>
          </a:p>
          <a:p>
            <a:pPr algn="ctr">
              <a:lnSpc>
                <a:spcPct val="114000"/>
              </a:lnSpc>
              <a:buClr>
                <a:srgbClr val="0081AB"/>
              </a:buClr>
            </a:pPr>
            <a:r>
              <a:rPr lang="en-GB" sz="1400" dirty="0">
                <a:solidFill>
                  <a:schemeClr val="bg1"/>
                </a:solidFill>
                <a:cs typeface="Arial" panose="020B0604020202020204" pitchFamily="34" charset="0"/>
              </a:rPr>
              <a:t>Quentin Drew (Claims). </a:t>
            </a:r>
            <a:endParaRPr lang="en-GB" sz="1400" b="1" dirty="0">
              <a:ln/>
              <a:solidFill>
                <a:srgbClr val="0081AB"/>
              </a:solidFill>
              <a:cs typeface="Arial" pitchFamily="34" charset="0"/>
            </a:endParaRPr>
          </a:p>
        </p:txBody>
      </p:sp>
      <p:sp>
        <p:nvSpPr>
          <p:cNvPr id="8" name="Rounded Rectangle 7"/>
          <p:cNvSpPr/>
          <p:nvPr/>
        </p:nvSpPr>
        <p:spPr>
          <a:xfrm>
            <a:off x="719999" y="1900836"/>
            <a:ext cx="10956063" cy="1645734"/>
          </a:xfrm>
          <a:prstGeom prst="roundRect">
            <a:avLst/>
          </a:prstGeom>
          <a:solidFill>
            <a:schemeClr val="accent1">
              <a:lumMod val="75000"/>
            </a:schemeClr>
          </a:solidFill>
          <a:ln w="28575">
            <a:solidFill>
              <a:srgbClr val="0081AB"/>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just">
              <a:spcBef>
                <a:spcPts val="1200"/>
              </a:spcBef>
            </a:pPr>
            <a:endParaRPr lang="en-GB" sz="800" b="1" dirty="0">
              <a:ln/>
              <a:solidFill>
                <a:srgbClr val="0081AB"/>
              </a:solidFill>
              <a:latin typeface="Arial" pitchFamily="34" charset="0"/>
              <a:cs typeface="Arial" pitchFamily="34" charset="0"/>
            </a:endParaRPr>
          </a:p>
          <a:p>
            <a:pPr algn="ctr">
              <a:lnSpc>
                <a:spcPct val="114000"/>
              </a:lnSpc>
            </a:pPr>
            <a:r>
              <a:rPr lang="en-GB" sz="1600" b="1" dirty="0">
                <a:ln/>
                <a:solidFill>
                  <a:schemeClr val="bg1"/>
                </a:solidFill>
                <a:cs typeface="Arial" pitchFamily="34" charset="0"/>
              </a:rPr>
              <a:t>Luxembourg</a:t>
            </a:r>
            <a:r>
              <a:rPr lang="en-GB" sz="1600" dirty="0">
                <a:ln/>
                <a:solidFill>
                  <a:schemeClr val="bg1"/>
                </a:solidFill>
                <a:cs typeface="Arial" pitchFamily="34" charset="0"/>
              </a:rPr>
              <a:t> </a:t>
            </a:r>
          </a:p>
          <a:p>
            <a:pPr algn="ctr">
              <a:lnSpc>
                <a:spcPct val="114000"/>
              </a:lnSpc>
            </a:pPr>
            <a:r>
              <a:rPr lang="en-GB" sz="1600" dirty="0">
                <a:solidFill>
                  <a:schemeClr val="bg1"/>
                </a:solidFill>
                <a:cs typeface="Arial" panose="020B0604020202020204" pitchFamily="34" charset="0"/>
              </a:rPr>
              <a:t>Where the Club is registered. </a:t>
            </a:r>
          </a:p>
          <a:p>
            <a:pPr algn="ctr">
              <a:lnSpc>
                <a:spcPct val="114000"/>
              </a:lnSpc>
            </a:pPr>
            <a:r>
              <a:rPr lang="en-GB" sz="1600" dirty="0">
                <a:solidFill>
                  <a:schemeClr val="bg1"/>
                </a:solidFill>
                <a:cs typeface="Arial" panose="020B0604020202020204" pitchFamily="34" charset="0"/>
              </a:rPr>
              <a:t>Deals with the reporting and regulatory function of the Club and  its accounts, co-ordinates investment activity and manages the Club’s assets.  </a:t>
            </a:r>
          </a:p>
          <a:p>
            <a:pPr algn="ctr">
              <a:lnSpc>
                <a:spcPct val="114000"/>
              </a:lnSpc>
            </a:pPr>
            <a:endParaRPr lang="en-GB" sz="1600" dirty="0">
              <a:solidFill>
                <a:schemeClr val="bg1"/>
              </a:solidFill>
              <a:cs typeface="Arial" panose="020B0604020202020204" pitchFamily="34" charset="0"/>
            </a:endParaRPr>
          </a:p>
          <a:p>
            <a:pPr algn="ctr">
              <a:lnSpc>
                <a:spcPct val="114000"/>
              </a:lnSpc>
            </a:pPr>
            <a:r>
              <a:rPr lang="en-GB" sz="1600" dirty="0">
                <a:solidFill>
                  <a:schemeClr val="bg1"/>
                </a:solidFill>
                <a:cs typeface="Arial" panose="020B0604020202020204" pitchFamily="34" charset="0"/>
              </a:rPr>
              <a:t>General Manager : Olivier Le Bescond</a:t>
            </a:r>
          </a:p>
          <a:p>
            <a:pPr lvl="0" algn="ctr" eaLnBrk="0" hangingPunct="0"/>
            <a:endParaRPr lang="en-GB" sz="1400" dirty="0">
              <a:ln/>
              <a:solidFill>
                <a:srgbClr val="0081AB"/>
              </a:solidFill>
              <a:latin typeface="Arial" pitchFamily="34" charset="0"/>
              <a:cs typeface="Arial" pitchFamily="34" charset="0"/>
            </a:endParaRPr>
          </a:p>
        </p:txBody>
      </p:sp>
      <p:sp>
        <p:nvSpPr>
          <p:cNvPr id="10" name="Rounded Rectangle 5">
            <a:extLst>
              <a:ext uri="{FF2B5EF4-FFF2-40B4-BE49-F238E27FC236}">
                <a16:creationId xmlns:a16="http://schemas.microsoft.com/office/drawing/2014/main" id="{314944BF-FE42-4D19-9FAC-17AB4D2FC27C}"/>
              </a:ext>
            </a:extLst>
          </p:cNvPr>
          <p:cNvSpPr/>
          <p:nvPr/>
        </p:nvSpPr>
        <p:spPr>
          <a:xfrm>
            <a:off x="6924785" y="3720316"/>
            <a:ext cx="2459736" cy="2634096"/>
          </a:xfrm>
          <a:prstGeom prst="roundRect">
            <a:avLst/>
          </a:prstGeom>
          <a:solidFill>
            <a:schemeClr val="accent1">
              <a:lumMod val="75000"/>
            </a:schemeClr>
          </a:solidFill>
          <a:ln w="28575">
            <a:solidFill>
              <a:srgbClr val="0081AB"/>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endParaRPr lang="en-GB" sz="1200" dirty="0">
              <a:ln/>
              <a:solidFill>
                <a:schemeClr val="bg1"/>
              </a:solidFill>
              <a:latin typeface="Arial" pitchFamily="34" charset="0"/>
              <a:cs typeface="Arial" pitchFamily="34" charset="0"/>
            </a:endParaRPr>
          </a:p>
          <a:p>
            <a:pPr lvl="0" algn="ctr" eaLnBrk="0" hangingPunct="0"/>
            <a:endParaRPr lang="en-GB" sz="1200" dirty="0">
              <a:ln/>
              <a:solidFill>
                <a:schemeClr val="bg1"/>
              </a:solidFill>
              <a:latin typeface="Arial" pitchFamily="34" charset="0"/>
              <a:cs typeface="Arial" pitchFamily="34" charset="0"/>
            </a:endParaRPr>
          </a:p>
          <a:p>
            <a:pPr algn="ctr" eaLnBrk="0" hangingPunct="0"/>
            <a:endParaRPr lang="en-GB" sz="1200" b="1" dirty="0">
              <a:ln/>
              <a:solidFill>
                <a:schemeClr val="bg1"/>
              </a:solidFill>
              <a:latin typeface="Arial" pitchFamily="34" charset="0"/>
              <a:cs typeface="Arial" pitchFamily="34" charset="0"/>
            </a:endParaRPr>
          </a:p>
          <a:p>
            <a:pPr algn="ctr" eaLnBrk="0" hangingPunct="0">
              <a:lnSpc>
                <a:spcPct val="114000"/>
              </a:lnSpc>
            </a:pPr>
            <a:r>
              <a:rPr lang="en-GB" sz="1400" b="1" dirty="0">
                <a:ln/>
                <a:solidFill>
                  <a:schemeClr val="bg1"/>
                </a:solidFill>
                <a:cs typeface="Arial" pitchFamily="34" charset="0"/>
              </a:rPr>
              <a:t>Singapore</a:t>
            </a:r>
          </a:p>
          <a:p>
            <a:pPr algn="ctr" eaLnBrk="0" hangingPunct="0">
              <a:lnSpc>
                <a:spcPct val="114000"/>
              </a:lnSpc>
            </a:pPr>
            <a:endParaRPr lang="en-GB" sz="1400" b="1" dirty="0">
              <a:ln/>
              <a:solidFill>
                <a:schemeClr val="bg1"/>
              </a:solidFill>
              <a:cs typeface="Arial" pitchFamily="34" charset="0"/>
            </a:endParaRPr>
          </a:p>
          <a:p>
            <a:pPr algn="ctr">
              <a:lnSpc>
                <a:spcPct val="114000"/>
              </a:lnSpc>
              <a:buClr>
                <a:srgbClr val="0081AB"/>
              </a:buClr>
            </a:pPr>
            <a:r>
              <a:rPr lang="en-GB" sz="1400" dirty="0">
                <a:solidFill>
                  <a:schemeClr val="bg1"/>
                </a:solidFill>
                <a:cs typeface="Arial" panose="020B0604020202020204" pitchFamily="34" charset="0"/>
              </a:rPr>
              <a:t>Works with Hong Kong office.  Claims and Underwriting Departments. </a:t>
            </a:r>
          </a:p>
          <a:p>
            <a:pPr algn="ctr">
              <a:lnSpc>
                <a:spcPct val="114000"/>
              </a:lnSpc>
              <a:buClr>
                <a:srgbClr val="0081AB"/>
              </a:buClr>
            </a:pPr>
            <a:r>
              <a:rPr lang="en-GB" sz="1400" dirty="0">
                <a:solidFill>
                  <a:schemeClr val="bg1"/>
                </a:solidFill>
                <a:cs typeface="Arial" panose="020B0604020202020204" pitchFamily="34" charset="0"/>
              </a:rPr>
              <a:t>Deals with the Club’s Singapore and SE Asia members. </a:t>
            </a:r>
          </a:p>
          <a:p>
            <a:pPr algn="ctr">
              <a:lnSpc>
                <a:spcPct val="114000"/>
              </a:lnSpc>
              <a:buClr>
                <a:srgbClr val="0081AB"/>
              </a:buClr>
            </a:pPr>
            <a:endParaRPr lang="en-GB" sz="1400" dirty="0">
              <a:solidFill>
                <a:schemeClr val="bg1"/>
              </a:solidFill>
              <a:cs typeface="Arial" panose="020B0604020202020204" pitchFamily="34" charset="0"/>
            </a:endParaRPr>
          </a:p>
          <a:p>
            <a:pPr algn="ctr">
              <a:lnSpc>
                <a:spcPct val="114000"/>
              </a:lnSpc>
              <a:buClr>
                <a:srgbClr val="0081AB"/>
              </a:buClr>
            </a:pPr>
            <a:r>
              <a:rPr lang="en-GB" sz="1400" dirty="0">
                <a:solidFill>
                  <a:schemeClr val="bg1"/>
                </a:solidFill>
                <a:cs typeface="Arial" panose="020B0604020202020204" pitchFamily="34" charset="0"/>
              </a:rPr>
              <a:t>CEO: Malcolm </a:t>
            </a:r>
            <a:r>
              <a:rPr lang="en-GB" sz="1400" dirty="0" err="1">
                <a:solidFill>
                  <a:schemeClr val="bg1"/>
                </a:solidFill>
                <a:cs typeface="Arial" panose="020B0604020202020204" pitchFamily="34" charset="0"/>
              </a:rPr>
              <a:t>Pedley</a:t>
            </a:r>
            <a:endParaRPr lang="en-GB" sz="1400" b="1" dirty="0">
              <a:ln/>
              <a:solidFill>
                <a:srgbClr val="0081AB"/>
              </a:solidFill>
              <a:cs typeface="Arial" pitchFamily="34" charset="0"/>
            </a:endParaRPr>
          </a:p>
          <a:p>
            <a:pPr lvl="0" algn="ctr" eaLnBrk="0" hangingPunct="0"/>
            <a:endParaRPr lang="en-GB" sz="1200" b="1" dirty="0">
              <a:ln/>
              <a:solidFill>
                <a:srgbClr val="0081AB"/>
              </a:solidFill>
              <a:latin typeface="Arial" pitchFamily="34" charset="0"/>
              <a:cs typeface="Arial" pitchFamily="34" charset="0"/>
            </a:endParaRPr>
          </a:p>
          <a:p>
            <a:pPr lvl="0" algn="ctr" eaLnBrk="0" hangingPunct="0"/>
            <a:endParaRPr lang="en-GB" sz="1200" b="1" dirty="0">
              <a:ln/>
              <a:solidFill>
                <a:srgbClr val="0081AB"/>
              </a:solidFill>
              <a:latin typeface="Arial" pitchFamily="34" charset="0"/>
              <a:cs typeface="Arial" pitchFamily="34" charset="0"/>
            </a:endParaRPr>
          </a:p>
          <a:p>
            <a:pPr lvl="0" algn="ctr" eaLnBrk="0" hangingPunct="0"/>
            <a:endParaRPr lang="en-GB" sz="1200" b="1" dirty="0">
              <a:ln/>
              <a:solidFill>
                <a:srgbClr val="0081AB"/>
              </a:solidFill>
              <a:latin typeface="Arial" pitchFamily="34" charset="0"/>
              <a:cs typeface="Arial" pitchFamily="34" charset="0"/>
            </a:endParaRPr>
          </a:p>
        </p:txBody>
      </p:sp>
      <p:sp>
        <p:nvSpPr>
          <p:cNvPr id="11" name="Slide Number Placeholder 2">
            <a:extLst>
              <a:ext uri="{FF2B5EF4-FFF2-40B4-BE49-F238E27FC236}">
                <a16:creationId xmlns:a16="http://schemas.microsoft.com/office/drawing/2014/main" id="{567A485B-A0E3-4D72-AC93-86049765D710}"/>
              </a:ext>
            </a:extLst>
          </p:cNvPr>
          <p:cNvSpPr>
            <a:spLocks noGrp="1"/>
          </p:cNvSpPr>
          <p:nvPr>
            <p:ph type="sldNum" sz="quarter" idx="10"/>
          </p:nvPr>
        </p:nvSpPr>
        <p:spPr>
          <a:xfrm>
            <a:off x="8740839" y="6356350"/>
            <a:ext cx="2935224" cy="365125"/>
          </a:xfrm>
        </p:spPr>
        <p:txBody>
          <a:bodyPr/>
          <a:lstStyle/>
          <a:p>
            <a:fld id="{3810F46F-C13F-3844-AA0F-22DF1532835B}" type="slidenum">
              <a:rPr lang="en-GB" smtClean="0"/>
              <a:pPr/>
              <a:t>43</a:t>
            </a:fld>
            <a:endParaRPr lang="en-GB" dirty="0"/>
          </a:p>
        </p:txBody>
      </p:sp>
      <p:sp>
        <p:nvSpPr>
          <p:cNvPr id="12" name="Title 1">
            <a:extLst>
              <a:ext uri="{FF2B5EF4-FFF2-40B4-BE49-F238E27FC236}">
                <a16:creationId xmlns:a16="http://schemas.microsoft.com/office/drawing/2014/main" id="{67470F4A-EB9F-44CF-B496-5A0EDA57D560}"/>
              </a:ext>
            </a:extLst>
          </p:cNvPr>
          <p:cNvSpPr>
            <a:spLocks noGrp="1"/>
          </p:cNvSpPr>
          <p:nvPr>
            <p:ph type="title"/>
          </p:nvPr>
        </p:nvSpPr>
        <p:spPr>
          <a:xfrm>
            <a:off x="720000" y="360000"/>
            <a:ext cx="7920000" cy="720000"/>
          </a:xfrm>
        </p:spPr>
        <p:txBody>
          <a:bodyPr>
            <a:normAutofit/>
          </a:bodyPr>
          <a:lstStyle/>
          <a:p>
            <a:r>
              <a:rPr lang="en-GB" dirty="0">
                <a:solidFill>
                  <a:srgbClr val="002060"/>
                </a:solidFill>
              </a:rPr>
              <a:t>Structure: Overseas</a:t>
            </a:r>
          </a:p>
        </p:txBody>
      </p:sp>
      <p:sp>
        <p:nvSpPr>
          <p:cNvPr id="13" name="Rounded Rectangle 5">
            <a:extLst>
              <a:ext uri="{FF2B5EF4-FFF2-40B4-BE49-F238E27FC236}">
                <a16:creationId xmlns:a16="http://schemas.microsoft.com/office/drawing/2014/main" id="{A87E5139-0B56-4B93-8480-44C019532CB2}"/>
              </a:ext>
            </a:extLst>
          </p:cNvPr>
          <p:cNvSpPr/>
          <p:nvPr/>
        </p:nvSpPr>
        <p:spPr>
          <a:xfrm>
            <a:off x="9625042" y="3723229"/>
            <a:ext cx="2051021" cy="2633450"/>
          </a:xfrm>
          <a:prstGeom prst="roundRect">
            <a:avLst/>
          </a:prstGeom>
          <a:solidFill>
            <a:schemeClr val="accent1">
              <a:lumMod val="75000"/>
            </a:schemeClr>
          </a:solidFill>
          <a:ln w="28575">
            <a:solidFill>
              <a:srgbClr val="0081AB"/>
            </a:solid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eaLnBrk="0" hangingPunct="0"/>
            <a:endParaRPr lang="en-GB" sz="1200" dirty="0">
              <a:ln/>
              <a:solidFill>
                <a:schemeClr val="bg1"/>
              </a:solidFill>
              <a:latin typeface="Arial" pitchFamily="34" charset="0"/>
              <a:cs typeface="Arial" pitchFamily="34" charset="0"/>
            </a:endParaRPr>
          </a:p>
          <a:p>
            <a:pPr lvl="0" algn="ctr" eaLnBrk="0" hangingPunct="0"/>
            <a:endParaRPr lang="en-GB" sz="1200" dirty="0">
              <a:ln/>
              <a:solidFill>
                <a:schemeClr val="bg1"/>
              </a:solidFill>
              <a:latin typeface="Arial" pitchFamily="34" charset="0"/>
              <a:cs typeface="Arial" pitchFamily="34" charset="0"/>
            </a:endParaRPr>
          </a:p>
          <a:p>
            <a:pPr algn="ctr" eaLnBrk="0" hangingPunct="0">
              <a:lnSpc>
                <a:spcPct val="114000"/>
              </a:lnSpc>
            </a:pPr>
            <a:r>
              <a:rPr lang="en-GB" sz="1400" b="1" dirty="0">
                <a:ln/>
                <a:solidFill>
                  <a:schemeClr val="bg1"/>
                </a:solidFill>
                <a:cs typeface="Arial" pitchFamily="34" charset="0"/>
              </a:rPr>
              <a:t>New York</a:t>
            </a:r>
          </a:p>
          <a:p>
            <a:pPr algn="ctr">
              <a:lnSpc>
                <a:spcPct val="114000"/>
              </a:lnSpc>
              <a:buClr>
                <a:srgbClr val="0081AB"/>
              </a:buClr>
            </a:pPr>
            <a:endParaRPr lang="en-GB" sz="1400" dirty="0">
              <a:solidFill>
                <a:schemeClr val="bg1"/>
              </a:solidFill>
              <a:cs typeface="Arial" panose="020B0604020202020204" pitchFamily="34" charset="0"/>
            </a:endParaRPr>
          </a:p>
          <a:p>
            <a:pPr algn="ctr">
              <a:lnSpc>
                <a:spcPct val="114000"/>
              </a:lnSpc>
              <a:buClr>
                <a:srgbClr val="0081AB"/>
              </a:buClr>
            </a:pPr>
            <a:r>
              <a:rPr lang="en-GB" sz="1400" dirty="0">
                <a:solidFill>
                  <a:schemeClr val="bg1"/>
                </a:solidFill>
                <a:cs typeface="Arial" panose="020B0604020202020204" pitchFamily="34" charset="0"/>
              </a:rPr>
              <a:t>No Underwriting or Loss Prevention Depts. </a:t>
            </a:r>
          </a:p>
          <a:p>
            <a:pPr algn="ctr">
              <a:lnSpc>
                <a:spcPct val="114000"/>
              </a:lnSpc>
              <a:buClr>
                <a:srgbClr val="0081AB"/>
              </a:buClr>
            </a:pPr>
            <a:endParaRPr lang="en-GB" sz="1400" dirty="0">
              <a:solidFill>
                <a:schemeClr val="bg1"/>
              </a:solidFill>
              <a:cs typeface="Arial" panose="020B0604020202020204" pitchFamily="34" charset="0"/>
            </a:endParaRPr>
          </a:p>
          <a:p>
            <a:pPr algn="ctr">
              <a:lnSpc>
                <a:spcPct val="114000"/>
              </a:lnSpc>
              <a:buClr>
                <a:srgbClr val="0081AB"/>
              </a:buClr>
            </a:pPr>
            <a:r>
              <a:rPr lang="en-GB" sz="1400" dirty="0">
                <a:solidFill>
                  <a:schemeClr val="bg1"/>
                </a:solidFill>
                <a:cs typeface="Arial" panose="020B0604020202020204" pitchFamily="34" charset="0"/>
              </a:rPr>
              <a:t>Deals with the Club’s American members. </a:t>
            </a:r>
          </a:p>
          <a:p>
            <a:pPr algn="ctr">
              <a:lnSpc>
                <a:spcPct val="114000"/>
              </a:lnSpc>
              <a:buClr>
                <a:srgbClr val="0081AB"/>
              </a:buClr>
            </a:pPr>
            <a:endParaRPr lang="en-GB" sz="1400" dirty="0">
              <a:solidFill>
                <a:schemeClr val="bg1"/>
              </a:solidFill>
              <a:cs typeface="Arial" panose="020B0604020202020204" pitchFamily="34" charset="0"/>
            </a:endParaRPr>
          </a:p>
          <a:p>
            <a:pPr algn="ctr">
              <a:lnSpc>
                <a:spcPct val="114000"/>
              </a:lnSpc>
              <a:buClr>
                <a:srgbClr val="0081AB"/>
              </a:buClr>
            </a:pPr>
            <a:r>
              <a:rPr lang="en-GB" sz="1400" dirty="0">
                <a:solidFill>
                  <a:schemeClr val="bg1"/>
                </a:solidFill>
                <a:cs typeface="Arial" panose="020B0604020202020204" pitchFamily="34" charset="0"/>
              </a:rPr>
              <a:t>Manager: Paul Barnes</a:t>
            </a:r>
            <a:endParaRPr lang="en-GB" sz="1400" b="1" dirty="0">
              <a:ln/>
              <a:solidFill>
                <a:srgbClr val="0081AB"/>
              </a:solidFill>
              <a:cs typeface="Arial" pitchFamily="34" charset="0"/>
            </a:endParaRPr>
          </a:p>
          <a:p>
            <a:pPr lvl="0" algn="ctr" eaLnBrk="0" hangingPunct="0"/>
            <a:endParaRPr lang="en-GB" sz="1200" b="1" dirty="0">
              <a:ln/>
              <a:solidFill>
                <a:srgbClr val="0081AB"/>
              </a:solidFill>
              <a:latin typeface="Arial" pitchFamily="34" charset="0"/>
              <a:cs typeface="Arial" pitchFamily="34" charset="0"/>
            </a:endParaRPr>
          </a:p>
          <a:p>
            <a:pPr lvl="0" algn="ctr" eaLnBrk="0" hangingPunct="0"/>
            <a:endParaRPr lang="en-GB" sz="1200" b="1" dirty="0">
              <a:ln/>
              <a:solidFill>
                <a:srgbClr val="0081AB"/>
              </a:solidFill>
              <a:latin typeface="Arial" pitchFamily="34" charset="0"/>
              <a:cs typeface="Arial" pitchFamily="34" charset="0"/>
            </a:endParaRPr>
          </a:p>
          <a:p>
            <a:pPr lvl="0" algn="ctr" eaLnBrk="0" hangingPunct="0"/>
            <a:endParaRPr lang="en-GB" sz="1200" b="1" dirty="0">
              <a:ln/>
              <a:solidFill>
                <a:srgbClr val="0081AB"/>
              </a:solidFill>
              <a:latin typeface="Arial" pitchFamily="34" charset="0"/>
              <a:cs typeface="Arial" pitchFamily="34" charset="0"/>
            </a:endParaRPr>
          </a:p>
        </p:txBody>
      </p:sp>
    </p:spTree>
    <p:extLst>
      <p:ext uri="{BB962C8B-B14F-4D97-AF65-F5344CB8AC3E}">
        <p14:creationId xmlns:p14="http://schemas.microsoft.com/office/powerpoint/2010/main" val="2115061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2">
            <a:extLst>
              <a:ext uri="{FF2B5EF4-FFF2-40B4-BE49-F238E27FC236}">
                <a16:creationId xmlns:a16="http://schemas.microsoft.com/office/drawing/2014/main" id="{D87A7C98-6771-4A6C-8038-75D03B016ED8}"/>
              </a:ext>
            </a:extLst>
          </p:cNvPr>
          <p:cNvSpPr>
            <a:spLocks noGrp="1"/>
          </p:cNvSpPr>
          <p:nvPr>
            <p:ph type="sldNum" sz="quarter" idx="10"/>
          </p:nvPr>
        </p:nvSpPr>
        <p:spPr>
          <a:xfrm>
            <a:off x="8740839" y="6365494"/>
            <a:ext cx="2935224" cy="365125"/>
          </a:xfrm>
        </p:spPr>
        <p:txBody>
          <a:bodyPr/>
          <a:lstStyle/>
          <a:p>
            <a:fld id="{3810F46F-C13F-3844-AA0F-22DF1532835B}" type="slidenum">
              <a:rPr lang="en-GB" smtClean="0"/>
              <a:pPr/>
              <a:t>44</a:t>
            </a:fld>
            <a:endParaRPr lang="en-GB" dirty="0"/>
          </a:p>
        </p:txBody>
      </p:sp>
      <p:sp>
        <p:nvSpPr>
          <p:cNvPr id="51" name="Title 1">
            <a:extLst>
              <a:ext uri="{FF2B5EF4-FFF2-40B4-BE49-F238E27FC236}">
                <a16:creationId xmlns:a16="http://schemas.microsoft.com/office/drawing/2014/main" id="{B674EC98-CA8E-4A97-A42C-3DD4EAB89DE8}"/>
              </a:ext>
            </a:extLst>
          </p:cNvPr>
          <p:cNvSpPr>
            <a:spLocks noGrp="1"/>
          </p:cNvSpPr>
          <p:nvPr>
            <p:ph type="title"/>
          </p:nvPr>
        </p:nvSpPr>
        <p:spPr>
          <a:xfrm>
            <a:off x="720000" y="360000"/>
            <a:ext cx="7920000" cy="720000"/>
          </a:xfrm>
        </p:spPr>
        <p:txBody>
          <a:bodyPr>
            <a:normAutofit/>
          </a:bodyPr>
          <a:lstStyle/>
          <a:p>
            <a:r>
              <a:rPr lang="en-GB" dirty="0">
                <a:solidFill>
                  <a:srgbClr val="002060"/>
                </a:solidFill>
              </a:rPr>
              <a:t>Structure: London</a:t>
            </a:r>
          </a:p>
        </p:txBody>
      </p:sp>
      <p:sp>
        <p:nvSpPr>
          <p:cNvPr id="4" name="Rectangle: Beveled 3">
            <a:extLst>
              <a:ext uri="{FF2B5EF4-FFF2-40B4-BE49-F238E27FC236}">
                <a16:creationId xmlns:a16="http://schemas.microsoft.com/office/drawing/2014/main" id="{2178E727-46E4-4ECA-AF8C-EDF205C6012E}"/>
              </a:ext>
            </a:extLst>
          </p:cNvPr>
          <p:cNvSpPr/>
          <p:nvPr/>
        </p:nvSpPr>
        <p:spPr>
          <a:xfrm>
            <a:off x="6704833" y="5313514"/>
            <a:ext cx="1214744" cy="104241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Audit &amp; Compliance</a:t>
            </a:r>
          </a:p>
        </p:txBody>
      </p:sp>
      <p:sp>
        <p:nvSpPr>
          <p:cNvPr id="52" name="Rectangle: Beveled 51">
            <a:extLst>
              <a:ext uri="{FF2B5EF4-FFF2-40B4-BE49-F238E27FC236}">
                <a16:creationId xmlns:a16="http://schemas.microsoft.com/office/drawing/2014/main" id="{BD31AC55-DB0C-44A9-BD12-9D253A4A4B49}"/>
              </a:ext>
            </a:extLst>
          </p:cNvPr>
          <p:cNvSpPr/>
          <p:nvPr/>
        </p:nvSpPr>
        <p:spPr>
          <a:xfrm>
            <a:off x="10497312" y="5323928"/>
            <a:ext cx="1296376" cy="104241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Administration</a:t>
            </a:r>
          </a:p>
        </p:txBody>
      </p:sp>
      <p:sp>
        <p:nvSpPr>
          <p:cNvPr id="55" name="Rectangle: Beveled 54">
            <a:extLst>
              <a:ext uri="{FF2B5EF4-FFF2-40B4-BE49-F238E27FC236}">
                <a16:creationId xmlns:a16="http://schemas.microsoft.com/office/drawing/2014/main" id="{630D2D15-133D-465F-8C47-A4E5A5E0E9FE}"/>
              </a:ext>
            </a:extLst>
          </p:cNvPr>
          <p:cNvSpPr/>
          <p:nvPr/>
        </p:nvSpPr>
        <p:spPr>
          <a:xfrm>
            <a:off x="9290595" y="5313514"/>
            <a:ext cx="1042416" cy="104241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IS</a:t>
            </a:r>
          </a:p>
        </p:txBody>
      </p:sp>
      <p:sp>
        <p:nvSpPr>
          <p:cNvPr id="57" name="Rectangle: Beveled 56">
            <a:extLst>
              <a:ext uri="{FF2B5EF4-FFF2-40B4-BE49-F238E27FC236}">
                <a16:creationId xmlns:a16="http://schemas.microsoft.com/office/drawing/2014/main" id="{1EE5CC94-BC14-49C3-98B6-AE7D4FE9B696}"/>
              </a:ext>
            </a:extLst>
          </p:cNvPr>
          <p:cNvSpPr/>
          <p:nvPr/>
        </p:nvSpPr>
        <p:spPr>
          <a:xfrm>
            <a:off x="8083878" y="5323928"/>
            <a:ext cx="1042416" cy="104241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HR</a:t>
            </a:r>
          </a:p>
        </p:txBody>
      </p:sp>
      <p:sp>
        <p:nvSpPr>
          <p:cNvPr id="59" name="Rectangle: Beveled 58">
            <a:extLst>
              <a:ext uri="{FF2B5EF4-FFF2-40B4-BE49-F238E27FC236}">
                <a16:creationId xmlns:a16="http://schemas.microsoft.com/office/drawing/2014/main" id="{F1F85D61-6C8F-43F1-9433-8006DFC52C53}"/>
              </a:ext>
            </a:extLst>
          </p:cNvPr>
          <p:cNvSpPr/>
          <p:nvPr/>
        </p:nvSpPr>
        <p:spPr>
          <a:xfrm>
            <a:off x="5354935" y="1206393"/>
            <a:ext cx="1482130" cy="1132623"/>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CEO</a:t>
            </a:r>
          </a:p>
          <a:p>
            <a:pPr algn="ctr"/>
            <a:r>
              <a:rPr lang="en-GB" sz="1200" dirty="0">
                <a:solidFill>
                  <a:schemeClr val="bg1"/>
                </a:solidFill>
              </a:rPr>
              <a:t>Tom Bowsher</a:t>
            </a:r>
          </a:p>
        </p:txBody>
      </p:sp>
      <p:sp>
        <p:nvSpPr>
          <p:cNvPr id="60" name="Rectangle: Beveled 59">
            <a:extLst>
              <a:ext uri="{FF2B5EF4-FFF2-40B4-BE49-F238E27FC236}">
                <a16:creationId xmlns:a16="http://schemas.microsoft.com/office/drawing/2014/main" id="{6F7B5AF3-F3B1-4569-9246-63D76AC4C92C}"/>
              </a:ext>
            </a:extLst>
          </p:cNvPr>
          <p:cNvSpPr/>
          <p:nvPr/>
        </p:nvSpPr>
        <p:spPr>
          <a:xfrm>
            <a:off x="720000" y="3003354"/>
            <a:ext cx="1482130" cy="113425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GB" sz="1100" b="1" dirty="0">
                <a:solidFill>
                  <a:schemeClr val="bg1"/>
                </a:solidFill>
              </a:rPr>
              <a:t>CLAIMS</a:t>
            </a:r>
          </a:p>
          <a:p>
            <a:pPr algn="ctr">
              <a:lnSpc>
                <a:spcPct val="114000"/>
              </a:lnSpc>
            </a:pPr>
            <a:endParaRPr lang="en-GB" sz="1100" b="1" dirty="0">
              <a:solidFill>
                <a:schemeClr val="bg1"/>
              </a:solidFill>
            </a:endParaRPr>
          </a:p>
          <a:p>
            <a:pPr algn="ctr">
              <a:lnSpc>
                <a:spcPct val="114000"/>
              </a:lnSpc>
            </a:pPr>
            <a:r>
              <a:rPr lang="en-GB" sz="1100" dirty="0">
                <a:solidFill>
                  <a:schemeClr val="bg1"/>
                </a:solidFill>
              </a:rPr>
              <a:t>Suzanne Byrne</a:t>
            </a:r>
          </a:p>
        </p:txBody>
      </p:sp>
      <p:sp>
        <p:nvSpPr>
          <p:cNvPr id="61" name="Rectangle: Beveled 60">
            <a:extLst>
              <a:ext uri="{FF2B5EF4-FFF2-40B4-BE49-F238E27FC236}">
                <a16:creationId xmlns:a16="http://schemas.microsoft.com/office/drawing/2014/main" id="{CF84007B-55C1-409B-8910-88FA4B556CF1}"/>
              </a:ext>
            </a:extLst>
          </p:cNvPr>
          <p:cNvSpPr/>
          <p:nvPr/>
        </p:nvSpPr>
        <p:spPr>
          <a:xfrm>
            <a:off x="2560406" y="3024178"/>
            <a:ext cx="1482130" cy="113425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rPr>
              <a:t>UNDERWRITING</a:t>
            </a:r>
          </a:p>
          <a:p>
            <a:pPr algn="ctr"/>
            <a:endParaRPr lang="en-GB" sz="1100" b="1" dirty="0">
              <a:solidFill>
                <a:schemeClr val="bg1"/>
              </a:solidFill>
            </a:endParaRPr>
          </a:p>
          <a:p>
            <a:pPr algn="ctr"/>
            <a:r>
              <a:rPr lang="en-GB" sz="1100" dirty="0">
                <a:solidFill>
                  <a:schemeClr val="bg1"/>
                </a:solidFill>
              </a:rPr>
              <a:t>Simon Parrott</a:t>
            </a:r>
          </a:p>
        </p:txBody>
      </p:sp>
      <p:sp>
        <p:nvSpPr>
          <p:cNvPr id="62" name="Rectangle: Beveled 61">
            <a:extLst>
              <a:ext uri="{FF2B5EF4-FFF2-40B4-BE49-F238E27FC236}">
                <a16:creationId xmlns:a16="http://schemas.microsoft.com/office/drawing/2014/main" id="{4B2781D9-F4EA-4566-B1B2-D57CE2AC2565}"/>
              </a:ext>
            </a:extLst>
          </p:cNvPr>
          <p:cNvSpPr/>
          <p:nvPr/>
        </p:nvSpPr>
        <p:spPr>
          <a:xfrm>
            <a:off x="4441150" y="3429000"/>
            <a:ext cx="1517904" cy="113425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rPr>
              <a:t>LOSS PREVENTION</a:t>
            </a:r>
          </a:p>
          <a:p>
            <a:pPr algn="ctr"/>
            <a:endParaRPr lang="en-GB" sz="1100" dirty="0">
              <a:solidFill>
                <a:schemeClr val="bg1"/>
              </a:solidFill>
            </a:endParaRPr>
          </a:p>
          <a:p>
            <a:pPr algn="ctr"/>
            <a:r>
              <a:rPr lang="en-GB" sz="1100" dirty="0">
                <a:solidFill>
                  <a:schemeClr val="bg1"/>
                </a:solidFill>
              </a:rPr>
              <a:t>Simon Hodgkinson</a:t>
            </a:r>
          </a:p>
        </p:txBody>
      </p:sp>
      <p:sp>
        <p:nvSpPr>
          <p:cNvPr id="63" name="Rectangle: Beveled 62">
            <a:extLst>
              <a:ext uri="{FF2B5EF4-FFF2-40B4-BE49-F238E27FC236}">
                <a16:creationId xmlns:a16="http://schemas.microsoft.com/office/drawing/2014/main" id="{BE536AAD-6E5E-46ED-AB65-7CAC135CC3E4}"/>
              </a:ext>
            </a:extLst>
          </p:cNvPr>
          <p:cNvSpPr/>
          <p:nvPr/>
        </p:nvSpPr>
        <p:spPr>
          <a:xfrm>
            <a:off x="6342629" y="3003354"/>
            <a:ext cx="1548604" cy="113425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rPr>
              <a:t>FINANCE</a:t>
            </a:r>
          </a:p>
          <a:p>
            <a:pPr algn="ctr"/>
            <a:endParaRPr lang="en-GB" sz="1100" b="1" dirty="0">
              <a:solidFill>
                <a:schemeClr val="bg1"/>
              </a:solidFill>
            </a:endParaRPr>
          </a:p>
          <a:p>
            <a:pPr algn="ctr"/>
            <a:r>
              <a:rPr lang="en-GB" sz="1100" dirty="0">
                <a:solidFill>
                  <a:schemeClr val="bg1"/>
                </a:solidFill>
              </a:rPr>
              <a:t>Francis Corrigan</a:t>
            </a:r>
          </a:p>
        </p:txBody>
      </p:sp>
      <p:sp>
        <p:nvSpPr>
          <p:cNvPr id="65" name="Rectangle: Beveled 64">
            <a:extLst>
              <a:ext uri="{FF2B5EF4-FFF2-40B4-BE49-F238E27FC236}">
                <a16:creationId xmlns:a16="http://schemas.microsoft.com/office/drawing/2014/main" id="{5827D4D0-1BEA-45E6-BD01-B6EC830FA3BD}"/>
              </a:ext>
            </a:extLst>
          </p:cNvPr>
          <p:cNvSpPr/>
          <p:nvPr/>
        </p:nvSpPr>
        <p:spPr>
          <a:xfrm>
            <a:off x="8295130" y="3003354"/>
            <a:ext cx="1548604" cy="1135889"/>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rPr>
              <a:t>CORPORATE  AFFAIRS &amp; IG REPRESENTATION</a:t>
            </a:r>
            <a:endParaRPr lang="en-GB" sz="1100" dirty="0">
              <a:solidFill>
                <a:schemeClr val="bg1"/>
              </a:solidFill>
            </a:endParaRPr>
          </a:p>
          <a:p>
            <a:pPr algn="ctr"/>
            <a:r>
              <a:rPr lang="en-GB" sz="1100" dirty="0">
                <a:solidFill>
                  <a:schemeClr val="bg1"/>
                </a:solidFill>
              </a:rPr>
              <a:t>Tony Paulson</a:t>
            </a:r>
          </a:p>
        </p:txBody>
      </p:sp>
      <p:sp>
        <p:nvSpPr>
          <p:cNvPr id="68" name="Rectangle: Beveled 67">
            <a:extLst>
              <a:ext uri="{FF2B5EF4-FFF2-40B4-BE49-F238E27FC236}">
                <a16:creationId xmlns:a16="http://schemas.microsoft.com/office/drawing/2014/main" id="{258783F2-6BD9-456B-B59A-EDB9C46A9622}"/>
              </a:ext>
            </a:extLst>
          </p:cNvPr>
          <p:cNvSpPr/>
          <p:nvPr/>
        </p:nvSpPr>
        <p:spPr>
          <a:xfrm>
            <a:off x="3165752" y="5323078"/>
            <a:ext cx="1042416" cy="104241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European Team</a:t>
            </a:r>
          </a:p>
        </p:txBody>
      </p:sp>
      <p:sp>
        <p:nvSpPr>
          <p:cNvPr id="69" name="Rectangle: Beveled 68">
            <a:extLst>
              <a:ext uri="{FF2B5EF4-FFF2-40B4-BE49-F238E27FC236}">
                <a16:creationId xmlns:a16="http://schemas.microsoft.com/office/drawing/2014/main" id="{7DE0F5E3-A357-4375-8896-0759A7F87068}"/>
              </a:ext>
            </a:extLst>
          </p:cNvPr>
          <p:cNvSpPr/>
          <p:nvPr/>
        </p:nvSpPr>
        <p:spPr>
          <a:xfrm>
            <a:off x="720000" y="5313514"/>
            <a:ext cx="1042416" cy="104241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Americas Team</a:t>
            </a:r>
          </a:p>
        </p:txBody>
      </p:sp>
      <p:sp>
        <p:nvSpPr>
          <p:cNvPr id="71" name="Rectangle: Beveled 70">
            <a:extLst>
              <a:ext uri="{FF2B5EF4-FFF2-40B4-BE49-F238E27FC236}">
                <a16:creationId xmlns:a16="http://schemas.microsoft.com/office/drawing/2014/main" id="{8AF7BA6C-C04B-49C7-B249-E2504AD49E9D}"/>
              </a:ext>
            </a:extLst>
          </p:cNvPr>
          <p:cNvSpPr/>
          <p:nvPr/>
        </p:nvSpPr>
        <p:spPr>
          <a:xfrm>
            <a:off x="1942876" y="5313514"/>
            <a:ext cx="1042416" cy="104241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Eastern Team</a:t>
            </a:r>
          </a:p>
        </p:txBody>
      </p:sp>
      <p:sp>
        <p:nvSpPr>
          <p:cNvPr id="72" name="Rectangle: Beveled 71">
            <a:extLst>
              <a:ext uri="{FF2B5EF4-FFF2-40B4-BE49-F238E27FC236}">
                <a16:creationId xmlns:a16="http://schemas.microsoft.com/office/drawing/2014/main" id="{7AE3B08D-CA13-441D-9505-60CBB030080D}"/>
              </a:ext>
            </a:extLst>
          </p:cNvPr>
          <p:cNvSpPr/>
          <p:nvPr/>
        </p:nvSpPr>
        <p:spPr>
          <a:xfrm>
            <a:off x="4388628" y="5313514"/>
            <a:ext cx="1381236" cy="1042416"/>
          </a:xfrm>
          <a:prstGeom prst="bevel">
            <a:avLst/>
          </a:prstGeom>
          <a:solidFill>
            <a:schemeClr val="accent1">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rPr>
              <a:t>Correspondents</a:t>
            </a:r>
          </a:p>
        </p:txBody>
      </p:sp>
      <p:cxnSp>
        <p:nvCxnSpPr>
          <p:cNvPr id="7" name="Straight Connector 6">
            <a:extLst>
              <a:ext uri="{FF2B5EF4-FFF2-40B4-BE49-F238E27FC236}">
                <a16:creationId xmlns:a16="http://schemas.microsoft.com/office/drawing/2014/main" id="{375BCE3E-1C92-4AB8-88B0-E7A3AA81D611}"/>
              </a:ext>
            </a:extLst>
          </p:cNvPr>
          <p:cNvCxnSpPr>
            <a:cxnSpLocks/>
          </p:cNvCxnSpPr>
          <p:nvPr/>
        </p:nvCxnSpPr>
        <p:spPr>
          <a:xfrm>
            <a:off x="1461065" y="2594634"/>
            <a:ext cx="7665229" cy="6526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7BFAAB8-89BE-43B2-8509-9A1AAD5C0D78}"/>
              </a:ext>
            </a:extLst>
          </p:cNvPr>
          <p:cNvCxnSpPr>
            <a:cxnSpLocks/>
          </p:cNvCxnSpPr>
          <p:nvPr/>
        </p:nvCxnSpPr>
        <p:spPr>
          <a:xfrm>
            <a:off x="1461065" y="2594634"/>
            <a:ext cx="0" cy="40708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F55A1A7-DD43-40D7-9C67-2F8A5CFFE7A6}"/>
              </a:ext>
            </a:extLst>
          </p:cNvPr>
          <p:cNvCxnSpPr>
            <a:cxnSpLocks/>
          </p:cNvCxnSpPr>
          <p:nvPr/>
        </p:nvCxnSpPr>
        <p:spPr>
          <a:xfrm flipV="1">
            <a:off x="7437005" y="4730379"/>
            <a:ext cx="3582381" cy="10783"/>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9EC99EC-2AC7-4CC0-B964-0419D7CD235E}"/>
              </a:ext>
            </a:extLst>
          </p:cNvPr>
          <p:cNvCxnSpPr>
            <a:cxnSpLocks/>
          </p:cNvCxnSpPr>
          <p:nvPr/>
        </p:nvCxnSpPr>
        <p:spPr>
          <a:xfrm>
            <a:off x="1104890" y="4730379"/>
            <a:ext cx="4194213" cy="1078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AF3A030-4C64-46F9-8C50-FD6141D1D7F7}"/>
              </a:ext>
            </a:extLst>
          </p:cNvPr>
          <p:cNvCxnSpPr>
            <a:cxnSpLocks/>
          </p:cNvCxnSpPr>
          <p:nvPr/>
        </p:nvCxnSpPr>
        <p:spPr>
          <a:xfrm>
            <a:off x="3322273" y="2616040"/>
            <a:ext cx="0" cy="40708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3777A63-B98E-4930-9DC3-813FDF57CA5C}"/>
              </a:ext>
            </a:extLst>
          </p:cNvPr>
          <p:cNvCxnSpPr>
            <a:cxnSpLocks/>
            <a:endCxn id="65" idx="4"/>
          </p:cNvCxnSpPr>
          <p:nvPr/>
        </p:nvCxnSpPr>
        <p:spPr>
          <a:xfrm>
            <a:off x="7886816" y="3565943"/>
            <a:ext cx="408314" cy="5356"/>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4588C90-88FB-46FB-833D-D9838E97C76A}"/>
              </a:ext>
            </a:extLst>
          </p:cNvPr>
          <p:cNvCxnSpPr>
            <a:cxnSpLocks/>
          </p:cNvCxnSpPr>
          <p:nvPr/>
        </p:nvCxnSpPr>
        <p:spPr>
          <a:xfrm>
            <a:off x="4042536" y="3795829"/>
            <a:ext cx="398614"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15A61DA-13CD-4E58-A3B5-CE2E27AA5C53}"/>
              </a:ext>
            </a:extLst>
          </p:cNvPr>
          <p:cNvCxnSpPr>
            <a:cxnSpLocks/>
          </p:cNvCxnSpPr>
          <p:nvPr/>
        </p:nvCxnSpPr>
        <p:spPr>
          <a:xfrm>
            <a:off x="7130196" y="2617091"/>
            <a:ext cx="0" cy="40708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C5D5FCD-1CC9-4FA8-A2FB-25C405A98D7D}"/>
              </a:ext>
            </a:extLst>
          </p:cNvPr>
          <p:cNvCxnSpPr>
            <a:cxnSpLocks/>
          </p:cNvCxnSpPr>
          <p:nvPr/>
        </p:nvCxnSpPr>
        <p:spPr>
          <a:xfrm>
            <a:off x="9126294" y="2640537"/>
            <a:ext cx="0" cy="40708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715924-B522-4AD0-AB5E-B571A623743E}"/>
              </a:ext>
            </a:extLst>
          </p:cNvPr>
          <p:cNvCxnSpPr>
            <a:cxnSpLocks/>
          </p:cNvCxnSpPr>
          <p:nvPr/>
        </p:nvCxnSpPr>
        <p:spPr>
          <a:xfrm>
            <a:off x="6096000" y="2339947"/>
            <a:ext cx="0" cy="29749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4CC5D62-0A3C-4A04-AD44-F4C8F2245D26}"/>
              </a:ext>
            </a:extLst>
          </p:cNvPr>
          <p:cNvCxnSpPr>
            <a:cxnSpLocks/>
          </p:cNvCxnSpPr>
          <p:nvPr/>
        </p:nvCxnSpPr>
        <p:spPr>
          <a:xfrm>
            <a:off x="1098258" y="4137610"/>
            <a:ext cx="13265" cy="603549"/>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A6D1B3B-BC56-401F-82E5-0A53E66A9858}"/>
              </a:ext>
            </a:extLst>
          </p:cNvPr>
          <p:cNvCxnSpPr>
            <a:cxnSpLocks/>
          </p:cNvCxnSpPr>
          <p:nvPr/>
        </p:nvCxnSpPr>
        <p:spPr>
          <a:xfrm>
            <a:off x="8100769" y="3565943"/>
            <a:ext cx="13265" cy="119604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CD9A32E-F31A-4CB7-BAC3-EA50818EBA0E}"/>
              </a:ext>
            </a:extLst>
          </p:cNvPr>
          <p:cNvCxnSpPr>
            <a:cxnSpLocks/>
          </p:cNvCxnSpPr>
          <p:nvPr/>
        </p:nvCxnSpPr>
        <p:spPr>
          <a:xfrm>
            <a:off x="1254473" y="4725562"/>
            <a:ext cx="0" cy="5879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8720D0C-B0D1-40E7-91E4-DB5FC25DBB1F}"/>
              </a:ext>
            </a:extLst>
          </p:cNvPr>
          <p:cNvCxnSpPr>
            <a:cxnSpLocks/>
          </p:cNvCxnSpPr>
          <p:nvPr/>
        </p:nvCxnSpPr>
        <p:spPr>
          <a:xfrm>
            <a:off x="2464084" y="4725561"/>
            <a:ext cx="0" cy="5879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E934020-32DC-4AB3-8503-9AF590CFB8E2}"/>
              </a:ext>
            </a:extLst>
          </p:cNvPr>
          <p:cNvCxnSpPr>
            <a:cxnSpLocks/>
          </p:cNvCxnSpPr>
          <p:nvPr/>
        </p:nvCxnSpPr>
        <p:spPr>
          <a:xfrm>
            <a:off x="3703945" y="4741159"/>
            <a:ext cx="0" cy="5879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7799446-8956-4396-9A81-DF959CB61DE2}"/>
              </a:ext>
            </a:extLst>
          </p:cNvPr>
          <p:cNvCxnSpPr>
            <a:cxnSpLocks/>
          </p:cNvCxnSpPr>
          <p:nvPr/>
        </p:nvCxnSpPr>
        <p:spPr>
          <a:xfrm>
            <a:off x="5288656" y="4730379"/>
            <a:ext cx="0" cy="5879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D7E259E-43FE-477E-A870-E1F31E446E99}"/>
              </a:ext>
            </a:extLst>
          </p:cNvPr>
          <p:cNvCxnSpPr>
            <a:cxnSpLocks/>
          </p:cNvCxnSpPr>
          <p:nvPr/>
        </p:nvCxnSpPr>
        <p:spPr>
          <a:xfrm>
            <a:off x="7437005" y="4725560"/>
            <a:ext cx="0" cy="5879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5EE5B0C-E343-421D-81FF-A1E86313179B}"/>
              </a:ext>
            </a:extLst>
          </p:cNvPr>
          <p:cNvCxnSpPr>
            <a:cxnSpLocks/>
          </p:cNvCxnSpPr>
          <p:nvPr/>
        </p:nvCxnSpPr>
        <p:spPr>
          <a:xfrm>
            <a:off x="8603783" y="4750723"/>
            <a:ext cx="0" cy="5879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9FB4C16-E623-43A9-8CC0-92B53983E54C}"/>
              </a:ext>
            </a:extLst>
          </p:cNvPr>
          <p:cNvCxnSpPr>
            <a:cxnSpLocks/>
          </p:cNvCxnSpPr>
          <p:nvPr/>
        </p:nvCxnSpPr>
        <p:spPr>
          <a:xfrm>
            <a:off x="9811803" y="4721993"/>
            <a:ext cx="0" cy="5879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15C6755-570E-48D5-AF3E-4A3C3E6BDAE0}"/>
              </a:ext>
            </a:extLst>
          </p:cNvPr>
          <p:cNvCxnSpPr>
            <a:cxnSpLocks/>
          </p:cNvCxnSpPr>
          <p:nvPr/>
        </p:nvCxnSpPr>
        <p:spPr>
          <a:xfrm>
            <a:off x="11019385" y="4750723"/>
            <a:ext cx="0" cy="58795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0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8773-FCEA-154C-A45E-A5D090C6F16D}"/>
              </a:ext>
            </a:extLst>
          </p:cNvPr>
          <p:cNvSpPr>
            <a:spLocks noGrp="1"/>
          </p:cNvSpPr>
          <p:nvPr>
            <p:ph type="title"/>
          </p:nvPr>
        </p:nvSpPr>
        <p:spPr/>
        <p:txBody>
          <a:bodyPr/>
          <a:lstStyle/>
          <a:p>
            <a:r>
              <a:rPr lang="en-GB" dirty="0"/>
              <a:t>Correspondents</a:t>
            </a:r>
          </a:p>
        </p:txBody>
      </p:sp>
      <p:sp>
        <p:nvSpPr>
          <p:cNvPr id="3" name="Text Placeholder 2">
            <a:extLst>
              <a:ext uri="{FF2B5EF4-FFF2-40B4-BE49-F238E27FC236}">
                <a16:creationId xmlns:a16="http://schemas.microsoft.com/office/drawing/2014/main" id="{7EDE43AA-878E-C841-97AE-8121C3C03685}"/>
              </a:ext>
            </a:extLst>
          </p:cNvPr>
          <p:cNvSpPr>
            <a:spLocks noGrp="1"/>
          </p:cNvSpPr>
          <p:nvPr>
            <p:ph type="body" idx="1"/>
          </p:nvPr>
        </p:nvSpPr>
        <p:spPr/>
        <p:txBody>
          <a:bodyPr/>
          <a:lstStyle/>
          <a:p>
            <a:r>
              <a:rPr lang="en-GB" dirty="0"/>
              <a:t>Steve Knaggs – Correspondent Manager</a:t>
            </a:r>
          </a:p>
        </p:txBody>
      </p:sp>
    </p:spTree>
    <p:extLst>
      <p:ext uri="{BB962C8B-B14F-4D97-AF65-F5344CB8AC3E}">
        <p14:creationId xmlns:p14="http://schemas.microsoft.com/office/powerpoint/2010/main" val="2622567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9A0D9C-9268-7BB8-63E5-3FC8DD627CD1}"/>
              </a:ext>
            </a:extLst>
          </p:cNvPr>
          <p:cNvSpPr>
            <a:spLocks noGrp="1"/>
          </p:cNvSpPr>
          <p:nvPr>
            <p:ph idx="1"/>
          </p:nvPr>
        </p:nvSpPr>
        <p:spPr>
          <a:xfrm>
            <a:off x="869100" y="2862378"/>
            <a:ext cx="10453800" cy="1133244"/>
          </a:xfrm>
        </p:spPr>
        <p:txBody>
          <a:bodyPr>
            <a:normAutofit/>
          </a:bodyPr>
          <a:lstStyle/>
          <a:p>
            <a:pPr marL="0" indent="0">
              <a:buNone/>
            </a:pPr>
            <a:r>
              <a:rPr lang="en-GB" sz="2400" b="1" i="1" dirty="0"/>
              <a:t>“It doesn’t matter whether you live in a big town or a small one.  Even if you live on the tiniest island in the middle of the ocean, as long as you have a telegraph, you’re at the centre of the world”</a:t>
            </a:r>
          </a:p>
        </p:txBody>
      </p:sp>
      <p:sp>
        <p:nvSpPr>
          <p:cNvPr id="4" name="Slide Number Placeholder 3">
            <a:extLst>
              <a:ext uri="{FF2B5EF4-FFF2-40B4-BE49-F238E27FC236}">
                <a16:creationId xmlns:a16="http://schemas.microsoft.com/office/drawing/2014/main" id="{498787B7-1970-D957-C34B-FF6CC87BC999}"/>
              </a:ext>
            </a:extLst>
          </p:cNvPr>
          <p:cNvSpPr>
            <a:spLocks noGrp="1"/>
          </p:cNvSpPr>
          <p:nvPr>
            <p:ph type="sldNum" sz="quarter" idx="10"/>
          </p:nvPr>
        </p:nvSpPr>
        <p:spPr/>
        <p:txBody>
          <a:bodyPr/>
          <a:lstStyle/>
          <a:p>
            <a:fld id="{3810F46F-C13F-3844-AA0F-22DF1532835B}" type="slidenum">
              <a:rPr lang="en-GB" smtClean="0"/>
              <a:pPr/>
              <a:t>46</a:t>
            </a:fld>
            <a:endParaRPr lang="en-GB" dirty="0"/>
          </a:p>
        </p:txBody>
      </p:sp>
    </p:spTree>
    <p:extLst>
      <p:ext uri="{BB962C8B-B14F-4D97-AF65-F5344CB8AC3E}">
        <p14:creationId xmlns:p14="http://schemas.microsoft.com/office/powerpoint/2010/main" val="3694379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2F68-2882-3D48-B4D4-FD9C2B295027}"/>
              </a:ext>
            </a:extLst>
          </p:cNvPr>
          <p:cNvSpPr>
            <a:spLocks noGrp="1"/>
          </p:cNvSpPr>
          <p:nvPr>
            <p:ph type="title"/>
          </p:nvPr>
        </p:nvSpPr>
        <p:spPr/>
        <p:txBody>
          <a:bodyPr/>
          <a:lstStyle/>
          <a:p>
            <a:r>
              <a:rPr lang="en-GB" dirty="0"/>
              <a:t>What is a Correspondent?</a:t>
            </a:r>
          </a:p>
        </p:txBody>
      </p:sp>
      <p:sp>
        <p:nvSpPr>
          <p:cNvPr id="3" name="Content Placeholder 2">
            <a:extLst>
              <a:ext uri="{FF2B5EF4-FFF2-40B4-BE49-F238E27FC236}">
                <a16:creationId xmlns:a16="http://schemas.microsoft.com/office/drawing/2014/main" id="{0303361C-1979-864F-A00B-712F143238D9}"/>
              </a:ext>
            </a:extLst>
          </p:cNvPr>
          <p:cNvSpPr>
            <a:spLocks noGrp="1"/>
          </p:cNvSpPr>
          <p:nvPr>
            <p:ph idx="1"/>
          </p:nvPr>
        </p:nvSpPr>
        <p:spPr/>
        <p:txBody>
          <a:bodyPr>
            <a:normAutofit/>
          </a:bodyPr>
          <a:lstStyle/>
          <a:p>
            <a:endParaRPr lang="en-GB" dirty="0"/>
          </a:p>
          <a:p>
            <a:pPr marL="0" indent="0">
              <a:buNone/>
            </a:pPr>
            <a:endParaRPr lang="en-GB" dirty="0"/>
          </a:p>
          <a:p>
            <a:r>
              <a:rPr lang="en-GB" dirty="0"/>
              <a:t>Independent and trusted companies / individuals on standby to assist the Club and its Members</a:t>
            </a:r>
          </a:p>
          <a:p>
            <a:endParaRPr lang="en-GB" dirty="0"/>
          </a:p>
          <a:p>
            <a:r>
              <a:rPr lang="en-GB" dirty="0"/>
              <a:t>The “Book” or “List”</a:t>
            </a:r>
          </a:p>
          <a:p>
            <a:pPr marL="0" indent="0">
              <a:buNone/>
            </a:pPr>
            <a:endParaRPr lang="en-GB" dirty="0"/>
          </a:p>
          <a:p>
            <a:r>
              <a:rPr lang="en-GB" dirty="0"/>
              <a:t>Over 1500 listed correspondents across the International Group</a:t>
            </a:r>
          </a:p>
          <a:p>
            <a:pPr marL="0" indent="0">
              <a:buNone/>
            </a:pPr>
            <a:r>
              <a:rPr lang="en-GB" dirty="0"/>
              <a:t> </a:t>
            </a:r>
          </a:p>
          <a:p>
            <a:r>
              <a:rPr lang="en-GB" dirty="0"/>
              <a:t>Over 450 listed by WEST</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A24FFD4C-83FF-D748-A00E-2AF0735162E4}"/>
              </a:ext>
            </a:extLst>
          </p:cNvPr>
          <p:cNvSpPr>
            <a:spLocks noGrp="1"/>
          </p:cNvSpPr>
          <p:nvPr>
            <p:ph type="sldNum" sz="quarter" idx="10"/>
          </p:nvPr>
        </p:nvSpPr>
        <p:spPr/>
        <p:txBody>
          <a:bodyPr/>
          <a:lstStyle/>
          <a:p>
            <a:fld id="{3810F46F-C13F-3844-AA0F-22DF1532835B}" type="slidenum">
              <a:rPr lang="en-GB" smtClean="0"/>
              <a:pPr/>
              <a:t>47</a:t>
            </a:fld>
            <a:endParaRPr lang="en-GB" dirty="0"/>
          </a:p>
        </p:txBody>
      </p:sp>
    </p:spTree>
    <p:extLst>
      <p:ext uri="{BB962C8B-B14F-4D97-AF65-F5344CB8AC3E}">
        <p14:creationId xmlns:p14="http://schemas.microsoft.com/office/powerpoint/2010/main" val="1467777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82F68-2882-3D48-B4D4-FD9C2B295027}"/>
              </a:ext>
            </a:extLst>
          </p:cNvPr>
          <p:cNvSpPr>
            <a:spLocks noGrp="1"/>
          </p:cNvSpPr>
          <p:nvPr>
            <p:ph type="title"/>
          </p:nvPr>
        </p:nvSpPr>
        <p:spPr/>
        <p:txBody>
          <a:bodyPr/>
          <a:lstStyle/>
          <a:p>
            <a:r>
              <a:rPr lang="en-GB" dirty="0"/>
              <a:t>Correspondent – What’s in a name?</a:t>
            </a:r>
          </a:p>
        </p:txBody>
      </p:sp>
      <p:sp>
        <p:nvSpPr>
          <p:cNvPr id="3" name="Content Placeholder 2">
            <a:extLst>
              <a:ext uri="{FF2B5EF4-FFF2-40B4-BE49-F238E27FC236}">
                <a16:creationId xmlns:a16="http://schemas.microsoft.com/office/drawing/2014/main" id="{0303361C-1979-864F-A00B-712F143238D9}"/>
              </a:ext>
            </a:extLst>
          </p:cNvPr>
          <p:cNvSpPr>
            <a:spLocks noGrp="1"/>
          </p:cNvSpPr>
          <p:nvPr>
            <p:ph idx="1"/>
          </p:nvPr>
        </p:nvSpPr>
        <p:spPr/>
        <p:txBody>
          <a:bodyPr>
            <a:normAutofit/>
          </a:bodyPr>
          <a:lstStyle/>
          <a:p>
            <a:endParaRPr lang="en-GB" dirty="0"/>
          </a:p>
          <a:p>
            <a:pPr marL="0" indent="0">
              <a:buNone/>
            </a:pPr>
            <a:endParaRPr lang="en-GB" dirty="0"/>
          </a:p>
          <a:p>
            <a:r>
              <a:rPr lang="en-GB" dirty="0"/>
              <a:t>Correspondents are </a:t>
            </a:r>
            <a:r>
              <a:rPr lang="en-GB" b="1" u="sng" dirty="0"/>
              <a:t>NOT</a:t>
            </a:r>
            <a:r>
              <a:rPr lang="en-GB" dirty="0"/>
              <a:t> agents</a:t>
            </a:r>
          </a:p>
          <a:p>
            <a:endParaRPr lang="en-GB" dirty="0"/>
          </a:p>
          <a:p>
            <a:r>
              <a:rPr lang="en-GB" dirty="0"/>
              <a:t>Delegated authority to act on behalf of the Club on </a:t>
            </a:r>
            <a:r>
              <a:rPr lang="en-GB" b="1" u="sng" dirty="0"/>
              <a:t>specific</a:t>
            </a:r>
            <a:r>
              <a:rPr lang="en-GB" dirty="0"/>
              <a:t> matters</a:t>
            </a:r>
          </a:p>
          <a:p>
            <a:pPr marL="0" indent="0">
              <a:buNone/>
            </a:pPr>
            <a:endParaRPr lang="en-GB" dirty="0"/>
          </a:p>
          <a:p>
            <a:r>
              <a:rPr lang="en-GB" dirty="0"/>
              <a:t>No general authority (implied or actual) to bind the Club</a:t>
            </a:r>
          </a:p>
          <a:p>
            <a:pPr marL="0" indent="0">
              <a:buNone/>
            </a:pPr>
            <a:r>
              <a:rPr lang="en-GB" dirty="0"/>
              <a:t> </a:t>
            </a:r>
          </a:p>
          <a:p>
            <a:r>
              <a:rPr lang="en-GB" dirty="0"/>
              <a:t>Informal relationship which is understood and respected around the world</a:t>
            </a:r>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A24FFD4C-83FF-D748-A00E-2AF0735162E4}"/>
              </a:ext>
            </a:extLst>
          </p:cNvPr>
          <p:cNvSpPr>
            <a:spLocks noGrp="1"/>
          </p:cNvSpPr>
          <p:nvPr>
            <p:ph type="sldNum" sz="quarter" idx="10"/>
          </p:nvPr>
        </p:nvSpPr>
        <p:spPr/>
        <p:txBody>
          <a:bodyPr/>
          <a:lstStyle/>
          <a:p>
            <a:fld id="{3810F46F-C13F-3844-AA0F-22DF1532835B}" type="slidenum">
              <a:rPr lang="en-GB" smtClean="0"/>
              <a:pPr/>
              <a:t>48</a:t>
            </a:fld>
            <a:endParaRPr lang="en-GB" dirty="0"/>
          </a:p>
        </p:txBody>
      </p:sp>
    </p:spTree>
    <p:extLst>
      <p:ext uri="{BB962C8B-B14F-4D97-AF65-F5344CB8AC3E}">
        <p14:creationId xmlns:p14="http://schemas.microsoft.com/office/powerpoint/2010/main" val="3393432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BBA5D-1857-BC47-AD77-07EBCB00267C}"/>
              </a:ext>
            </a:extLst>
          </p:cNvPr>
          <p:cNvSpPr>
            <a:spLocks noGrp="1"/>
          </p:cNvSpPr>
          <p:nvPr>
            <p:ph type="title"/>
          </p:nvPr>
        </p:nvSpPr>
        <p:spPr/>
        <p:txBody>
          <a:bodyPr/>
          <a:lstStyle/>
          <a:p>
            <a:r>
              <a:rPr lang="en-GB" dirty="0"/>
              <a:t>Appointment Criteria</a:t>
            </a:r>
          </a:p>
        </p:txBody>
      </p:sp>
      <p:sp>
        <p:nvSpPr>
          <p:cNvPr id="3" name="Slide Number Placeholder 2">
            <a:extLst>
              <a:ext uri="{FF2B5EF4-FFF2-40B4-BE49-F238E27FC236}">
                <a16:creationId xmlns:a16="http://schemas.microsoft.com/office/drawing/2014/main" id="{FF24177A-9777-B047-84E8-36BD4936B99C}"/>
              </a:ext>
            </a:extLst>
          </p:cNvPr>
          <p:cNvSpPr>
            <a:spLocks noGrp="1"/>
          </p:cNvSpPr>
          <p:nvPr>
            <p:ph type="sldNum" sz="quarter" idx="10"/>
          </p:nvPr>
        </p:nvSpPr>
        <p:spPr/>
        <p:txBody>
          <a:bodyPr/>
          <a:lstStyle/>
          <a:p>
            <a:fld id="{3810F46F-C13F-3844-AA0F-22DF1532835B}" type="slidenum">
              <a:rPr lang="en-GB" smtClean="0"/>
              <a:pPr/>
              <a:t>49</a:t>
            </a:fld>
            <a:endParaRPr lang="en-GB" dirty="0"/>
          </a:p>
        </p:txBody>
      </p:sp>
      <p:sp>
        <p:nvSpPr>
          <p:cNvPr id="7" name="Rectangle 6">
            <a:extLst>
              <a:ext uri="{FF2B5EF4-FFF2-40B4-BE49-F238E27FC236}">
                <a16:creationId xmlns:a16="http://schemas.microsoft.com/office/drawing/2014/main" id="{3973A58E-5CA3-4EA4-A4F3-757D9CFFE6AD}"/>
              </a:ext>
            </a:extLst>
          </p:cNvPr>
          <p:cNvSpPr/>
          <p:nvPr/>
        </p:nvSpPr>
        <p:spPr>
          <a:xfrm>
            <a:off x="914401" y="1619795"/>
            <a:ext cx="8229600" cy="2585323"/>
          </a:xfrm>
          <a:prstGeom prst="rect">
            <a:avLst/>
          </a:prstGeom>
        </p:spPr>
        <p:txBody>
          <a:bodyPr wrap="square">
            <a:spAutoFit/>
          </a:bodyPr>
          <a:lstStyle/>
          <a:p>
            <a:pPr marL="285750" indent="-285750">
              <a:buFont typeface="Arial" panose="020B0604020202020204" pitchFamily="34" charset="0"/>
              <a:buChar char="•"/>
            </a:pPr>
            <a:r>
              <a:rPr lang="en-GB" dirty="0"/>
              <a:t>4 Criteria the Club looks at :</a:t>
            </a:r>
          </a:p>
          <a:p>
            <a:endParaRPr lang="en-GB" dirty="0"/>
          </a:p>
          <a:p>
            <a:pPr lvl="1">
              <a:buFontTx/>
              <a:buChar char="-"/>
            </a:pPr>
            <a:r>
              <a:rPr lang="en-GB" dirty="0"/>
              <a:t> Quality of personnel and understanding of P&amp;I</a:t>
            </a:r>
          </a:p>
          <a:p>
            <a:endParaRPr lang="en-GB" dirty="0"/>
          </a:p>
          <a:p>
            <a:pPr lvl="1">
              <a:buFontTx/>
              <a:buChar char="-"/>
            </a:pPr>
            <a:r>
              <a:rPr lang="en-GB" dirty="0"/>
              <a:t> Resources / Network available to the correspondent</a:t>
            </a:r>
          </a:p>
          <a:p>
            <a:endParaRPr lang="en-GB" dirty="0"/>
          </a:p>
          <a:p>
            <a:pPr lvl="1">
              <a:buFontTx/>
              <a:buChar char="-"/>
            </a:pPr>
            <a:r>
              <a:rPr lang="en-GB" dirty="0"/>
              <a:t> Conflict with P&amp;I objectives</a:t>
            </a:r>
          </a:p>
          <a:p>
            <a:endParaRPr lang="en-GB" dirty="0"/>
          </a:p>
          <a:p>
            <a:pPr lvl="1">
              <a:buFontTx/>
              <a:buChar char="-"/>
            </a:pPr>
            <a:r>
              <a:rPr lang="en-GB" dirty="0"/>
              <a:t> Cost</a:t>
            </a:r>
          </a:p>
        </p:txBody>
      </p:sp>
    </p:spTree>
    <p:extLst>
      <p:ext uri="{BB962C8B-B14F-4D97-AF65-F5344CB8AC3E}">
        <p14:creationId xmlns:p14="http://schemas.microsoft.com/office/powerpoint/2010/main" val="1588477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D7E0-3DF5-A290-15A0-64A063CDF147}"/>
              </a:ext>
            </a:extLst>
          </p:cNvPr>
          <p:cNvSpPr>
            <a:spLocks noGrp="1"/>
          </p:cNvSpPr>
          <p:nvPr>
            <p:ph type="title"/>
          </p:nvPr>
        </p:nvSpPr>
        <p:spPr>
          <a:xfrm>
            <a:off x="720000" y="360000"/>
            <a:ext cx="7920000" cy="720000"/>
          </a:xfrm>
        </p:spPr>
        <p:txBody>
          <a:bodyPr anchor="ctr">
            <a:normAutofit/>
          </a:bodyPr>
          <a:lstStyle/>
          <a:p>
            <a:r>
              <a:rPr lang="en-GB" dirty="0">
                <a:solidFill>
                  <a:srgbClr val="002060"/>
                </a:solidFill>
              </a:rPr>
              <a:t>Marine Insurance – 1st Rules</a:t>
            </a:r>
          </a:p>
        </p:txBody>
      </p:sp>
      <p:pic>
        <p:nvPicPr>
          <p:cNvPr id="6" name="Content Placeholder 5" descr="A picture containing photo, object, building, outdoor&#10;&#10;Description generated with high confidence">
            <a:extLst>
              <a:ext uri="{FF2B5EF4-FFF2-40B4-BE49-F238E27FC236}">
                <a16:creationId xmlns:a16="http://schemas.microsoft.com/office/drawing/2014/main" id="{9999AFD4-C614-475F-1CCD-BFA448C0112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00205" y="1825625"/>
            <a:ext cx="3219990" cy="4351338"/>
          </a:xfrm>
          <a:prstGeom prst="rect">
            <a:avLst/>
          </a:prstGeom>
          <a:noFill/>
        </p:spPr>
      </p:pic>
      <p:sp>
        <p:nvSpPr>
          <p:cNvPr id="3" name="Content Placeholder 2">
            <a:extLst>
              <a:ext uri="{FF2B5EF4-FFF2-40B4-BE49-F238E27FC236}">
                <a16:creationId xmlns:a16="http://schemas.microsoft.com/office/drawing/2014/main" id="{EB8845AD-03C1-60AC-9F37-6108AB065E12}"/>
              </a:ext>
            </a:extLst>
          </p:cNvPr>
          <p:cNvSpPr>
            <a:spLocks noGrp="1"/>
          </p:cNvSpPr>
          <p:nvPr>
            <p:ph sz="half" idx="2"/>
          </p:nvPr>
        </p:nvSpPr>
        <p:spPr>
          <a:xfrm>
            <a:off x="6172200" y="1825625"/>
            <a:ext cx="5181600" cy="4351338"/>
          </a:xfrm>
        </p:spPr>
        <p:txBody>
          <a:bodyPr>
            <a:normAutofit/>
          </a:bodyPr>
          <a:lstStyle/>
          <a:p>
            <a:pPr marL="0" indent="0">
              <a:buNone/>
            </a:pPr>
            <a:r>
              <a:rPr lang="en-GB" b="1" u="sng" dirty="0"/>
              <a:t>1750BC – Code of Hammurabi</a:t>
            </a:r>
          </a:p>
          <a:p>
            <a:pPr marL="0" indent="0">
              <a:buNone/>
            </a:pPr>
            <a:endParaRPr lang="en-GB" b="1" dirty="0"/>
          </a:p>
          <a:p>
            <a:r>
              <a:rPr lang="en-GB" dirty="0"/>
              <a:t>If a man rents his boat to a sailor, and the sailor is careless, and the boat is wrecked or goes aground, the sailor </a:t>
            </a:r>
            <a:r>
              <a:rPr lang="en-GB" i="1" u="sng" dirty="0"/>
              <a:t>shall give the owner of the boat another boat as compensation</a:t>
            </a:r>
            <a:r>
              <a:rPr lang="en-GB" i="1" dirty="0"/>
              <a:t>.</a:t>
            </a:r>
          </a:p>
          <a:p>
            <a:endParaRPr lang="en-GB" i="1" dirty="0"/>
          </a:p>
          <a:p>
            <a:r>
              <a:rPr lang="en-GB" dirty="0"/>
              <a:t>If a man hires a sailor and his boat, and provides it with grain, clothing, oil and dates, and other things of the kind needed for fitting it, and the sailor is careless, the boat is wrecked, and its contents ruined, </a:t>
            </a:r>
            <a:r>
              <a:rPr lang="en-GB" i="1" u="sng" dirty="0"/>
              <a:t>then the sailor shall compensate for the boat which was wrecked and all in it that he ruined</a:t>
            </a:r>
            <a:r>
              <a:rPr lang="en-GB" dirty="0"/>
              <a:t>.</a:t>
            </a:r>
          </a:p>
          <a:p>
            <a:endParaRPr lang="en-GB" i="1" dirty="0"/>
          </a:p>
          <a:p>
            <a:endParaRPr lang="en-GB" b="1" dirty="0"/>
          </a:p>
        </p:txBody>
      </p:sp>
      <p:sp>
        <p:nvSpPr>
          <p:cNvPr id="5" name="Slide Number Placeholder 4">
            <a:extLst>
              <a:ext uri="{FF2B5EF4-FFF2-40B4-BE49-F238E27FC236}">
                <a16:creationId xmlns:a16="http://schemas.microsoft.com/office/drawing/2014/main" id="{559D2B47-C7C4-86E3-06EC-D98906AFA421}"/>
              </a:ext>
            </a:extLst>
          </p:cNvPr>
          <p:cNvSpPr>
            <a:spLocks noGrp="1"/>
          </p:cNvSpPr>
          <p:nvPr>
            <p:ph type="sldNum" sz="quarter" idx="10"/>
          </p:nvPr>
        </p:nvSpPr>
        <p:spPr>
          <a:xfrm>
            <a:off x="8740839" y="6356350"/>
            <a:ext cx="2935224" cy="365125"/>
          </a:xfrm>
        </p:spPr>
        <p:txBody>
          <a:bodyPr anchor="ctr">
            <a:normAutofit/>
          </a:bodyPr>
          <a:lstStyle/>
          <a:p>
            <a:pPr>
              <a:spcAft>
                <a:spcPts val="600"/>
              </a:spcAft>
            </a:pPr>
            <a:fld id="{3810F46F-C13F-3844-AA0F-22DF1532835B}" type="slidenum">
              <a:rPr lang="en-GB" smtClean="0"/>
              <a:pPr>
                <a:spcAft>
                  <a:spcPts val="600"/>
                </a:spcAft>
              </a:pPr>
              <a:t>5</a:t>
            </a:fld>
            <a:endParaRPr lang="en-GB"/>
          </a:p>
        </p:txBody>
      </p:sp>
    </p:spTree>
    <p:extLst>
      <p:ext uri="{BB962C8B-B14F-4D97-AF65-F5344CB8AC3E}">
        <p14:creationId xmlns:p14="http://schemas.microsoft.com/office/powerpoint/2010/main" val="834422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7205-428D-4D36-9008-9922485499E3}"/>
              </a:ext>
            </a:extLst>
          </p:cNvPr>
          <p:cNvSpPr>
            <a:spLocks noGrp="1"/>
          </p:cNvSpPr>
          <p:nvPr>
            <p:ph type="title"/>
          </p:nvPr>
        </p:nvSpPr>
        <p:spPr/>
        <p:txBody>
          <a:bodyPr/>
          <a:lstStyle/>
          <a:p>
            <a:r>
              <a:rPr lang="en-GB" dirty="0"/>
              <a:t>Terms of Appointment</a:t>
            </a:r>
          </a:p>
        </p:txBody>
      </p:sp>
      <p:sp>
        <p:nvSpPr>
          <p:cNvPr id="3" name="Slide Number Placeholder 2">
            <a:extLst>
              <a:ext uri="{FF2B5EF4-FFF2-40B4-BE49-F238E27FC236}">
                <a16:creationId xmlns:a16="http://schemas.microsoft.com/office/drawing/2014/main" id="{47C7780F-A1A3-462E-8AF1-C1D4101A9846}"/>
              </a:ext>
            </a:extLst>
          </p:cNvPr>
          <p:cNvSpPr>
            <a:spLocks noGrp="1"/>
          </p:cNvSpPr>
          <p:nvPr>
            <p:ph type="sldNum" sz="quarter" idx="10"/>
          </p:nvPr>
        </p:nvSpPr>
        <p:spPr/>
        <p:txBody>
          <a:bodyPr/>
          <a:lstStyle/>
          <a:p>
            <a:fld id="{3810F46F-C13F-3844-AA0F-22DF1532835B}" type="slidenum">
              <a:rPr lang="en-GB" smtClean="0"/>
              <a:pPr/>
              <a:t>50</a:t>
            </a:fld>
            <a:endParaRPr lang="en-GB" dirty="0"/>
          </a:p>
        </p:txBody>
      </p:sp>
      <p:sp>
        <p:nvSpPr>
          <p:cNvPr id="4" name="TextBox 3">
            <a:extLst>
              <a:ext uri="{FF2B5EF4-FFF2-40B4-BE49-F238E27FC236}">
                <a16:creationId xmlns:a16="http://schemas.microsoft.com/office/drawing/2014/main" id="{0EB5382D-268E-47C2-ACB1-6FB658BD6FCF}"/>
              </a:ext>
            </a:extLst>
          </p:cNvPr>
          <p:cNvSpPr txBox="1"/>
          <p:nvPr/>
        </p:nvSpPr>
        <p:spPr>
          <a:xfrm>
            <a:off x="875211" y="1319349"/>
            <a:ext cx="10084526" cy="4801314"/>
          </a:xfrm>
          <a:prstGeom prst="rect">
            <a:avLst/>
          </a:prstGeom>
          <a:noFill/>
        </p:spPr>
        <p:txBody>
          <a:bodyPr wrap="square" rtlCol="0">
            <a:spAutoFit/>
          </a:bodyPr>
          <a:lstStyle/>
          <a:p>
            <a:pPr marL="285750" indent="-285750">
              <a:buFont typeface="Arial" panose="020B0604020202020204" pitchFamily="34" charset="0"/>
              <a:buChar char="•"/>
            </a:pPr>
            <a:r>
              <a:rPr lang="en-GB" dirty="0"/>
              <a:t>No contract</a:t>
            </a:r>
          </a:p>
          <a:p>
            <a:endParaRPr lang="en-GB" dirty="0"/>
          </a:p>
          <a:p>
            <a:pPr marL="285750" indent="-285750">
              <a:buFont typeface="Arial" panose="020B0604020202020204" pitchFamily="34" charset="0"/>
              <a:buChar char="•"/>
            </a:pPr>
            <a:r>
              <a:rPr lang="en-GB" dirty="0"/>
              <a:t>Invited annually to be listed but can be removed at any time</a:t>
            </a:r>
          </a:p>
          <a:p>
            <a:endParaRPr lang="en-GB" dirty="0"/>
          </a:p>
          <a:p>
            <a:pPr marL="285750" indent="-285750">
              <a:buFont typeface="Arial" panose="020B0604020202020204" pitchFamily="34" charset="0"/>
              <a:buChar char="•"/>
            </a:pPr>
            <a:r>
              <a:rPr lang="en-GB" dirty="0"/>
              <a:t>Remuneration</a:t>
            </a:r>
          </a:p>
          <a:p>
            <a:endParaRPr lang="en-GB" dirty="0"/>
          </a:p>
          <a:p>
            <a:pPr lvl="1">
              <a:buFontTx/>
              <a:buChar char="-"/>
            </a:pPr>
            <a:r>
              <a:rPr lang="en-GB" dirty="0"/>
              <a:t> Do the costs relate to an incident covered by the Club?</a:t>
            </a:r>
          </a:p>
          <a:p>
            <a:pPr lvl="1">
              <a:buFontTx/>
              <a:buChar char="-"/>
            </a:pPr>
            <a:r>
              <a:rPr lang="en-GB" dirty="0"/>
              <a:t> Paid to be paid </a:t>
            </a:r>
          </a:p>
          <a:p>
            <a:pPr lvl="1">
              <a:buFontTx/>
              <a:buChar char="-"/>
            </a:pPr>
            <a:r>
              <a:rPr lang="en-GB" dirty="0"/>
              <a:t> Has the Club been notified promptly of the incident?</a:t>
            </a:r>
          </a:p>
          <a:p>
            <a:endParaRPr lang="en-GB" dirty="0"/>
          </a:p>
          <a:p>
            <a:pPr marL="285750" indent="-285750">
              <a:buFont typeface="Arial" panose="020B0604020202020204" pitchFamily="34" charset="0"/>
              <a:buChar char="•"/>
            </a:pPr>
            <a:r>
              <a:rPr lang="en-GB" dirty="0"/>
              <a:t>Compliance	</a:t>
            </a:r>
          </a:p>
          <a:p>
            <a:pPr lvl="1">
              <a:buFontTx/>
              <a:buChar char="-"/>
            </a:pPr>
            <a:r>
              <a:rPr lang="en-GB" dirty="0"/>
              <a:t> GDPR</a:t>
            </a:r>
          </a:p>
          <a:p>
            <a:pPr lvl="1">
              <a:buFontTx/>
              <a:buChar char="-"/>
            </a:pPr>
            <a:r>
              <a:rPr lang="en-GB" dirty="0"/>
              <a:t> Anti-Bribery</a:t>
            </a:r>
          </a:p>
          <a:p>
            <a:pPr lvl="1">
              <a:buFontTx/>
              <a:buChar char="-"/>
            </a:pPr>
            <a:r>
              <a:rPr lang="en-GB" dirty="0"/>
              <a:t> Cyber Awareness</a:t>
            </a:r>
          </a:p>
          <a:p>
            <a:pPr>
              <a:buFontTx/>
              <a:buChar char="-"/>
            </a:pPr>
            <a:endParaRPr lang="en-GB" dirty="0"/>
          </a:p>
          <a:p>
            <a:pPr marL="285750" indent="-285750">
              <a:buFont typeface="Arial" panose="020B0604020202020204" pitchFamily="34" charset="0"/>
              <a:buChar char="•"/>
            </a:pPr>
            <a:r>
              <a:rPr lang="en-GB" dirty="0"/>
              <a:t>IG Guidelines for Correspondents</a:t>
            </a:r>
          </a:p>
          <a:p>
            <a:endParaRPr lang="en-GB" dirty="0"/>
          </a:p>
        </p:txBody>
      </p:sp>
    </p:spTree>
    <p:extLst>
      <p:ext uri="{BB962C8B-B14F-4D97-AF65-F5344CB8AC3E}">
        <p14:creationId xmlns:p14="http://schemas.microsoft.com/office/powerpoint/2010/main" val="3283077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9813-1185-40EB-A0AE-D225ADD15C75}"/>
              </a:ext>
            </a:extLst>
          </p:cNvPr>
          <p:cNvSpPr>
            <a:spLocks noGrp="1"/>
          </p:cNvSpPr>
          <p:nvPr>
            <p:ph type="title"/>
          </p:nvPr>
        </p:nvSpPr>
        <p:spPr/>
        <p:txBody>
          <a:bodyPr/>
          <a:lstStyle/>
          <a:p>
            <a:r>
              <a:rPr lang="en-GB" dirty="0"/>
              <a:t>Club Management of Correspondents</a:t>
            </a:r>
          </a:p>
        </p:txBody>
      </p:sp>
      <p:sp>
        <p:nvSpPr>
          <p:cNvPr id="3" name="Slide Number Placeholder 2">
            <a:extLst>
              <a:ext uri="{FF2B5EF4-FFF2-40B4-BE49-F238E27FC236}">
                <a16:creationId xmlns:a16="http://schemas.microsoft.com/office/drawing/2014/main" id="{27BB19EF-2922-4423-9E2E-89B375706841}"/>
              </a:ext>
            </a:extLst>
          </p:cNvPr>
          <p:cNvSpPr>
            <a:spLocks noGrp="1"/>
          </p:cNvSpPr>
          <p:nvPr>
            <p:ph type="sldNum" sz="quarter" idx="10"/>
          </p:nvPr>
        </p:nvSpPr>
        <p:spPr/>
        <p:txBody>
          <a:bodyPr/>
          <a:lstStyle/>
          <a:p>
            <a:fld id="{3810F46F-C13F-3844-AA0F-22DF1532835B}" type="slidenum">
              <a:rPr lang="en-GB" smtClean="0"/>
              <a:pPr/>
              <a:t>51</a:t>
            </a:fld>
            <a:endParaRPr lang="en-GB" dirty="0"/>
          </a:p>
        </p:txBody>
      </p:sp>
      <p:sp>
        <p:nvSpPr>
          <p:cNvPr id="4" name="TextBox 3">
            <a:extLst>
              <a:ext uri="{FF2B5EF4-FFF2-40B4-BE49-F238E27FC236}">
                <a16:creationId xmlns:a16="http://schemas.microsoft.com/office/drawing/2014/main" id="{1C9DBFB5-493E-4B99-BA6D-02834C51FF96}"/>
              </a:ext>
            </a:extLst>
          </p:cNvPr>
          <p:cNvSpPr txBox="1"/>
          <p:nvPr/>
        </p:nvSpPr>
        <p:spPr>
          <a:xfrm>
            <a:off x="875211" y="1436914"/>
            <a:ext cx="9914709" cy="2585323"/>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t>The Club maintains control over instructions and monitors performance</a:t>
            </a:r>
          </a:p>
          <a:p>
            <a:endParaRPr lang="en-GB" dirty="0"/>
          </a:p>
          <a:p>
            <a:pPr marL="285750" indent="-285750">
              <a:buFont typeface="Arial" panose="020B0604020202020204" pitchFamily="34" charset="0"/>
              <a:buChar char="•"/>
            </a:pPr>
            <a:r>
              <a:rPr lang="en-GB" dirty="0"/>
              <a:t>IG Correspondent Subcommittee</a:t>
            </a:r>
          </a:p>
          <a:p>
            <a:endParaRPr lang="en-GB" dirty="0"/>
          </a:p>
          <a:p>
            <a:pPr marL="285750" indent="-285750">
              <a:buFont typeface="Arial" panose="020B0604020202020204" pitchFamily="34" charset="0"/>
              <a:buChar char="•"/>
            </a:pPr>
            <a:r>
              <a:rPr lang="en-GB" dirty="0"/>
              <a:t>Internal Audit</a:t>
            </a:r>
          </a:p>
          <a:p>
            <a:endParaRPr lang="en-GB" dirty="0"/>
          </a:p>
          <a:p>
            <a:pPr marL="285750" indent="-285750">
              <a:buFont typeface="Arial" panose="020B0604020202020204" pitchFamily="34" charset="0"/>
              <a:buChar char="•"/>
            </a:pPr>
            <a:r>
              <a:rPr lang="en-GB" dirty="0"/>
              <a:t>Visits</a:t>
            </a:r>
          </a:p>
          <a:p>
            <a:endParaRPr lang="en-GB" dirty="0"/>
          </a:p>
        </p:txBody>
      </p:sp>
    </p:spTree>
    <p:extLst>
      <p:ext uri="{BB962C8B-B14F-4D97-AF65-F5344CB8AC3E}">
        <p14:creationId xmlns:p14="http://schemas.microsoft.com/office/powerpoint/2010/main" val="4175469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E28D-E02F-4E08-9E36-5A656B77CC5A}"/>
              </a:ext>
            </a:extLst>
          </p:cNvPr>
          <p:cNvSpPr>
            <a:spLocks noGrp="1"/>
          </p:cNvSpPr>
          <p:nvPr>
            <p:ph type="title"/>
          </p:nvPr>
        </p:nvSpPr>
        <p:spPr/>
        <p:txBody>
          <a:bodyPr/>
          <a:lstStyle/>
          <a:p>
            <a:r>
              <a:rPr lang="en-GB" dirty="0"/>
              <a:t>Future of Correspondents</a:t>
            </a:r>
          </a:p>
        </p:txBody>
      </p:sp>
      <p:sp>
        <p:nvSpPr>
          <p:cNvPr id="3" name="Slide Number Placeholder 2">
            <a:extLst>
              <a:ext uri="{FF2B5EF4-FFF2-40B4-BE49-F238E27FC236}">
                <a16:creationId xmlns:a16="http://schemas.microsoft.com/office/drawing/2014/main" id="{6A0744D4-47E9-457F-916F-A341EF76F103}"/>
              </a:ext>
            </a:extLst>
          </p:cNvPr>
          <p:cNvSpPr>
            <a:spLocks noGrp="1"/>
          </p:cNvSpPr>
          <p:nvPr>
            <p:ph type="sldNum" sz="quarter" idx="10"/>
          </p:nvPr>
        </p:nvSpPr>
        <p:spPr/>
        <p:txBody>
          <a:bodyPr/>
          <a:lstStyle/>
          <a:p>
            <a:fld id="{3810F46F-C13F-3844-AA0F-22DF1532835B}" type="slidenum">
              <a:rPr lang="en-GB" smtClean="0"/>
              <a:pPr/>
              <a:t>52</a:t>
            </a:fld>
            <a:endParaRPr lang="en-GB" dirty="0"/>
          </a:p>
        </p:txBody>
      </p:sp>
      <p:sp>
        <p:nvSpPr>
          <p:cNvPr id="4" name="TextBox 3">
            <a:extLst>
              <a:ext uri="{FF2B5EF4-FFF2-40B4-BE49-F238E27FC236}">
                <a16:creationId xmlns:a16="http://schemas.microsoft.com/office/drawing/2014/main" id="{B0843400-5FAD-4FCD-BC4C-629B354834EB}"/>
              </a:ext>
            </a:extLst>
          </p:cNvPr>
          <p:cNvSpPr txBox="1"/>
          <p:nvPr/>
        </p:nvSpPr>
        <p:spPr>
          <a:xfrm>
            <a:off x="875211" y="1319349"/>
            <a:ext cx="10293532" cy="4801314"/>
          </a:xfrm>
          <a:prstGeom prst="rect">
            <a:avLst/>
          </a:prstGeom>
          <a:noFill/>
        </p:spPr>
        <p:txBody>
          <a:bodyPr wrap="square" rtlCol="0">
            <a:spAutoFit/>
          </a:bodyPr>
          <a:lstStyle/>
          <a:p>
            <a:pPr marL="285750" indent="-285750">
              <a:buFont typeface="Arial" panose="020B0604020202020204" pitchFamily="34" charset="0"/>
              <a:buChar char="•"/>
            </a:pPr>
            <a:r>
              <a:rPr lang="en-GB" dirty="0"/>
              <a:t>Changing Role</a:t>
            </a:r>
          </a:p>
          <a:p>
            <a:endParaRPr lang="en-GB" dirty="0"/>
          </a:p>
          <a:p>
            <a:pPr lvl="1">
              <a:buFontTx/>
              <a:buChar char="-"/>
            </a:pPr>
            <a:r>
              <a:rPr lang="en-GB" dirty="0"/>
              <a:t> No longer acting alone</a:t>
            </a:r>
          </a:p>
          <a:p>
            <a:pPr lvl="1">
              <a:buFontTx/>
              <a:buChar char="-"/>
            </a:pPr>
            <a:r>
              <a:rPr lang="en-GB" dirty="0"/>
              <a:t> Closer co-operation with international lawyers and experts</a:t>
            </a:r>
          </a:p>
          <a:p>
            <a:pPr lvl="1">
              <a:buFontTx/>
              <a:buChar char="-"/>
            </a:pPr>
            <a:r>
              <a:rPr lang="en-GB" dirty="0"/>
              <a:t> Direct access to surveyors</a:t>
            </a:r>
          </a:p>
          <a:p>
            <a:pPr lvl="1">
              <a:buFontTx/>
              <a:buChar char="-"/>
            </a:pPr>
            <a:r>
              <a:rPr lang="en-GB" dirty="0"/>
              <a:t> Advancement of technology</a:t>
            </a:r>
          </a:p>
          <a:p>
            <a:pPr>
              <a:buFontTx/>
              <a:buChar char="-"/>
            </a:pPr>
            <a:endParaRPr lang="en-GB" dirty="0"/>
          </a:p>
          <a:p>
            <a:pPr marL="285750" indent="-285750">
              <a:buFont typeface="Arial" panose="020B0604020202020204" pitchFamily="34" charset="0"/>
              <a:buChar char="•"/>
            </a:pPr>
            <a:r>
              <a:rPr lang="en-GB" dirty="0"/>
              <a:t>Diversification</a:t>
            </a:r>
          </a:p>
          <a:p>
            <a:endParaRPr lang="en-GB" dirty="0"/>
          </a:p>
          <a:p>
            <a:pPr lvl="1">
              <a:buFontTx/>
              <a:buChar char="-"/>
            </a:pPr>
            <a:r>
              <a:rPr lang="en-GB" dirty="0"/>
              <a:t> Agents </a:t>
            </a:r>
          </a:p>
          <a:p>
            <a:pPr lvl="1">
              <a:buFontTx/>
              <a:buChar char="-"/>
            </a:pPr>
            <a:r>
              <a:rPr lang="en-GB" dirty="0"/>
              <a:t> Surveyors</a:t>
            </a:r>
          </a:p>
          <a:p>
            <a:pPr lvl="1">
              <a:buFontTx/>
              <a:buChar char="-"/>
            </a:pPr>
            <a:r>
              <a:rPr lang="en-GB" dirty="0"/>
              <a:t> Lawyers</a:t>
            </a:r>
          </a:p>
          <a:p>
            <a:endParaRPr lang="en-GB" dirty="0"/>
          </a:p>
          <a:p>
            <a:pPr marL="285750" indent="-285750">
              <a:buFont typeface="Arial" panose="020B0604020202020204" pitchFamily="34" charset="0"/>
              <a:buChar char="•"/>
            </a:pPr>
            <a:r>
              <a:rPr lang="en-GB" dirty="0"/>
              <a:t>Experience</a:t>
            </a:r>
          </a:p>
          <a:p>
            <a:endParaRPr lang="en-GB" dirty="0"/>
          </a:p>
          <a:p>
            <a:pPr lvl="1">
              <a:buFontTx/>
              <a:buChar char="-"/>
            </a:pPr>
            <a:r>
              <a:rPr lang="en-GB" dirty="0"/>
              <a:t> P&amp;I Qualification</a:t>
            </a:r>
          </a:p>
          <a:p>
            <a:endParaRPr lang="en-GB" dirty="0"/>
          </a:p>
        </p:txBody>
      </p:sp>
    </p:spTree>
    <p:extLst>
      <p:ext uri="{BB962C8B-B14F-4D97-AF65-F5344CB8AC3E}">
        <p14:creationId xmlns:p14="http://schemas.microsoft.com/office/powerpoint/2010/main" val="3652736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161B-042A-3B4B-A255-7185C45EAFD4}"/>
              </a:ext>
            </a:extLst>
          </p:cNvPr>
          <p:cNvSpPr>
            <a:spLocks noGrp="1"/>
          </p:cNvSpPr>
          <p:nvPr>
            <p:ph type="ctrTitle"/>
          </p:nvPr>
        </p:nvSpPr>
        <p:spPr/>
        <p:txBody>
          <a:bodyPr/>
          <a:lstStyle/>
          <a:p>
            <a:r>
              <a:rPr lang="en-GB" dirty="0"/>
              <a:t>Thank you</a:t>
            </a:r>
          </a:p>
        </p:txBody>
      </p:sp>
      <p:sp>
        <p:nvSpPr>
          <p:cNvPr id="3" name="Subtitle 2">
            <a:extLst>
              <a:ext uri="{FF2B5EF4-FFF2-40B4-BE49-F238E27FC236}">
                <a16:creationId xmlns:a16="http://schemas.microsoft.com/office/drawing/2014/main" id="{97BC7C6F-2712-EC4D-93AB-B636EE7A47C2}"/>
              </a:ext>
            </a:extLst>
          </p:cNvPr>
          <p:cNvSpPr>
            <a:spLocks noGrp="1"/>
          </p:cNvSpPr>
          <p:nvPr>
            <p:ph type="subTitle" idx="1"/>
          </p:nvPr>
        </p:nvSpPr>
        <p:spPr/>
        <p:txBody>
          <a:bodyPr/>
          <a:lstStyle/>
          <a:p>
            <a:r>
              <a:rPr lang="en-GB" dirty="0"/>
              <a:t>Steve Knaggs </a:t>
            </a:r>
          </a:p>
        </p:txBody>
      </p:sp>
    </p:spTree>
    <p:extLst>
      <p:ext uri="{BB962C8B-B14F-4D97-AF65-F5344CB8AC3E}">
        <p14:creationId xmlns:p14="http://schemas.microsoft.com/office/powerpoint/2010/main" val="4076625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84F9-2F07-2716-9109-F05E62FB37B1}"/>
              </a:ext>
            </a:extLst>
          </p:cNvPr>
          <p:cNvSpPr>
            <a:spLocks noGrp="1"/>
          </p:cNvSpPr>
          <p:nvPr>
            <p:ph type="title"/>
          </p:nvPr>
        </p:nvSpPr>
        <p:spPr/>
        <p:txBody>
          <a:bodyPr/>
          <a:lstStyle/>
          <a:p>
            <a:r>
              <a:rPr lang="en-GB" dirty="0">
                <a:solidFill>
                  <a:srgbClr val="002060"/>
                </a:solidFill>
              </a:rPr>
              <a:t>Marine Insurance – European Developments</a:t>
            </a:r>
          </a:p>
        </p:txBody>
      </p:sp>
      <p:sp>
        <p:nvSpPr>
          <p:cNvPr id="3" name="Content Placeholder 2">
            <a:extLst>
              <a:ext uri="{FF2B5EF4-FFF2-40B4-BE49-F238E27FC236}">
                <a16:creationId xmlns:a16="http://schemas.microsoft.com/office/drawing/2014/main" id="{AB7837C4-E458-B2C5-A4B7-1A99811EE064}"/>
              </a:ext>
            </a:extLst>
          </p:cNvPr>
          <p:cNvSpPr>
            <a:spLocks noGrp="1"/>
          </p:cNvSpPr>
          <p:nvPr>
            <p:ph sz="half" idx="1"/>
          </p:nvPr>
        </p:nvSpPr>
        <p:spPr/>
        <p:txBody>
          <a:bodyPr>
            <a:normAutofit lnSpcReduction="10000"/>
          </a:bodyPr>
          <a:lstStyle/>
          <a:p>
            <a:r>
              <a:rPr lang="en-GB" b="1" u="sng" dirty="0">
                <a:solidFill>
                  <a:srgbClr val="002060"/>
                </a:solidFill>
              </a:rPr>
              <a:t>7</a:t>
            </a:r>
            <a:r>
              <a:rPr lang="en-GB" b="1" u="sng" baseline="30000" dirty="0">
                <a:solidFill>
                  <a:srgbClr val="002060"/>
                </a:solidFill>
              </a:rPr>
              <a:t>th</a:t>
            </a:r>
            <a:r>
              <a:rPr lang="en-GB" b="1" u="sng" dirty="0">
                <a:solidFill>
                  <a:srgbClr val="002060"/>
                </a:solidFill>
              </a:rPr>
              <a:t> Century – Lex </a:t>
            </a:r>
            <a:r>
              <a:rPr lang="en-GB" b="1" u="sng" dirty="0" err="1">
                <a:solidFill>
                  <a:srgbClr val="002060"/>
                </a:solidFill>
              </a:rPr>
              <a:t>Rhodia</a:t>
            </a:r>
            <a:endParaRPr lang="en-GB" b="1" u="sng" dirty="0">
              <a:solidFill>
                <a:srgbClr val="002060"/>
              </a:solidFill>
            </a:endParaRPr>
          </a:p>
          <a:p>
            <a:pPr marL="0" indent="0">
              <a:buNone/>
            </a:pPr>
            <a:endParaRPr lang="en-GB" b="1" u="sng" dirty="0">
              <a:solidFill>
                <a:srgbClr val="002060"/>
              </a:solidFill>
            </a:endParaRPr>
          </a:p>
          <a:p>
            <a:pPr marL="0" indent="0" algn="ctr">
              <a:buNone/>
            </a:pPr>
            <a:r>
              <a:rPr lang="en-GB" sz="1800" i="1" dirty="0">
                <a:solidFill>
                  <a:srgbClr val="002060"/>
                </a:solidFill>
              </a:rPr>
              <a:t>“The loss of one was divided among several</a:t>
            </a:r>
            <a:r>
              <a:rPr lang="en-GB" sz="1800" dirty="0">
                <a:solidFill>
                  <a:srgbClr val="002060"/>
                </a:solidFill>
              </a:rPr>
              <a:t>”</a:t>
            </a:r>
          </a:p>
          <a:p>
            <a:pPr marL="0" indent="0">
              <a:buNone/>
            </a:pPr>
            <a:endParaRPr lang="en-GB" dirty="0">
              <a:solidFill>
                <a:srgbClr val="002060"/>
              </a:solidFill>
            </a:endParaRPr>
          </a:p>
          <a:p>
            <a:r>
              <a:rPr lang="en-GB" b="1" u="sng" dirty="0">
                <a:solidFill>
                  <a:srgbClr val="002060"/>
                </a:solidFill>
              </a:rPr>
              <a:t>1260 - </a:t>
            </a:r>
            <a:r>
              <a:rPr lang="en-GB" sz="1800" b="1" u="sng" dirty="0">
                <a:solidFill>
                  <a:srgbClr val="002060"/>
                </a:solidFill>
              </a:rPr>
              <a:t>Libre </a:t>
            </a:r>
            <a:r>
              <a:rPr lang="en-GB" sz="1800" b="1" u="sng" dirty="0" err="1">
                <a:solidFill>
                  <a:srgbClr val="002060"/>
                </a:solidFill>
              </a:rPr>
              <a:t>Consolat</a:t>
            </a:r>
            <a:r>
              <a:rPr lang="en-GB" sz="1800" b="1" u="sng" dirty="0">
                <a:solidFill>
                  <a:srgbClr val="002060"/>
                </a:solidFill>
              </a:rPr>
              <a:t> de Mar of Barcelona </a:t>
            </a:r>
          </a:p>
          <a:p>
            <a:pPr marL="0" indent="0">
              <a:buNone/>
            </a:pPr>
            <a:endParaRPr lang="en-GB" b="1" u="sng" dirty="0">
              <a:solidFill>
                <a:srgbClr val="002060"/>
              </a:solidFill>
            </a:endParaRPr>
          </a:p>
          <a:p>
            <a:pPr marL="0" indent="0" algn="ctr">
              <a:buNone/>
            </a:pPr>
            <a:r>
              <a:rPr lang="en-GB" dirty="0">
                <a:solidFill>
                  <a:srgbClr val="002060"/>
                </a:solidFill>
              </a:rPr>
              <a:t>C</a:t>
            </a:r>
            <a:r>
              <a:rPr lang="en-GB" b="0" i="0" dirty="0">
                <a:solidFill>
                  <a:srgbClr val="002060"/>
                </a:solidFill>
                <a:effectLst/>
              </a:rPr>
              <a:t>ommercial code of maritime legislation of the          Mediterranean</a:t>
            </a:r>
          </a:p>
          <a:p>
            <a:pPr marL="0" indent="0" algn="ctr">
              <a:buNone/>
            </a:pPr>
            <a:endParaRPr lang="en-GB" b="0" i="0" dirty="0">
              <a:solidFill>
                <a:srgbClr val="002060"/>
              </a:solidFill>
              <a:effectLst/>
            </a:endParaRPr>
          </a:p>
          <a:p>
            <a:r>
              <a:rPr lang="en-GB" b="1" i="0" u="sng" dirty="0">
                <a:solidFill>
                  <a:srgbClr val="002060"/>
                </a:solidFill>
                <a:effectLst/>
              </a:rPr>
              <a:t>1265 - The Rules of </a:t>
            </a:r>
            <a:r>
              <a:rPr lang="en-GB" b="1" i="0" u="sng" dirty="0" err="1">
                <a:solidFill>
                  <a:srgbClr val="002060"/>
                </a:solidFill>
                <a:effectLst/>
              </a:rPr>
              <a:t>Oleron</a:t>
            </a:r>
            <a:endParaRPr lang="en-GB" b="1" i="0" u="sng" dirty="0">
              <a:solidFill>
                <a:srgbClr val="002060"/>
              </a:solidFill>
              <a:effectLst/>
            </a:endParaRPr>
          </a:p>
          <a:p>
            <a:pPr marL="0" indent="0">
              <a:buNone/>
            </a:pPr>
            <a:endParaRPr lang="en-GB" b="0" i="0" dirty="0">
              <a:solidFill>
                <a:srgbClr val="002060"/>
              </a:solidFill>
              <a:effectLst/>
            </a:endParaRPr>
          </a:p>
          <a:p>
            <a:pPr marL="0" indent="0">
              <a:buNone/>
            </a:pPr>
            <a:r>
              <a:rPr lang="en-GB" dirty="0">
                <a:solidFill>
                  <a:srgbClr val="002060"/>
                </a:solidFill>
              </a:rPr>
              <a:t>… </a:t>
            </a:r>
            <a:r>
              <a:rPr lang="en-GB" b="0" i="0" dirty="0">
                <a:solidFill>
                  <a:srgbClr val="002060"/>
                </a:solidFill>
                <a:effectLst/>
              </a:rPr>
              <a:t>pieces of the hulk of the vessel, as well as the lading thereof, ought to be reserved …</a:t>
            </a:r>
            <a:endParaRPr lang="en-GB" b="1" u="sng" dirty="0">
              <a:solidFill>
                <a:srgbClr val="002060"/>
              </a:solidFill>
            </a:endParaRPr>
          </a:p>
        </p:txBody>
      </p:sp>
      <p:pic>
        <p:nvPicPr>
          <p:cNvPr id="7" name="Content Placeholder 6">
            <a:extLst>
              <a:ext uri="{FF2B5EF4-FFF2-40B4-BE49-F238E27FC236}">
                <a16:creationId xmlns:a16="http://schemas.microsoft.com/office/drawing/2014/main" id="{E877E026-06E4-B000-2AE3-1631EB2FC34C}"/>
              </a:ext>
            </a:extLst>
          </p:cNvPr>
          <p:cNvPicPr>
            <a:picLocks noGrp="1" noChangeAspect="1"/>
          </p:cNvPicPr>
          <p:nvPr>
            <p:ph sz="half" idx="2"/>
          </p:nvPr>
        </p:nvPicPr>
        <p:blipFill>
          <a:blip r:embed="rId2"/>
          <a:stretch>
            <a:fillRect/>
          </a:stretch>
        </p:blipFill>
        <p:spPr>
          <a:xfrm>
            <a:off x="7216205" y="1637735"/>
            <a:ext cx="3093590" cy="4351338"/>
          </a:xfrm>
        </p:spPr>
      </p:pic>
      <p:sp>
        <p:nvSpPr>
          <p:cNvPr id="5" name="Slide Number Placeholder 4">
            <a:extLst>
              <a:ext uri="{FF2B5EF4-FFF2-40B4-BE49-F238E27FC236}">
                <a16:creationId xmlns:a16="http://schemas.microsoft.com/office/drawing/2014/main" id="{4F1EB9AB-77E8-142D-84A0-7E47163FDAA5}"/>
              </a:ext>
            </a:extLst>
          </p:cNvPr>
          <p:cNvSpPr>
            <a:spLocks noGrp="1"/>
          </p:cNvSpPr>
          <p:nvPr>
            <p:ph type="sldNum" sz="quarter" idx="10"/>
          </p:nvPr>
        </p:nvSpPr>
        <p:spPr/>
        <p:txBody>
          <a:bodyPr/>
          <a:lstStyle/>
          <a:p>
            <a:fld id="{3810F46F-C13F-3844-AA0F-22DF1532835B}" type="slidenum">
              <a:rPr lang="en-GB" smtClean="0"/>
              <a:pPr/>
              <a:t>6</a:t>
            </a:fld>
            <a:endParaRPr lang="en-GB" dirty="0"/>
          </a:p>
        </p:txBody>
      </p:sp>
    </p:spTree>
    <p:extLst>
      <p:ext uri="{BB962C8B-B14F-4D97-AF65-F5344CB8AC3E}">
        <p14:creationId xmlns:p14="http://schemas.microsoft.com/office/powerpoint/2010/main" val="3728655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E862D-C677-2A6C-325F-A73007CECF97}"/>
              </a:ext>
            </a:extLst>
          </p:cNvPr>
          <p:cNvSpPr>
            <a:spLocks noGrp="1"/>
          </p:cNvSpPr>
          <p:nvPr>
            <p:ph type="title"/>
          </p:nvPr>
        </p:nvSpPr>
        <p:spPr/>
        <p:txBody>
          <a:bodyPr/>
          <a:lstStyle/>
          <a:p>
            <a:r>
              <a:rPr lang="en-GB" dirty="0">
                <a:solidFill>
                  <a:srgbClr val="002060"/>
                </a:solidFill>
              </a:rPr>
              <a:t>Marine Insurance – Chinese advancements?</a:t>
            </a:r>
          </a:p>
        </p:txBody>
      </p:sp>
      <p:sp>
        <p:nvSpPr>
          <p:cNvPr id="4" name="Slide Number Placeholder 3">
            <a:extLst>
              <a:ext uri="{FF2B5EF4-FFF2-40B4-BE49-F238E27FC236}">
                <a16:creationId xmlns:a16="http://schemas.microsoft.com/office/drawing/2014/main" id="{387516CD-E275-41B6-3BF9-BB821072CBCA}"/>
              </a:ext>
            </a:extLst>
          </p:cNvPr>
          <p:cNvSpPr>
            <a:spLocks noGrp="1"/>
          </p:cNvSpPr>
          <p:nvPr>
            <p:ph type="sldNum" sz="quarter" idx="10"/>
          </p:nvPr>
        </p:nvSpPr>
        <p:spPr/>
        <p:txBody>
          <a:bodyPr/>
          <a:lstStyle/>
          <a:p>
            <a:fld id="{3810F46F-C13F-3844-AA0F-22DF1532835B}" type="slidenum">
              <a:rPr lang="en-GB" smtClean="0"/>
              <a:pPr/>
              <a:t>7</a:t>
            </a:fld>
            <a:endParaRPr lang="en-GB" dirty="0"/>
          </a:p>
        </p:txBody>
      </p:sp>
      <p:pic>
        <p:nvPicPr>
          <p:cNvPr id="5" name="Content Placeholder 11" descr="A picture containing sky, outdoor, watercraft, transport&#10;&#10;Description generated with very high confidence">
            <a:extLst>
              <a:ext uri="{FF2B5EF4-FFF2-40B4-BE49-F238E27FC236}">
                <a16:creationId xmlns:a16="http://schemas.microsoft.com/office/drawing/2014/main" id="{FA24FA16-A6CA-E347-A437-AF5ADC1636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720000" y="1260475"/>
            <a:ext cx="5766207" cy="4784725"/>
          </a:xfrm>
          <a:prstGeom prst="rect">
            <a:avLst/>
          </a:prstGeom>
          <a:noFill/>
          <a:ln w="9525">
            <a:noFill/>
            <a:miter lim="800000"/>
            <a:headEnd/>
            <a:tailEnd/>
          </a:ln>
        </p:spPr>
      </p:pic>
      <p:sp>
        <p:nvSpPr>
          <p:cNvPr id="7" name="TextBox 6">
            <a:extLst>
              <a:ext uri="{FF2B5EF4-FFF2-40B4-BE49-F238E27FC236}">
                <a16:creationId xmlns:a16="http://schemas.microsoft.com/office/drawing/2014/main" id="{F093E292-5312-5009-C13B-A6ACF9ABCCF9}"/>
              </a:ext>
            </a:extLst>
          </p:cNvPr>
          <p:cNvSpPr txBox="1"/>
          <p:nvPr/>
        </p:nvSpPr>
        <p:spPr>
          <a:xfrm>
            <a:off x="6907756" y="4703732"/>
            <a:ext cx="6093912" cy="369332"/>
          </a:xfrm>
          <a:prstGeom prst="rect">
            <a:avLst/>
          </a:prstGeom>
          <a:noFill/>
        </p:spPr>
        <p:txBody>
          <a:bodyPr wrap="square">
            <a:spAutoFit/>
          </a:bodyPr>
          <a:lstStyle/>
          <a:p>
            <a:r>
              <a:rPr lang="en-GB" sz="1800" dirty="0">
                <a:solidFill>
                  <a:srgbClr val="002060"/>
                </a:solidFill>
              </a:rPr>
              <a:t>1492 Columbus’ SANTA MARIA</a:t>
            </a:r>
          </a:p>
        </p:txBody>
      </p:sp>
      <p:sp>
        <p:nvSpPr>
          <p:cNvPr id="9" name="TextBox 8">
            <a:extLst>
              <a:ext uri="{FF2B5EF4-FFF2-40B4-BE49-F238E27FC236}">
                <a16:creationId xmlns:a16="http://schemas.microsoft.com/office/drawing/2014/main" id="{79C50599-9E82-B2B7-97DB-3F3953F491BA}"/>
              </a:ext>
            </a:extLst>
          </p:cNvPr>
          <p:cNvSpPr txBox="1"/>
          <p:nvPr/>
        </p:nvSpPr>
        <p:spPr>
          <a:xfrm>
            <a:off x="6807200" y="2323757"/>
            <a:ext cx="6502400" cy="369332"/>
          </a:xfrm>
          <a:prstGeom prst="rect">
            <a:avLst/>
          </a:prstGeom>
          <a:noFill/>
        </p:spPr>
        <p:txBody>
          <a:bodyPr wrap="square">
            <a:spAutoFit/>
          </a:bodyPr>
          <a:lstStyle/>
          <a:p>
            <a:r>
              <a:rPr lang="en-GB" sz="1800" dirty="0">
                <a:solidFill>
                  <a:srgbClr val="002060"/>
                </a:solidFill>
              </a:rPr>
              <a:t>c.1420 - Admiral Zheng He ship </a:t>
            </a:r>
          </a:p>
        </p:txBody>
      </p:sp>
    </p:spTree>
    <p:extLst>
      <p:ext uri="{BB962C8B-B14F-4D97-AF65-F5344CB8AC3E}">
        <p14:creationId xmlns:p14="http://schemas.microsoft.com/office/powerpoint/2010/main" val="3385345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EE83A-6613-4B9A-B277-23CB5CC9F478}"/>
              </a:ext>
            </a:extLst>
          </p:cNvPr>
          <p:cNvSpPr>
            <a:spLocks noGrp="1"/>
          </p:cNvSpPr>
          <p:nvPr>
            <p:ph type="title"/>
          </p:nvPr>
        </p:nvSpPr>
        <p:spPr/>
        <p:txBody>
          <a:bodyPr>
            <a:normAutofit fontScale="90000"/>
          </a:bodyPr>
          <a:lstStyle/>
          <a:p>
            <a:br>
              <a:rPr lang="en-GB" dirty="0">
                <a:solidFill>
                  <a:srgbClr val="0081AB"/>
                </a:solidFill>
              </a:rPr>
            </a:br>
            <a:r>
              <a:rPr lang="en-GB" sz="3100" dirty="0">
                <a:solidFill>
                  <a:srgbClr val="002060"/>
                </a:solidFill>
              </a:rPr>
              <a:t>Marine Insurance – London’s Origins </a:t>
            </a:r>
            <a:br>
              <a:rPr lang="en-GB" sz="3100" kern="0" dirty="0">
                <a:solidFill>
                  <a:srgbClr val="002060"/>
                </a:solidFill>
              </a:rPr>
            </a:br>
            <a:endParaRPr lang="en-GB" sz="3100" dirty="0">
              <a:solidFill>
                <a:srgbClr val="002060"/>
              </a:solidFill>
            </a:endParaRPr>
          </a:p>
        </p:txBody>
      </p:sp>
      <p:sp>
        <p:nvSpPr>
          <p:cNvPr id="3" name="Slide Number Placeholder 2">
            <a:extLst>
              <a:ext uri="{FF2B5EF4-FFF2-40B4-BE49-F238E27FC236}">
                <a16:creationId xmlns:a16="http://schemas.microsoft.com/office/drawing/2014/main" id="{B1D5704F-7C92-4BE7-A0CD-E91F239235C9}"/>
              </a:ext>
            </a:extLst>
          </p:cNvPr>
          <p:cNvSpPr>
            <a:spLocks noGrp="1"/>
          </p:cNvSpPr>
          <p:nvPr>
            <p:ph type="sldNum" sz="quarter" idx="10"/>
          </p:nvPr>
        </p:nvSpPr>
        <p:spPr/>
        <p:txBody>
          <a:bodyPr/>
          <a:lstStyle/>
          <a:p>
            <a:fld id="{3810F46F-C13F-3844-AA0F-22DF1532835B}" type="slidenum">
              <a:rPr lang="en-GB" smtClean="0"/>
              <a:pPr/>
              <a:t>8</a:t>
            </a:fld>
            <a:endParaRPr lang="en-GB" dirty="0"/>
          </a:p>
        </p:txBody>
      </p:sp>
      <p:sp>
        <p:nvSpPr>
          <p:cNvPr id="4" name="Content Placeholder 2">
            <a:extLst>
              <a:ext uri="{FF2B5EF4-FFF2-40B4-BE49-F238E27FC236}">
                <a16:creationId xmlns:a16="http://schemas.microsoft.com/office/drawing/2014/main" id="{E01EBB1D-89FB-4DD1-821C-9B0D8E803582}"/>
              </a:ext>
            </a:extLst>
          </p:cNvPr>
          <p:cNvSpPr txBox="1">
            <a:spLocks/>
          </p:cNvSpPr>
          <p:nvPr/>
        </p:nvSpPr>
        <p:spPr>
          <a:xfrm>
            <a:off x="782008" y="1453640"/>
            <a:ext cx="10627984" cy="4640840"/>
          </a:xfrm>
          <a:prstGeom prst="rect">
            <a:avLst/>
          </a:prstGeom>
        </p:spPr>
        <p:txBody>
          <a:bodyPr/>
          <a:lstStyle>
            <a:lvl1pPr marL="228600" indent="-228600" algn="l" defTabSz="914400" rtl="0" eaLnBrk="1" latinLnBrk="0" hangingPunct="1">
              <a:lnSpc>
                <a:spcPct val="90000"/>
              </a:lnSpc>
              <a:spcBef>
                <a:spcPts val="1000"/>
              </a:spcBef>
              <a:buClr>
                <a:srgbClr val="BA0C2F"/>
              </a:buClr>
              <a:buFont typeface="Arial" panose="020B0604020202020204" pitchFamily="34" charset="0"/>
              <a:buChar char="•"/>
              <a:defRPr sz="1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BA0C2F"/>
              </a:buClr>
              <a:buFont typeface="Arial" panose="020B0604020202020204" pitchFamily="34" charset="0"/>
              <a:buChar char="•"/>
              <a:defRPr sz="16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A0C2F"/>
              </a:buClr>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A0C2F"/>
              </a:buClr>
              <a:buFont typeface="Arial" panose="020B0604020202020204" pitchFamily="34" charset="0"/>
              <a:buChar char="•"/>
              <a:defRPr sz="12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Font typeface="Arial" panose="020B0604020202020204" pitchFamily="34" charset="0"/>
              <a:buNone/>
            </a:pPr>
            <a:r>
              <a:rPr lang="en-GB" sz="2000" dirty="0">
                <a:solidFill>
                  <a:srgbClr val="002060"/>
                </a:solidFill>
              </a:rPr>
              <a:t>1574 	Queen Elizabeth I grants permission to establish an insurance office in the Royal Exchange 	Building for the </a:t>
            </a:r>
            <a:r>
              <a:rPr lang="en-GB" sz="2000" b="1" dirty="0">
                <a:solidFill>
                  <a:srgbClr val="002060"/>
                </a:solidFill>
              </a:rPr>
              <a:t>preparation and registration of insurance policies </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0" indent="0">
              <a:lnSpc>
                <a:spcPct val="114000"/>
              </a:lnSpc>
              <a:spcBef>
                <a:spcPts val="0"/>
              </a:spcBef>
              <a:buFont typeface="Arial" panose="020B0604020202020204" pitchFamily="34" charset="0"/>
              <a:buNone/>
            </a:pPr>
            <a:r>
              <a:rPr lang="en-GB" sz="2000" dirty="0">
                <a:solidFill>
                  <a:srgbClr val="002060"/>
                </a:solidFill>
              </a:rPr>
              <a:t>1601 	England passed its first legislation dealing with insurance describing it as </a:t>
            </a:r>
          </a:p>
          <a:p>
            <a:pPr marL="0" indent="0">
              <a:lnSpc>
                <a:spcPct val="114000"/>
              </a:lnSpc>
              <a:spcBef>
                <a:spcPts val="0"/>
              </a:spcBef>
              <a:buFont typeface="Arial" panose="020B0604020202020204" pitchFamily="34" charset="0"/>
              <a:buNone/>
            </a:pPr>
            <a:r>
              <a:rPr lang="en-GB" sz="2000" dirty="0">
                <a:solidFill>
                  <a:srgbClr val="002060"/>
                </a:solidFill>
              </a:rPr>
              <a:t>	“An Act Concerning Matters of Assurances Amongst Merchants” (</a:t>
            </a:r>
            <a:r>
              <a:rPr lang="en-GB" sz="2000" b="1" dirty="0">
                <a:solidFill>
                  <a:srgbClr val="002060"/>
                </a:solidFill>
              </a:rPr>
              <a:t>Merchants’ Assurances    	Act 1601</a:t>
            </a:r>
            <a:r>
              <a:rPr lang="en-GB" sz="2000" dirty="0">
                <a:solidFill>
                  <a:srgbClr val="002060"/>
                </a:solidFill>
              </a:rPr>
              <a:t>):</a:t>
            </a:r>
          </a:p>
          <a:p>
            <a:pPr marL="0" indent="0">
              <a:lnSpc>
                <a:spcPct val="114000"/>
              </a:lnSpc>
              <a:spcBef>
                <a:spcPts val="0"/>
              </a:spcBef>
              <a:buFont typeface="Arial" panose="020B0604020202020204" pitchFamily="34" charset="0"/>
              <a:buNone/>
            </a:pPr>
            <a:endParaRPr lang="en-GB" sz="2000" dirty="0">
              <a:solidFill>
                <a:srgbClr val="002060"/>
              </a:solidFill>
            </a:endParaRPr>
          </a:p>
          <a:p>
            <a:pPr marL="444500" lvl="1" indent="0">
              <a:lnSpc>
                <a:spcPct val="114000"/>
              </a:lnSpc>
              <a:spcBef>
                <a:spcPts val="0"/>
              </a:spcBef>
              <a:buFont typeface="Arial" panose="020B0604020202020204" pitchFamily="34" charset="0"/>
              <a:buNone/>
            </a:pPr>
            <a:r>
              <a:rPr lang="en-GB" sz="2000" dirty="0">
                <a:solidFill>
                  <a:srgbClr val="002060"/>
                </a:solidFill>
              </a:rPr>
              <a:t>		“</a:t>
            </a:r>
            <a:r>
              <a:rPr lang="en-GB" sz="2000" i="1" dirty="0">
                <a:solidFill>
                  <a:srgbClr val="002060"/>
                </a:solidFill>
              </a:rPr>
              <a:t>By means of which Policies of Assurance it cometh to pass upon the loss or 			perishing of any ship, there </a:t>
            </a:r>
            <a:r>
              <a:rPr lang="en-GB" sz="2000" b="1" i="1" dirty="0" err="1">
                <a:solidFill>
                  <a:srgbClr val="002060"/>
                </a:solidFill>
              </a:rPr>
              <a:t>followeth</a:t>
            </a:r>
            <a:r>
              <a:rPr lang="en-GB" sz="2000" b="1" i="1" dirty="0">
                <a:solidFill>
                  <a:srgbClr val="002060"/>
                </a:solidFill>
              </a:rPr>
              <a:t> not the undoing of any Man, but the loss 			</a:t>
            </a:r>
            <a:r>
              <a:rPr lang="en-GB" sz="2000" b="1" i="1" dirty="0" err="1">
                <a:solidFill>
                  <a:srgbClr val="002060"/>
                </a:solidFill>
              </a:rPr>
              <a:t>lighteth</a:t>
            </a:r>
            <a:r>
              <a:rPr lang="en-GB" sz="2000" b="1" i="1" dirty="0">
                <a:solidFill>
                  <a:srgbClr val="002060"/>
                </a:solidFill>
              </a:rPr>
              <a:t> rather easily upon many than heavily upon a few</a:t>
            </a:r>
            <a:r>
              <a:rPr lang="en-GB" sz="2000" dirty="0">
                <a:solidFill>
                  <a:srgbClr val="002060"/>
                </a:solidFill>
              </a:rPr>
              <a:t>”</a:t>
            </a:r>
          </a:p>
        </p:txBody>
      </p:sp>
    </p:spTree>
    <p:extLst>
      <p:ext uri="{BB962C8B-B14F-4D97-AF65-F5344CB8AC3E}">
        <p14:creationId xmlns:p14="http://schemas.microsoft.com/office/powerpoint/2010/main" val="2859548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EA58-C18C-40FB-8C44-DAD37AC684C7}"/>
              </a:ext>
            </a:extLst>
          </p:cNvPr>
          <p:cNvSpPr>
            <a:spLocks noGrp="1"/>
          </p:cNvSpPr>
          <p:nvPr>
            <p:ph type="title"/>
          </p:nvPr>
        </p:nvSpPr>
        <p:spPr/>
        <p:txBody>
          <a:bodyPr>
            <a:normAutofit/>
          </a:bodyPr>
          <a:lstStyle/>
          <a:p>
            <a:r>
              <a:rPr lang="en-GB" sz="2800" dirty="0">
                <a:solidFill>
                  <a:srgbClr val="002060"/>
                </a:solidFill>
              </a:rPr>
              <a:t>Marine Insurance – London’s Origins</a:t>
            </a:r>
            <a:endParaRPr lang="en-GB" dirty="0">
              <a:solidFill>
                <a:srgbClr val="002060"/>
              </a:solidFill>
            </a:endParaRPr>
          </a:p>
        </p:txBody>
      </p:sp>
      <p:sp>
        <p:nvSpPr>
          <p:cNvPr id="3" name="Slide Number Placeholder 2">
            <a:extLst>
              <a:ext uri="{FF2B5EF4-FFF2-40B4-BE49-F238E27FC236}">
                <a16:creationId xmlns:a16="http://schemas.microsoft.com/office/drawing/2014/main" id="{6623F434-A49D-421E-A0EC-467AAA7EEE41}"/>
              </a:ext>
            </a:extLst>
          </p:cNvPr>
          <p:cNvSpPr>
            <a:spLocks noGrp="1"/>
          </p:cNvSpPr>
          <p:nvPr>
            <p:ph type="sldNum" sz="quarter" idx="10"/>
          </p:nvPr>
        </p:nvSpPr>
        <p:spPr/>
        <p:txBody>
          <a:bodyPr/>
          <a:lstStyle/>
          <a:p>
            <a:fld id="{3810F46F-C13F-3844-AA0F-22DF1532835B}" type="slidenum">
              <a:rPr lang="en-GB" smtClean="0"/>
              <a:pPr/>
              <a:t>9</a:t>
            </a:fld>
            <a:endParaRPr lang="en-GB" dirty="0"/>
          </a:p>
        </p:txBody>
      </p:sp>
      <p:sp>
        <p:nvSpPr>
          <p:cNvPr id="4" name="Title 1">
            <a:extLst>
              <a:ext uri="{FF2B5EF4-FFF2-40B4-BE49-F238E27FC236}">
                <a16:creationId xmlns:a16="http://schemas.microsoft.com/office/drawing/2014/main" id="{1D7BED3C-9AB9-45AE-998F-C34B98E52C31}"/>
              </a:ext>
            </a:extLst>
          </p:cNvPr>
          <p:cNvSpPr txBox="1">
            <a:spLocks/>
          </p:cNvSpPr>
          <p:nvPr/>
        </p:nvSpPr>
        <p:spPr>
          <a:xfrm>
            <a:off x="783028" y="1322817"/>
            <a:ext cx="5076116" cy="569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2"/>
                </a:solidFill>
                <a:latin typeface="+mn-lt"/>
                <a:ea typeface="+mj-ea"/>
                <a:cs typeface="Arial" panose="020B0604020202020204" pitchFamily="34" charset="0"/>
              </a:defRPr>
            </a:lvl1pPr>
          </a:lstStyle>
          <a:p>
            <a:r>
              <a:rPr lang="en-GB" sz="2000" b="0" dirty="0">
                <a:solidFill>
                  <a:srgbClr val="002060"/>
                </a:solidFill>
              </a:rPr>
              <a:t>1655 Shipping news in a very early newspaper</a:t>
            </a:r>
          </a:p>
        </p:txBody>
      </p:sp>
      <p:pic>
        <p:nvPicPr>
          <p:cNvPr id="5" name="Content Placeholder 4" descr="A close up of text on a white background&#10;&#10;Description generated with high confidence">
            <a:extLst>
              <a:ext uri="{FF2B5EF4-FFF2-40B4-BE49-F238E27FC236}">
                <a16:creationId xmlns:a16="http://schemas.microsoft.com/office/drawing/2014/main" id="{0C517278-ADE9-4062-B2D6-6B79B3C6D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029" y="2382604"/>
            <a:ext cx="2402624" cy="3973746"/>
          </a:xfrm>
          <a:prstGeom prst="rect">
            <a:avLst/>
          </a:prstGeom>
          <a:ln w="25400">
            <a:solidFill>
              <a:schemeClr val="tx1"/>
            </a:solidFill>
          </a:ln>
        </p:spPr>
      </p:pic>
      <p:pic>
        <p:nvPicPr>
          <p:cNvPr id="6" name="Picture 5" descr="A close up of text on a black background&#10;&#10;Description generated with high confidence">
            <a:extLst>
              <a:ext uri="{FF2B5EF4-FFF2-40B4-BE49-F238E27FC236}">
                <a16:creationId xmlns:a16="http://schemas.microsoft.com/office/drawing/2014/main" id="{433BF28B-11E2-4B25-BDCF-F0BFA824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179" y="2382604"/>
            <a:ext cx="2474555" cy="4010314"/>
          </a:xfrm>
          <a:prstGeom prst="rect">
            <a:avLst/>
          </a:prstGeom>
        </p:spPr>
      </p:pic>
      <p:pic>
        <p:nvPicPr>
          <p:cNvPr id="7" name="Picture 6">
            <a:extLst>
              <a:ext uri="{FF2B5EF4-FFF2-40B4-BE49-F238E27FC236}">
                <a16:creationId xmlns:a16="http://schemas.microsoft.com/office/drawing/2014/main" id="{95EB7A6F-4FC6-4C4F-93A8-8F0AD365FA0C}"/>
              </a:ext>
            </a:extLst>
          </p:cNvPr>
          <p:cNvPicPr/>
          <p:nvPr/>
        </p:nvPicPr>
        <p:blipFill rotWithShape="1">
          <a:blip r:embed="rId4"/>
          <a:srcRect l="2998" t="39010" r="87930" b="41467"/>
          <a:stretch/>
        </p:blipFill>
        <p:spPr bwMode="auto">
          <a:xfrm>
            <a:off x="5859144" y="2382604"/>
            <a:ext cx="5154703" cy="3964602"/>
          </a:xfrm>
          <a:prstGeom prst="rect">
            <a:avLst/>
          </a:prstGeom>
          <a:ln w="254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5100375"/>
      </p:ext>
    </p:extLst>
  </p:cSld>
  <p:clrMapOvr>
    <a:masterClrMapping/>
  </p:clrMapOvr>
</p:sld>
</file>

<file path=ppt/theme/theme1.xml><?xml version="1.0" encoding="utf-8"?>
<a:theme xmlns:a="http://schemas.openxmlformats.org/drawingml/2006/main" name="Office Theme">
  <a:themeElements>
    <a:clrScheme name="Custom 91">
      <a:dk1>
        <a:srgbClr val="000000"/>
      </a:dk1>
      <a:lt1>
        <a:srgbClr val="FFFFFF"/>
      </a:lt1>
      <a:dk2>
        <a:srgbClr val="001E2A"/>
      </a:dk2>
      <a:lt2>
        <a:srgbClr val="E7E6E6"/>
      </a:lt2>
      <a:accent1>
        <a:srgbClr val="0069B1"/>
      </a:accent1>
      <a:accent2>
        <a:srgbClr val="00C7B1"/>
      </a:accent2>
      <a:accent3>
        <a:srgbClr val="7F94DD"/>
      </a:accent3>
      <a:accent4>
        <a:srgbClr val="59CBE8"/>
      </a:accent4>
      <a:accent5>
        <a:srgbClr val="991D66"/>
      </a:accent5>
      <a:accent6>
        <a:srgbClr val="C3D600"/>
      </a:accent6>
      <a:hlink>
        <a:srgbClr val="FF8200"/>
      </a:hlink>
      <a:folHlink>
        <a:srgbClr val="BA0C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67E451F-E71E-45D2-AB43-DC3615598745}" vid="{0E7DE129-EFF6-4151-8000-FFF9CB3ED6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3.WOE_Generic</Template>
  <TotalTime>37167</TotalTime>
  <Words>2793</Words>
  <Application>Microsoft Office PowerPoint</Application>
  <PresentationFormat>Widescreen</PresentationFormat>
  <Paragraphs>461</Paragraphs>
  <Slides>53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Helvetica Neue</vt:lpstr>
      <vt:lpstr>Wingdings</vt:lpstr>
      <vt:lpstr>Office Theme</vt:lpstr>
      <vt:lpstr>The West of England :  An Introduction</vt:lpstr>
      <vt:lpstr>PowerPoint Presentation</vt:lpstr>
      <vt:lpstr>PowerPoint Presentation</vt:lpstr>
      <vt:lpstr>PowerPoint Presentation</vt:lpstr>
      <vt:lpstr>Marine Insurance – 1st Rules</vt:lpstr>
      <vt:lpstr>Marine Insurance – European Developments</vt:lpstr>
      <vt:lpstr>Marine Insurance – Chinese advancements?</vt:lpstr>
      <vt:lpstr> Marine Insurance – London’s Origins  </vt:lpstr>
      <vt:lpstr>Marine Insurance – London’s Origins</vt:lpstr>
      <vt:lpstr>Marine Insurance – The birth of Lloyd’s </vt:lpstr>
      <vt:lpstr>Marine Insurance – The birth of Lloyd’s </vt:lpstr>
      <vt:lpstr>Marine Insurance - The birth of Lloyd’s</vt:lpstr>
      <vt:lpstr>Marine Insurance - Lloyds Register of Ships</vt:lpstr>
      <vt:lpstr> Marine Insurance – Legislation </vt:lpstr>
      <vt:lpstr>PowerPoint Presentation</vt:lpstr>
      <vt:lpstr>PowerPoint Presentation</vt:lpstr>
      <vt:lpstr> Principles of Mutuality </vt:lpstr>
      <vt:lpstr>Balance of Mutuality</vt:lpstr>
      <vt:lpstr>PowerPoint Presentation</vt:lpstr>
      <vt:lpstr>PowerPoint Presentation</vt:lpstr>
      <vt:lpstr>Once upon a time…</vt:lpstr>
      <vt:lpstr>Advent of mutual hull insurance</vt:lpstr>
      <vt:lpstr>A second hull mutual…</vt:lpstr>
      <vt:lpstr> Changing risks : 3rd Party Liabilities  </vt:lpstr>
      <vt:lpstr> Changing risks : 3rd Party Liabilities  </vt:lpstr>
      <vt:lpstr> 1855 : The First Indemnity Mutual </vt:lpstr>
      <vt:lpstr> Spread of Marine Mutuals </vt:lpstr>
      <vt:lpstr>Cargo liability </vt:lpstr>
      <vt:lpstr>Cargo liability </vt:lpstr>
      <vt:lpstr> Rise of Indemnity Clubs and merging into P&amp;I  </vt:lpstr>
      <vt:lpstr>A new P&amp;I Club</vt:lpstr>
      <vt:lpstr> The move to London </vt:lpstr>
      <vt:lpstr> The Management Company    </vt:lpstr>
      <vt:lpstr> The Management Company    </vt:lpstr>
      <vt:lpstr>PowerPoint Presentation</vt:lpstr>
      <vt:lpstr>PowerPoint Presentation</vt:lpstr>
      <vt:lpstr>WEST Philosophy : Commercial Integrity</vt:lpstr>
      <vt:lpstr>Market Strength</vt:lpstr>
      <vt:lpstr>PowerPoint Presentation</vt:lpstr>
      <vt:lpstr>Diverse Membership</vt:lpstr>
      <vt:lpstr>Global Office Network</vt:lpstr>
      <vt:lpstr>Structure: Overview</vt:lpstr>
      <vt:lpstr>Structure: Overseas</vt:lpstr>
      <vt:lpstr>Structure: London</vt:lpstr>
      <vt:lpstr>Correspondents</vt:lpstr>
      <vt:lpstr>PowerPoint Presentation</vt:lpstr>
      <vt:lpstr>What is a Correspondent?</vt:lpstr>
      <vt:lpstr>Correspondent – What’s in a name?</vt:lpstr>
      <vt:lpstr>Appointment Criteria</vt:lpstr>
      <vt:lpstr>Terms of Appointment</vt:lpstr>
      <vt:lpstr>Club Management of Correspondents</vt:lpstr>
      <vt:lpstr>Future of Correspondents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West of England:    An introduction…</dc:title>
  <dc:creator>Macrow Andy</dc:creator>
  <cp:lastModifiedBy>Brooke Turpin</cp:lastModifiedBy>
  <cp:revision>320</cp:revision>
  <cp:lastPrinted>2019-08-07T13:30:18Z</cp:lastPrinted>
  <dcterms:created xsi:type="dcterms:W3CDTF">2019-06-28T08:03:11Z</dcterms:created>
  <dcterms:modified xsi:type="dcterms:W3CDTF">2022-09-08T09:35:32Z</dcterms:modified>
</cp:coreProperties>
</file>