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4"/>
    <p:sldMasterId id="2147484206" r:id="rId5"/>
    <p:sldMasterId id="2147484236" r:id="rId6"/>
    <p:sldMasterId id="2147484249" r:id="rId7"/>
  </p:sldMasterIdLst>
  <p:notesMasterIdLst>
    <p:notesMasterId r:id="rId29"/>
  </p:notesMasterIdLst>
  <p:sldIdLst>
    <p:sldId id="256" r:id="rId8"/>
    <p:sldId id="360" r:id="rId9"/>
    <p:sldId id="337" r:id="rId10"/>
    <p:sldId id="790" r:id="rId11"/>
    <p:sldId id="797" r:id="rId12"/>
    <p:sldId id="760" r:id="rId13"/>
    <p:sldId id="341" r:id="rId14"/>
    <p:sldId id="754" r:id="rId15"/>
    <p:sldId id="798" r:id="rId16"/>
    <p:sldId id="555" r:id="rId17"/>
    <p:sldId id="794" r:id="rId18"/>
    <p:sldId id="792" r:id="rId19"/>
    <p:sldId id="353" r:id="rId20"/>
    <p:sldId id="795" r:id="rId21"/>
    <p:sldId id="762" r:id="rId22"/>
    <p:sldId id="766" r:id="rId23"/>
    <p:sldId id="640" r:id="rId24"/>
    <p:sldId id="796" r:id="rId25"/>
    <p:sldId id="642" r:id="rId26"/>
    <p:sldId id="758" r:id="rId27"/>
    <p:sldId id="35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a Boutalbi" initials="SB" lastIdx="1" clrIdx="0">
    <p:extLst>
      <p:ext uri="{19B8F6BF-5375-455C-9EA6-DF929625EA0E}">
        <p15:presenceInfo xmlns:p15="http://schemas.microsoft.com/office/powerpoint/2012/main" userId="S::sophia.boutalbi@igpandi.org::286e19c2-8b6d-45d7-9a8a-0513825f5f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37F33"/>
    <a:srgbClr val="8CB7C9"/>
    <a:srgbClr val="212C55"/>
    <a:srgbClr val="6B90C6"/>
    <a:srgbClr val="2691AF"/>
    <a:srgbClr val="B2B2B2"/>
    <a:srgbClr val="007AD0"/>
    <a:srgbClr val="63A7E8"/>
    <a:srgbClr val="007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A08018-AB95-474A-BFF4-C5B35576A71D}" v="12" dt="2022-09-01T15:33:30.0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9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Baker" userId="515bea74-532f-4d1f-8082-4672a2f1b309" providerId="ADAL" clId="{77A08018-AB95-474A-BFF4-C5B35576A71D}"/>
    <pc:docChg chg="undo custSel addSld modSld sldOrd">
      <pc:chgData name="David Baker" userId="515bea74-532f-4d1f-8082-4672a2f1b309" providerId="ADAL" clId="{77A08018-AB95-474A-BFF4-C5B35576A71D}" dt="2022-09-01T15:36:39.614" v="426" actId="207"/>
      <pc:docMkLst>
        <pc:docMk/>
      </pc:docMkLst>
      <pc:sldChg chg="addSp delSp modSp new mod ord">
        <pc:chgData name="David Baker" userId="515bea74-532f-4d1f-8082-4672a2f1b309" providerId="ADAL" clId="{77A08018-AB95-474A-BFF4-C5B35576A71D}" dt="2022-09-01T15:36:39.614" v="426" actId="207"/>
        <pc:sldMkLst>
          <pc:docMk/>
          <pc:sldMk cId="2860465673" sldId="797"/>
        </pc:sldMkLst>
        <pc:spChg chg="mod">
          <ac:chgData name="David Baker" userId="515bea74-532f-4d1f-8082-4672a2f1b309" providerId="ADAL" clId="{77A08018-AB95-474A-BFF4-C5B35576A71D}" dt="2022-09-01T15:36:39.614" v="426" actId="207"/>
          <ac:spMkLst>
            <pc:docMk/>
            <pc:sldMk cId="2860465673" sldId="797"/>
            <ac:spMk id="2" creationId="{9F6EC733-7DED-A1B3-FE4A-E46D51FEC3DB}"/>
          </ac:spMkLst>
        </pc:spChg>
        <pc:spChg chg="del">
          <ac:chgData name="David Baker" userId="515bea74-532f-4d1f-8082-4672a2f1b309" providerId="ADAL" clId="{77A08018-AB95-474A-BFF4-C5B35576A71D}" dt="2022-09-01T15:20:44.671" v="3"/>
          <ac:spMkLst>
            <pc:docMk/>
            <pc:sldMk cId="2860465673" sldId="797"/>
            <ac:spMk id="3" creationId="{9DFABEAC-DD91-B544-47F9-4975606760F1}"/>
          </ac:spMkLst>
        </pc:spChg>
        <pc:spChg chg="mod">
          <ac:chgData name="David Baker" userId="515bea74-532f-4d1f-8082-4672a2f1b309" providerId="ADAL" clId="{77A08018-AB95-474A-BFF4-C5B35576A71D}" dt="2022-09-01T15:30:46.424" v="359" actId="20577"/>
          <ac:spMkLst>
            <pc:docMk/>
            <pc:sldMk cId="2860465673" sldId="797"/>
            <ac:spMk id="4" creationId="{91F8E6A8-2A6F-FB53-6212-0B7BDC24716E}"/>
          </ac:spMkLst>
        </pc:spChg>
        <pc:spChg chg="add mod">
          <ac:chgData name="David Baker" userId="515bea74-532f-4d1f-8082-4672a2f1b309" providerId="ADAL" clId="{77A08018-AB95-474A-BFF4-C5B35576A71D}" dt="2022-09-01T15:20:44.671" v="3"/>
          <ac:spMkLst>
            <pc:docMk/>
            <pc:sldMk cId="2860465673" sldId="797"/>
            <ac:spMk id="5" creationId="{D6D8C2A9-B9F8-C382-187C-3B65FC6DDE55}"/>
          </ac:spMkLst>
        </pc:spChg>
        <pc:picChg chg="add mod">
          <ac:chgData name="David Baker" userId="515bea74-532f-4d1f-8082-4672a2f1b309" providerId="ADAL" clId="{77A08018-AB95-474A-BFF4-C5B35576A71D}" dt="2022-09-01T15:25:37.482" v="171" actId="1076"/>
          <ac:picMkLst>
            <pc:docMk/>
            <pc:sldMk cId="2860465673" sldId="797"/>
            <ac:picMk id="6" creationId="{238C16CA-1A31-A406-BAE0-B3655640A4DC}"/>
          </ac:picMkLst>
        </pc:picChg>
      </pc:sldChg>
      <pc:sldChg chg="addSp delSp modSp new mod">
        <pc:chgData name="David Baker" userId="515bea74-532f-4d1f-8082-4672a2f1b309" providerId="ADAL" clId="{77A08018-AB95-474A-BFF4-C5B35576A71D}" dt="2022-09-01T15:33:30.031" v="425" actId="21"/>
        <pc:sldMkLst>
          <pc:docMk/>
          <pc:sldMk cId="144281625" sldId="798"/>
        </pc:sldMkLst>
        <pc:spChg chg="del">
          <ac:chgData name="David Baker" userId="515bea74-532f-4d1f-8082-4672a2f1b309" providerId="ADAL" clId="{77A08018-AB95-474A-BFF4-C5B35576A71D}" dt="2022-09-01T15:26:27.786" v="173"/>
          <ac:spMkLst>
            <pc:docMk/>
            <pc:sldMk cId="144281625" sldId="798"/>
            <ac:spMk id="2" creationId="{B74C970E-C767-5179-694D-70EE675D45F9}"/>
          </ac:spMkLst>
        </pc:spChg>
        <pc:spChg chg="del">
          <ac:chgData name="David Baker" userId="515bea74-532f-4d1f-8082-4672a2f1b309" providerId="ADAL" clId="{77A08018-AB95-474A-BFF4-C5B35576A71D}" dt="2022-09-01T15:31:13.452" v="412"/>
          <ac:spMkLst>
            <pc:docMk/>
            <pc:sldMk cId="144281625" sldId="798"/>
            <ac:spMk id="3" creationId="{1A202C9C-A9F0-FFE9-6B7C-EBAA92E93D95}"/>
          </ac:spMkLst>
        </pc:spChg>
        <pc:spChg chg="mod">
          <ac:chgData name="David Baker" userId="515bea74-532f-4d1f-8082-4672a2f1b309" providerId="ADAL" clId="{77A08018-AB95-474A-BFF4-C5B35576A71D}" dt="2022-09-01T15:31:04.132" v="411" actId="113"/>
          <ac:spMkLst>
            <pc:docMk/>
            <pc:sldMk cId="144281625" sldId="798"/>
            <ac:spMk id="4" creationId="{E8446117-A7F8-CF41-9CF9-92F1C51D66ED}"/>
          </ac:spMkLst>
        </pc:spChg>
        <pc:spChg chg="add mod">
          <ac:chgData name="David Baker" userId="515bea74-532f-4d1f-8082-4672a2f1b309" providerId="ADAL" clId="{77A08018-AB95-474A-BFF4-C5B35576A71D}" dt="2022-09-01T15:29:40.036" v="264" actId="20577"/>
          <ac:spMkLst>
            <pc:docMk/>
            <pc:sldMk cId="144281625" sldId="798"/>
            <ac:spMk id="5" creationId="{99743547-9C7D-C26D-5004-921EFDAB7882}"/>
          </ac:spMkLst>
        </pc:spChg>
        <pc:spChg chg="add mod">
          <ac:chgData name="David Baker" userId="515bea74-532f-4d1f-8082-4672a2f1b309" providerId="ADAL" clId="{77A08018-AB95-474A-BFF4-C5B35576A71D}" dt="2022-09-01T15:30:17.683" v="346" actId="6549"/>
          <ac:spMkLst>
            <pc:docMk/>
            <pc:sldMk cId="144281625" sldId="798"/>
            <ac:spMk id="6" creationId="{93FB434F-6500-29DD-204B-8FBAB8627984}"/>
          </ac:spMkLst>
        </pc:spChg>
        <pc:spChg chg="add mod">
          <ac:chgData name="David Baker" userId="515bea74-532f-4d1f-8082-4672a2f1b309" providerId="ADAL" clId="{77A08018-AB95-474A-BFF4-C5B35576A71D}" dt="2022-09-01T15:31:13.452" v="412"/>
          <ac:spMkLst>
            <pc:docMk/>
            <pc:sldMk cId="144281625" sldId="798"/>
            <ac:spMk id="7" creationId="{D11D77C5-00DE-EE79-A15C-52871E41509D}"/>
          </ac:spMkLst>
        </pc:spChg>
        <pc:picChg chg="add del mod">
          <ac:chgData name="David Baker" userId="515bea74-532f-4d1f-8082-4672a2f1b309" providerId="ADAL" clId="{77A08018-AB95-474A-BFF4-C5B35576A71D}" dt="2022-09-01T15:33:13.857" v="419" actId="21"/>
          <ac:picMkLst>
            <pc:docMk/>
            <pc:sldMk cId="144281625" sldId="798"/>
            <ac:picMk id="9" creationId="{6C05105E-B4D9-D5CD-F589-213C1A9EE040}"/>
          </ac:picMkLst>
        </pc:picChg>
        <pc:picChg chg="add del mod">
          <ac:chgData name="David Baker" userId="515bea74-532f-4d1f-8082-4672a2f1b309" providerId="ADAL" clId="{77A08018-AB95-474A-BFF4-C5B35576A71D}" dt="2022-09-01T15:33:30.031" v="425" actId="21"/>
          <ac:picMkLst>
            <pc:docMk/>
            <pc:sldMk cId="144281625" sldId="798"/>
            <ac:picMk id="1026" creationId="{47AAEDAC-2681-4203-3D7D-297DB399E7F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DE6BC-2C74-4CD8-B954-23F4B6989DF7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B74D1-7832-4DCC-BC05-1F44F20CB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9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B74D1-7832-4DCC-BC05-1F44F20CBD4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91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849015-C94D-F343-9A7D-0E950D7228F8}"/>
              </a:ext>
            </a:extLst>
          </p:cNvPr>
          <p:cNvCxnSpPr/>
          <p:nvPr userDrawn="1"/>
        </p:nvCxnSpPr>
        <p:spPr>
          <a:xfrm>
            <a:off x="7398871" y="3850283"/>
            <a:ext cx="812800" cy="0"/>
          </a:xfrm>
          <a:prstGeom prst="line">
            <a:avLst/>
          </a:prstGeom>
          <a:ln w="38100"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EA7E5EF-B1C2-D74B-8681-4E58DF6A0C1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93544" y="4122008"/>
            <a:ext cx="2586728" cy="4262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50000"/>
              </a:lnSpc>
              <a:buNone/>
              <a:defRPr sz="2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D26E2-8A7B-324C-BC55-035978BC32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33027" y="801225"/>
            <a:ext cx="881992" cy="3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2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04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5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15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90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0C1E277-4682-5848-B20B-812B898170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65032" y="1746381"/>
            <a:ext cx="10512533" cy="43456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rgbClr val="747577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here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9D7612-87AC-EC47-A147-542AA9CADC7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65033" y="419353"/>
            <a:ext cx="5230969" cy="2203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50" b="1" i="0" spc="3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 HEADING REPEATED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624218-5FB7-2D45-884A-70A9F7CF1F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5035" y="984050"/>
            <a:ext cx="6478087" cy="4180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12C55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SLIDE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34976E-1259-704B-A1AD-97B6B67DB4B3}"/>
              </a:ext>
            </a:extLst>
          </p:cNvPr>
          <p:cNvCxnSpPr/>
          <p:nvPr/>
        </p:nvCxnSpPr>
        <p:spPr>
          <a:xfrm flipH="1">
            <a:off x="870859" y="1402052"/>
            <a:ext cx="10512533" cy="0"/>
          </a:xfrm>
          <a:prstGeom prst="line">
            <a:avLst/>
          </a:prstGeom>
          <a:ln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F34301-05C6-EA4C-BE6C-71F1136E1BAD}"/>
              </a:ext>
            </a:extLst>
          </p:cNvPr>
          <p:cNvCxnSpPr/>
          <p:nvPr/>
        </p:nvCxnSpPr>
        <p:spPr>
          <a:xfrm>
            <a:off x="977295" y="819198"/>
            <a:ext cx="812800" cy="0"/>
          </a:xfrm>
          <a:prstGeom prst="line">
            <a:avLst/>
          </a:prstGeom>
          <a:ln w="38100"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E657BC5-F832-B44F-8DC1-F0295E817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27026" y="419351"/>
            <a:ext cx="899941" cy="3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95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0A78F9-E951-E042-B5EC-A3656751E36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60681" y="-4139"/>
            <a:ext cx="12263717" cy="667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843490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4C8116-690C-464D-A5E1-290156B9179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65034" y="1566903"/>
            <a:ext cx="4898457" cy="4525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rgbClr val="747577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here to add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9BF08C3-C8F3-E045-9DC8-6914B78EB77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01837" y="1566900"/>
            <a:ext cx="5081552" cy="45251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rgbClr val="747577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here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AF26E3C-EBB6-764C-BED3-C49D02EC407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65033" y="419353"/>
            <a:ext cx="5230969" cy="2203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50" b="1" i="0" spc="3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 HEADING REPEATED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B2654E-D747-374D-A9FB-B427CD4C74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5035" y="984050"/>
            <a:ext cx="6478087" cy="4180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12C55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SLIDE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ADE48B-17CF-1D4B-B295-3808460B3B4F}"/>
              </a:ext>
            </a:extLst>
          </p:cNvPr>
          <p:cNvCxnSpPr/>
          <p:nvPr/>
        </p:nvCxnSpPr>
        <p:spPr>
          <a:xfrm flipH="1">
            <a:off x="870859" y="1402052"/>
            <a:ext cx="10512533" cy="0"/>
          </a:xfrm>
          <a:prstGeom prst="line">
            <a:avLst/>
          </a:prstGeom>
          <a:ln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E97BBC-A291-FE41-BEBF-86C9F45E14DD}"/>
              </a:ext>
            </a:extLst>
          </p:cNvPr>
          <p:cNvCxnSpPr/>
          <p:nvPr/>
        </p:nvCxnSpPr>
        <p:spPr>
          <a:xfrm>
            <a:off x="977295" y="819198"/>
            <a:ext cx="812800" cy="0"/>
          </a:xfrm>
          <a:prstGeom prst="line">
            <a:avLst/>
          </a:prstGeom>
          <a:ln w="38100"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FC7C213-0DC2-144D-9E76-5E918F3B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27026" y="419351"/>
            <a:ext cx="899941" cy="3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0C1E277-4682-5848-B20B-812B898170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65032" y="1534017"/>
            <a:ext cx="10518360" cy="45580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here to add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C83B7C-FCC5-EC48-A349-85F5F6DDAE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5033" y="418585"/>
            <a:ext cx="5230969" cy="2203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50" b="1" i="0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 HEADING REPEATED HERE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41015F-B421-2E41-A18E-BE2339311900}"/>
              </a:ext>
            </a:extLst>
          </p:cNvPr>
          <p:cNvCxnSpPr/>
          <p:nvPr/>
        </p:nvCxnSpPr>
        <p:spPr>
          <a:xfrm flipH="1">
            <a:off x="870859" y="1402052"/>
            <a:ext cx="10512533" cy="0"/>
          </a:xfrm>
          <a:prstGeom prst="line">
            <a:avLst/>
          </a:prstGeom>
          <a:ln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EE2914B-4F20-D14B-8D27-9877BB76A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5035" y="984046"/>
            <a:ext cx="6478087" cy="3697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SLIDE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9672B7-E6D5-094E-BF2A-EA91383BDBEA}"/>
              </a:ext>
            </a:extLst>
          </p:cNvPr>
          <p:cNvCxnSpPr/>
          <p:nvPr/>
        </p:nvCxnSpPr>
        <p:spPr>
          <a:xfrm>
            <a:off x="977295" y="819198"/>
            <a:ext cx="812800" cy="0"/>
          </a:xfrm>
          <a:prstGeom prst="line">
            <a:avLst/>
          </a:prstGeom>
          <a:ln w="38100"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13C878E-E263-CD47-8C6F-83A3D64B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738" y="418585"/>
            <a:ext cx="886654" cy="3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38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0C1E277-4682-5848-B20B-812B898170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65032" y="1669782"/>
            <a:ext cx="10512533" cy="44222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rgbClr val="747577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here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A76FAC4-F96E-8A48-A9BA-6BA42AE5286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65033" y="419353"/>
            <a:ext cx="5230969" cy="2203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50" b="1" i="0" spc="3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 HEADING REPEATED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F321578-EE5C-F94D-93DB-C8600B09E5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5035" y="984050"/>
            <a:ext cx="6478087" cy="4180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12C55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SLIDE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B47C7B-D2D3-DF48-B858-391B9956AA14}"/>
              </a:ext>
            </a:extLst>
          </p:cNvPr>
          <p:cNvCxnSpPr/>
          <p:nvPr/>
        </p:nvCxnSpPr>
        <p:spPr>
          <a:xfrm flipH="1">
            <a:off x="870859" y="1402052"/>
            <a:ext cx="10512533" cy="0"/>
          </a:xfrm>
          <a:prstGeom prst="line">
            <a:avLst/>
          </a:prstGeom>
          <a:ln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D8B8F1-2D69-074D-ADE4-64A6EE09F4DA}"/>
              </a:ext>
            </a:extLst>
          </p:cNvPr>
          <p:cNvCxnSpPr/>
          <p:nvPr/>
        </p:nvCxnSpPr>
        <p:spPr>
          <a:xfrm>
            <a:off x="977295" y="819198"/>
            <a:ext cx="812800" cy="0"/>
          </a:xfrm>
          <a:prstGeom prst="line">
            <a:avLst/>
          </a:prstGeom>
          <a:ln w="38100"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808374E-20FB-1A44-A014-DA03D5C664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27026" y="419351"/>
            <a:ext cx="899941" cy="3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29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A8D2-7D70-45B0-B802-C7B75C7B2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AF1D5-E2BB-4F1E-AF58-C23DB9C08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D80C7-04E4-4F1B-BA51-5CA659AE8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421A-8ABE-43A3-9983-5B27E62A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D38FB-40C1-4128-9FD4-D2630ADA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51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783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187E6-8DBF-415E-A184-DB679304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56F53-5E1C-4819-94F8-7981C14AB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FD0D8-A208-4B65-BAA5-37CD5A4FF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4FBB5-5C89-41EE-9C7E-8684AF7F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49F15-4404-4946-9CF0-376B69D5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587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B106-1326-4749-B96F-F29764E0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7D932-460D-492F-962D-3CD35EDE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683D7-8CA5-46FC-95D1-AF547F267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29259-EEC9-4D65-8C5F-09E91855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4AA87-BC6A-45E1-9CBD-2039E7CAF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18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E8729-D3EE-4342-8CF9-0D3BE9E7D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D7F62-A4BE-4BA5-AABB-CBEE7E7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F6B39-1DF3-49E8-944E-AC66E3D18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152D4-2441-45BA-8DC5-25E6B9CA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7B006-FE9A-41C4-A2EB-FFAD58BF0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7A346-52B6-4E76-8E1D-06E9D287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29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4FCF5-930A-442E-A139-6EE3BC5F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24C2B-CE3C-41F6-9D98-B7B51223E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549F2-5533-4DD1-95BE-48A28D7C1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8A327-9B36-4F1A-AA91-BA4A2BA2D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562CE-31FA-4340-9E56-73C1F35AF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E41DD-0EFA-4639-ABDE-A47577E5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FE0D98-8912-497A-8388-4C89FE6F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54CEB0-1D50-400C-86F3-D4FC1468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605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18B1-E6BE-4A71-9CB0-C7B4430AB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011A86-C114-4CFB-AEE8-770D7968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7AB83-AD59-4FC9-A8CA-E2B4655D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4E8AF-2C2D-4384-9CAD-E44E1707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607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5F475-5844-48F1-B362-181D2A9AB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8E8F31-B303-472E-A60D-276F0788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6F017-A738-415A-8BAC-7B5DBAC8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033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A824-4459-4E02-8E09-27992788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91028-348C-4F74-B97E-B8C2D7234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18A24-8225-411F-88D8-83BB538FE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1D6BF-82CD-4BA0-BBFE-C50279D5F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4F265-6014-4C84-AA2B-D4358399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ED5FE-CF78-4883-8D0A-28792738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18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6ADD-ADCC-4425-A86E-3B9F3D98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4C8397-8B7F-4668-8B02-D9D7B5895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79A87-A94B-47AE-9766-2F6B06F23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ED7BF-7DB1-4610-8815-6237EEEE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0B189-B80B-4F5E-BD51-1C020D8D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0A52F-0CD8-45E4-8DA0-5A10E54E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775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3F739-1F93-4873-A957-B407167C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6E2B0-E5E5-42D6-B9F1-D568BF116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E7FF5-F05A-4769-92EF-80D1218A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D25BD-E79D-4DD8-A8B5-BCB2B1B4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03B7-2ECA-4978-A3E5-713F7362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481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5DB9F7-03E9-44F0-80FC-4596A16E7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1B78C-DD15-4C4D-8BDA-5DD79655D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13E18-0793-46E3-B366-DEFE83A1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340F2-9FA4-4897-B46A-61E8830F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B35C0-A038-42AD-86FD-7A575FD0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931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431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0A78F9-E951-E042-B5EC-A3656751E36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60681" y="-4139"/>
            <a:ext cx="12263717" cy="667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972027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092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360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219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795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573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174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266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661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74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497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415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977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697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0C1E277-4682-5848-B20B-812B898170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65032" y="1746382"/>
            <a:ext cx="10512533" cy="43456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25" b="0" i="0">
                <a:solidFill>
                  <a:srgbClr val="747577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here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9D7612-87AC-EC47-A147-542AA9CADC7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65034" y="419353"/>
            <a:ext cx="5230969" cy="2203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63" b="1" i="0" spc="225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 HEADING REPEATED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624218-5FB7-2D45-884A-70A9F7CF1F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5037" y="984052"/>
            <a:ext cx="6478087" cy="4180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rgbClr val="212C55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SLIDE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34976E-1259-704B-A1AD-97B6B67DB4B3}"/>
              </a:ext>
            </a:extLst>
          </p:cNvPr>
          <p:cNvCxnSpPr/>
          <p:nvPr/>
        </p:nvCxnSpPr>
        <p:spPr>
          <a:xfrm flipH="1">
            <a:off x="870860" y="1402052"/>
            <a:ext cx="10512533" cy="0"/>
          </a:xfrm>
          <a:prstGeom prst="line">
            <a:avLst/>
          </a:prstGeom>
          <a:ln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F34301-05C6-EA4C-BE6C-71F1136E1BAD}"/>
              </a:ext>
            </a:extLst>
          </p:cNvPr>
          <p:cNvCxnSpPr/>
          <p:nvPr/>
        </p:nvCxnSpPr>
        <p:spPr>
          <a:xfrm>
            <a:off x="977295" y="819198"/>
            <a:ext cx="812800" cy="0"/>
          </a:xfrm>
          <a:prstGeom prst="line">
            <a:avLst/>
          </a:prstGeom>
          <a:ln w="38100"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E657BC5-F832-B44F-8DC1-F0295E817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27027" y="419351"/>
            <a:ext cx="899941" cy="3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06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0A78F9-E951-E042-B5EC-A3656751E36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60681" y="-4139"/>
            <a:ext cx="12263717" cy="667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84248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4C8116-690C-464D-A5E1-290156B9179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65036" y="1566905"/>
            <a:ext cx="4898457" cy="4525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25" b="0" i="0">
                <a:solidFill>
                  <a:srgbClr val="747577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here to add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9BF08C3-C8F3-E045-9DC8-6914B78EB77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01837" y="1566900"/>
            <a:ext cx="5081552" cy="45251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25" b="0" i="0">
                <a:solidFill>
                  <a:srgbClr val="747577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here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AF26E3C-EBB6-764C-BED3-C49D02EC407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65034" y="419353"/>
            <a:ext cx="5230969" cy="2203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63" b="1" i="0" spc="225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 HEADING REPEATED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B2654E-D747-374D-A9FB-B427CD4C74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5037" y="984052"/>
            <a:ext cx="6478087" cy="4180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rgbClr val="212C55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SLIDE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ADE48B-17CF-1D4B-B295-3808460B3B4F}"/>
              </a:ext>
            </a:extLst>
          </p:cNvPr>
          <p:cNvCxnSpPr/>
          <p:nvPr/>
        </p:nvCxnSpPr>
        <p:spPr>
          <a:xfrm flipH="1">
            <a:off x="870860" y="1402052"/>
            <a:ext cx="10512533" cy="0"/>
          </a:xfrm>
          <a:prstGeom prst="line">
            <a:avLst/>
          </a:prstGeom>
          <a:ln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E97BBC-A291-FE41-BEBF-86C9F45E14DD}"/>
              </a:ext>
            </a:extLst>
          </p:cNvPr>
          <p:cNvCxnSpPr/>
          <p:nvPr/>
        </p:nvCxnSpPr>
        <p:spPr>
          <a:xfrm>
            <a:off x="977295" y="819198"/>
            <a:ext cx="812800" cy="0"/>
          </a:xfrm>
          <a:prstGeom prst="line">
            <a:avLst/>
          </a:prstGeom>
          <a:ln w="38100"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FC7C213-0DC2-144D-9E76-5E918F3B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27027" y="419351"/>
            <a:ext cx="899941" cy="3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95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0C1E277-4682-5848-B20B-812B898170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65032" y="1534017"/>
            <a:ext cx="10518360" cy="45580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25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here to add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C83B7C-FCC5-EC48-A349-85F5F6DDAE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5034" y="418585"/>
            <a:ext cx="5230969" cy="2203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63" b="1" i="0" spc="225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 HEADING REPEATED HERE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41015F-B421-2E41-A18E-BE2339311900}"/>
              </a:ext>
            </a:extLst>
          </p:cNvPr>
          <p:cNvCxnSpPr/>
          <p:nvPr/>
        </p:nvCxnSpPr>
        <p:spPr>
          <a:xfrm flipH="1">
            <a:off x="870860" y="1402052"/>
            <a:ext cx="10512533" cy="0"/>
          </a:xfrm>
          <a:prstGeom prst="line">
            <a:avLst/>
          </a:prstGeom>
          <a:ln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EE2914B-4F20-D14B-8D27-9877BB76A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5037" y="984046"/>
            <a:ext cx="6478087" cy="3697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SLIDE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9672B7-E6D5-094E-BF2A-EA91383BDBEA}"/>
              </a:ext>
            </a:extLst>
          </p:cNvPr>
          <p:cNvCxnSpPr/>
          <p:nvPr/>
        </p:nvCxnSpPr>
        <p:spPr>
          <a:xfrm>
            <a:off x="977295" y="819198"/>
            <a:ext cx="812800" cy="0"/>
          </a:xfrm>
          <a:prstGeom prst="line">
            <a:avLst/>
          </a:prstGeom>
          <a:ln w="38100"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13C878E-E263-CD47-8C6F-83A3D64B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738" y="418585"/>
            <a:ext cx="886655" cy="3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94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0C1E277-4682-5848-B20B-812B898170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65032" y="1669782"/>
            <a:ext cx="10512533" cy="44222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25" b="0" i="0">
                <a:solidFill>
                  <a:srgbClr val="747577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here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A76FAC4-F96E-8A48-A9BA-6BA42AE5286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65034" y="419353"/>
            <a:ext cx="5230969" cy="2203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63" b="1" i="0" spc="225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 HEADING REPEATED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F321578-EE5C-F94D-93DB-C8600B09E5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5037" y="984052"/>
            <a:ext cx="6478087" cy="4180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rgbClr val="212C55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SLIDE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B47C7B-D2D3-DF48-B858-391B9956AA14}"/>
              </a:ext>
            </a:extLst>
          </p:cNvPr>
          <p:cNvCxnSpPr/>
          <p:nvPr/>
        </p:nvCxnSpPr>
        <p:spPr>
          <a:xfrm flipH="1">
            <a:off x="870860" y="1402052"/>
            <a:ext cx="10512533" cy="0"/>
          </a:xfrm>
          <a:prstGeom prst="line">
            <a:avLst/>
          </a:prstGeom>
          <a:ln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D8B8F1-2D69-074D-ADE4-64A6EE09F4DA}"/>
              </a:ext>
            </a:extLst>
          </p:cNvPr>
          <p:cNvCxnSpPr/>
          <p:nvPr/>
        </p:nvCxnSpPr>
        <p:spPr>
          <a:xfrm>
            <a:off x="977295" y="819198"/>
            <a:ext cx="812800" cy="0"/>
          </a:xfrm>
          <a:prstGeom prst="line">
            <a:avLst/>
          </a:prstGeom>
          <a:ln w="38100"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808374E-20FB-1A44-A014-DA03D5C664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27027" y="419351"/>
            <a:ext cx="899941" cy="3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2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946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9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41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5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577C-B089-489E-BB7E-68EA7BD4D0B4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C885-661F-425A-8B49-E44CF8483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93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at in the water&#10;&#10;Description automatically generated with low confidence">
            <a:extLst>
              <a:ext uri="{FF2B5EF4-FFF2-40B4-BE49-F238E27FC236}">
                <a16:creationId xmlns:a16="http://schemas.microsoft.com/office/drawing/2014/main" id="{D3F98388-E79C-CD42-A99F-E9F4D7773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27" t="43" r="65" b="8318"/>
          <a:stretch/>
        </p:blipFill>
        <p:spPr>
          <a:xfrm>
            <a:off x="0" y="0"/>
            <a:ext cx="12191999" cy="6669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1BF6D-F9C2-DB4E-BEDF-5022166865C3}"/>
              </a:ext>
            </a:extLst>
          </p:cNvPr>
          <p:cNvSpPr/>
          <p:nvPr userDrawn="1"/>
        </p:nvSpPr>
        <p:spPr>
          <a:xfrm>
            <a:off x="-16817" y="6669744"/>
            <a:ext cx="12237324" cy="188259"/>
          </a:xfrm>
          <a:prstGeom prst="rect">
            <a:avLst/>
          </a:prstGeom>
          <a:solidFill>
            <a:srgbClr val="212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72422-4298-4C41-B40A-63AE1DAF56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5000"/>
          </a:blip>
          <a:srcRect/>
          <a:stretch/>
        </p:blipFill>
        <p:spPr>
          <a:xfrm>
            <a:off x="-16815" y="2"/>
            <a:ext cx="4571998" cy="43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1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alphaModFix amt="20000"/>
            <a:lum/>
          </a:blip>
          <a:srcRect l="2007" t="15736" r="2007" b="32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6EBFEE-6DD9-4D07-9054-8B77364F08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19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18" r:id="rId12"/>
    <p:sldLayoutId id="2147484219" r:id="rId13"/>
    <p:sldLayoutId id="2147484220" r:id="rId14"/>
    <p:sldLayoutId id="2147484221" r:id="rId15"/>
    <p:sldLayoutId id="2147484222" r:id="rId16"/>
    <p:sldLayoutId id="2147484223" r:id="rId17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80D04-181C-4F0C-914B-8F8FECB1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E1D6B-9371-4FF7-92B4-3CD9B0D25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BEE22-850E-4B79-8994-7AFC0BAD9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CEDC8-6E5C-4E59-BCCD-252526BEC5A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04D8-54EF-405B-BE57-162B38673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2FDFA-B272-449B-AD8F-885DC9EFD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6AEE6-1738-4DD8-8C0C-B8117B58E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32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alphaModFix amt="20000"/>
            <a:lum/>
          </a:blip>
          <a:srcRect l="2007" t="15736" r="2007" b="32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6EBFEE-6DD9-4D07-9054-8B77364F08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95299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262" r:id="rId13"/>
    <p:sldLayoutId id="2147484263" r:id="rId14"/>
    <p:sldLayoutId id="2147484264" r:id="rId15"/>
    <p:sldLayoutId id="2147484265" r:id="rId16"/>
    <p:sldLayoutId id="2147484266" r:id="rId17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igpandi.org/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pandi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8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527DB7-8232-4FD0-98A2-264101C27FAB}"/>
              </a:ext>
            </a:extLst>
          </p:cNvPr>
          <p:cNvSpPr/>
          <p:nvPr/>
        </p:nvSpPr>
        <p:spPr>
          <a:xfrm>
            <a:off x="966483" y="4164598"/>
            <a:ext cx="73469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tx2"/>
                </a:solidFill>
                <a:latin typeface="Century Gothic" panose="020B0502020202020204" pitchFamily="34" charset="0"/>
              </a:rPr>
              <a:t>David Baker</a:t>
            </a:r>
          </a:p>
          <a:p>
            <a:r>
              <a:rPr lang="en-GB" sz="2200" dirty="0">
                <a:solidFill>
                  <a:schemeClr val="tx2"/>
                </a:solidFill>
                <a:latin typeface="Century Gothic" panose="020B0502020202020204" pitchFamily="34" charset="0"/>
              </a:rPr>
              <a:t>Accredited Representative of the International Group to the IMO &amp; IOPC Funds</a:t>
            </a:r>
          </a:p>
          <a:p>
            <a:endParaRPr lang="en-GB" sz="22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chemeClr val="tx2"/>
                </a:solidFill>
                <a:latin typeface="Century Gothic" panose="020B0502020202020204" pitchFamily="34" charset="0"/>
                <a:hlinkClick r:id="rId2"/>
              </a:rPr>
              <a:t>www.igpandi.org</a:t>
            </a:r>
            <a:endParaRPr lang="en-GB" sz="22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endParaRPr lang="en-GB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endParaRPr lang="en-GB" dirty="0">
              <a:solidFill>
                <a:srgbClr val="8CB7C9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6540E-3DF3-4D70-8E15-7E01CA13F9F0}"/>
              </a:ext>
            </a:extLst>
          </p:cNvPr>
          <p:cNvSpPr txBox="1"/>
          <p:nvPr/>
        </p:nvSpPr>
        <p:spPr>
          <a:xfrm>
            <a:off x="883920" y="1569720"/>
            <a:ext cx="7642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</a:rPr>
              <a:t>The International Group of P&amp;I Clubs</a:t>
            </a:r>
          </a:p>
        </p:txBody>
      </p:sp>
      <p:pic>
        <p:nvPicPr>
          <p:cNvPr id="5" name="Picture 4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DECD6ABC-910A-4044-8C46-779F9EBE0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512" y="4995672"/>
            <a:ext cx="3176016" cy="12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4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D1579-040F-3D03-D7F4-E43742DBB5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51674" y="354860"/>
            <a:ext cx="5230969" cy="220368"/>
          </a:xfrm>
        </p:spPr>
        <p:txBody>
          <a:bodyPr/>
          <a:lstStyle/>
          <a:p>
            <a:r>
              <a:rPr lang="en-GB" sz="800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1674" y="1579479"/>
            <a:ext cx="8088466" cy="4859168"/>
          </a:xfrm>
        </p:spPr>
        <p:txBody>
          <a:bodyPr>
            <a:noAutofit/>
          </a:bodyPr>
          <a:lstStyle/>
          <a:p>
            <a:pPr marL="257175" indent="-257175" defTabSz="342900">
              <a:spcBef>
                <a:spcPts val="1400"/>
              </a:spcBef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GB" altLang="zh-CN" sz="2200" dirty="0">
                <a:solidFill>
                  <a:srgbClr val="1F497D"/>
                </a:solidFill>
                <a:sym typeface="Wingdings" pitchFamily="2" charset="2"/>
              </a:rPr>
              <a:t>Focal point for industry and governments on ship sourced pollution matters</a:t>
            </a:r>
          </a:p>
          <a:p>
            <a:pPr marL="257175" indent="-257175" defTabSz="342900">
              <a:spcBef>
                <a:spcPts val="1400"/>
              </a:spcBef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GB" altLang="zh-CN" sz="2200" dirty="0">
                <a:solidFill>
                  <a:srgbClr val="1F497D"/>
                </a:solidFill>
                <a:sym typeface="Wingdings" pitchFamily="2" charset="2"/>
              </a:rPr>
              <a:t>Monitor legislative changes &amp; represent shipowners’ views</a:t>
            </a:r>
          </a:p>
          <a:p>
            <a:pPr marL="257175" indent="-257175" defTabSz="342900">
              <a:lnSpc>
                <a:spcPct val="150000"/>
              </a:lnSpc>
              <a:spcBef>
                <a:spcPts val="1400"/>
              </a:spcBef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GB" altLang="zh-CN" sz="2200" dirty="0">
                <a:solidFill>
                  <a:srgbClr val="1F497D"/>
                </a:solidFill>
                <a:sym typeface="Wingdings" pitchFamily="2" charset="2"/>
              </a:rPr>
              <a:t>Wide range of outreach &amp; collaboration </a:t>
            </a:r>
          </a:p>
          <a:p>
            <a:pPr marL="257175" indent="-257175" defTabSz="342900">
              <a:lnSpc>
                <a:spcPct val="150000"/>
              </a:lnSpc>
              <a:spcBef>
                <a:spcPts val="1400"/>
              </a:spcBef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GB" altLang="zh-CN" sz="2200" dirty="0">
                <a:solidFill>
                  <a:srgbClr val="1F497D"/>
                </a:solidFill>
                <a:sym typeface="Wingdings" pitchFamily="2" charset="2"/>
              </a:rPr>
              <a:t>Vessel Response Plan Working Group</a:t>
            </a:r>
          </a:p>
          <a:p>
            <a:pPr marL="257175" lvl="1" indent="-257175" defTabSz="342900">
              <a:spcBef>
                <a:spcPts val="1400"/>
              </a:spcBef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GB" altLang="zh-CN" sz="2200" dirty="0">
                <a:solidFill>
                  <a:srgbClr val="1F497D"/>
                </a:solidFill>
                <a:latin typeface="Century Gothic" panose="020B0502020202020204" pitchFamily="34" charset="0"/>
                <a:sym typeface="Wingdings" pitchFamily="2" charset="2"/>
              </a:rPr>
              <a:t>One of the busiest and longest standing International Group Committees</a:t>
            </a:r>
          </a:p>
          <a:p>
            <a:pPr marL="255600" lvl="1" indent="-255600" defTabSz="342900">
              <a:spcBef>
                <a:spcPts val="1400"/>
              </a:spcBef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GB" altLang="zh-CN" sz="2200" dirty="0">
                <a:solidFill>
                  <a:srgbClr val="1F497D"/>
                </a:solidFill>
                <a:latin typeface="Century Gothic" panose="020B0502020202020204" pitchFamily="34" charset="0"/>
                <a:sym typeface="Wingdings" pitchFamily="2" charset="2"/>
              </a:rPr>
              <a:t>Chaired by Tony Paulson (West)</a:t>
            </a:r>
          </a:p>
          <a:p>
            <a:pPr marL="255600" lvl="1" indent="-255600" defTabSz="342900">
              <a:spcBef>
                <a:spcPts val="1400"/>
              </a:spcBef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US" altLang="zh-CN" sz="2200" dirty="0">
                <a:solidFill>
                  <a:srgbClr val="1F497D"/>
                </a:solidFill>
                <a:latin typeface="Century Gothic" panose="020B0502020202020204" pitchFamily="34" charset="0"/>
                <a:sym typeface="Wingdings" pitchFamily="2" charset="2"/>
              </a:rPr>
              <a:t>Policy lead on most IMO &amp; all IOPC Funds matters</a:t>
            </a:r>
            <a:endParaRPr lang="en-GB" altLang="zh-CN" sz="2200" dirty="0">
              <a:solidFill>
                <a:srgbClr val="1F497D"/>
              </a:solidFill>
              <a:latin typeface="Century Gothic" panose="020B0502020202020204" pitchFamily="34" charset="0"/>
              <a:sym typeface="Wingdings" pitchFamily="2" charset="2"/>
            </a:endParaRPr>
          </a:p>
          <a:p>
            <a:pPr marL="255600" lvl="1" indent="-457200" defTabSz="342900">
              <a:spcBef>
                <a:spcPts val="0"/>
              </a:spcBef>
              <a:buClr>
                <a:srgbClr val="4F81BD"/>
              </a:buClr>
            </a:pPr>
            <a:endParaRPr lang="en-GB" altLang="zh-CN" sz="2200" dirty="0">
              <a:solidFill>
                <a:srgbClr val="1F497D"/>
              </a:solidFill>
              <a:latin typeface="Century Gothic" panose="020B0502020202020204" pitchFamily="34" charset="0"/>
              <a:sym typeface="Wingdings" pitchFamily="2" charset="2"/>
            </a:endParaRPr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1674" y="662222"/>
            <a:ext cx="7559675" cy="8302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spcBef>
                <a:spcPct val="20000"/>
              </a:spcBef>
              <a:buFont typeface="Arial" pitchFamily="34" charset="0"/>
            </a:pPr>
            <a:r>
              <a:rPr lang="en-GB" b="1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rPr>
              <a:t>International Group’s Pollution Committee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BDA28F-81E0-4B82-84C0-62C6D638F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176">
            <a:off x="8869812" y="2317180"/>
            <a:ext cx="2798446" cy="39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1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mate groups demand a breakthrough on cleaning up shipping at the UN -  Clean Shipping Coalition">
            <a:extLst>
              <a:ext uri="{FF2B5EF4-FFF2-40B4-BE49-F238E27FC236}">
                <a16:creationId xmlns:a16="http://schemas.microsoft.com/office/drawing/2014/main" id="{D84DF628-A624-E0D0-7CCA-F0C5E9F8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139"/>
            <a:ext cx="12192000" cy="686213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5376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E28CEC-63B5-48B0-8453-AAC8D438F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728EA-D4C4-49F6-A643-65D36C60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AF9FC-1C14-4F23-A57B-723BCAEE108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http://www.imo.org/en/OurWork/Conferences/PublishingImages/Pages/Default/Main%20Hall.jpg">
            <a:extLst>
              <a:ext uri="{FF2B5EF4-FFF2-40B4-BE49-F238E27FC236}">
                <a16:creationId xmlns:a16="http://schemas.microsoft.com/office/drawing/2014/main" id="{57498F28-B0DF-4EF3-AFBF-7DCC0EEA5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4874" y="0"/>
            <a:ext cx="12187126" cy="84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519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2AFD024-DDFF-49BF-AAC6-69C97B22F07D}"/>
              </a:ext>
            </a:extLst>
          </p:cNvPr>
          <p:cNvSpPr txBox="1">
            <a:spLocks/>
          </p:cNvSpPr>
          <p:nvPr/>
        </p:nvSpPr>
        <p:spPr>
          <a:xfrm>
            <a:off x="524386" y="750014"/>
            <a:ext cx="6830699" cy="3907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The International Group role at the IMO/IOPCF/ILO: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EFAB69-4ACE-48CA-8433-8C8C994CF52B}"/>
              </a:ext>
            </a:extLst>
          </p:cNvPr>
          <p:cNvSpPr/>
          <p:nvPr/>
        </p:nvSpPr>
        <p:spPr>
          <a:xfrm>
            <a:off x="804541" y="1481218"/>
            <a:ext cx="1122703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spcBef>
                <a:spcPts val="1000"/>
              </a:spcBef>
              <a:buFont typeface="Wingdings" pitchFamily="2" charset="2"/>
              <a:buChar char="Ø"/>
            </a:pP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IMO</a:t>
            </a:r>
          </a:p>
          <a:p>
            <a:pPr marL="285750" lvl="0" indent="-285750" defTabSz="914400">
              <a:spcBef>
                <a:spcPts val="100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The Group is the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lead NGO </a:t>
            </a:r>
            <a:b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on insurance, compensation </a:t>
            </a:r>
            <a:b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and liability matters</a:t>
            </a:r>
            <a:b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GB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285750" lvl="0" indent="-285750" defTabSz="914400">
              <a:spcBef>
                <a:spcPts val="100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Legal Committee </a:t>
            </a: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(LEG)</a:t>
            </a:r>
            <a:b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GB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285750" lvl="0" indent="-285750" defTabSz="914400">
              <a:spcBef>
                <a:spcPts val="100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CCC</a:t>
            </a: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(Carriage of cargo </a:t>
            </a:r>
            <a:b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and containers)</a:t>
            </a:r>
            <a:b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GB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285750" lvl="0" indent="-285750" defTabSz="914400">
              <a:spcBef>
                <a:spcPts val="100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FAL </a:t>
            </a: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(Facilitation Committee)</a:t>
            </a:r>
          </a:p>
          <a:p>
            <a:pPr lvl="0" defTabSz="914400">
              <a:spcBef>
                <a:spcPts val="1000"/>
              </a:spcBef>
              <a:buClr>
                <a:srgbClr val="8CB7C9"/>
              </a:buClr>
            </a:pPr>
            <a:endParaRPr lang="en-GB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ILO</a:t>
            </a:r>
          </a:p>
          <a:p>
            <a:pPr marL="285750" indent="-285750">
              <a:spcBef>
                <a:spcPts val="120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MLC (Maritime Labour Convention)</a:t>
            </a:r>
          </a:p>
          <a:p>
            <a:pPr lvl="0" defTabSz="914400">
              <a:spcBef>
                <a:spcPts val="1000"/>
              </a:spcBef>
              <a:buClr>
                <a:srgbClr val="8CB7C9"/>
              </a:buClr>
            </a:pPr>
            <a:br>
              <a:rPr lang="en-GB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GB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B41C11-22B9-49A1-B164-4046706A210F}"/>
              </a:ext>
            </a:extLst>
          </p:cNvPr>
          <p:cNvSpPr/>
          <p:nvPr/>
        </p:nvSpPr>
        <p:spPr>
          <a:xfrm>
            <a:off x="524386" y="337565"/>
            <a:ext cx="32480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09630">
              <a:spcBef>
                <a:spcPct val="20000"/>
              </a:spcBef>
            </a:pPr>
            <a:r>
              <a:rPr lang="en-GB" sz="800" b="1" spc="300" dirty="0">
                <a:solidFill>
                  <a:srgbClr val="212C55"/>
                </a:solidFill>
                <a:latin typeface="Century Gothic" panose="020B0502020202020204" pitchFamily="34" charset="0"/>
              </a:rPr>
              <a:t>INTERNATIONAL GROUP OF P&amp;I CLUBS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D4CCB-411D-49E2-B03E-80342775B1CE}"/>
              </a:ext>
            </a:extLst>
          </p:cNvPr>
          <p:cNvSpPr/>
          <p:nvPr/>
        </p:nvSpPr>
        <p:spPr>
          <a:xfrm>
            <a:off x="5355931" y="1542178"/>
            <a:ext cx="673660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IOPC FUNDS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The Group is the lead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NGO </a:t>
            </a: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at the IOPC Funds</a:t>
            </a:r>
            <a:b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GB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Vast majority</a:t>
            </a: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of oil tanker cases are International Group P&amp;I Club cases</a:t>
            </a:r>
          </a:p>
          <a:p>
            <a:pPr marL="285750" indent="-285750">
              <a:spcBef>
                <a:spcPts val="120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endParaRPr lang="en-GB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Develop policies </a:t>
            </a: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on handling of oil tanker cases and admissibility of oil pollution damage claims </a:t>
            </a:r>
          </a:p>
          <a:p>
            <a:pPr marL="285750" indent="-285750">
              <a:buClr>
                <a:srgbClr val="8CB7C9"/>
              </a:buClr>
              <a:buFont typeface="Wingdings" panose="05000000000000000000" pitchFamily="2" charset="2"/>
              <a:buChar char="§"/>
            </a:pPr>
            <a:endParaRPr lang="en-GB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IMO, IOPC Funds, International Group arranged: Member State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workshops</a:t>
            </a:r>
          </a:p>
          <a:p>
            <a:pPr marL="285750" indent="-285750">
              <a:buClr>
                <a:srgbClr val="8CB7C9"/>
              </a:buClr>
              <a:buFont typeface="Wingdings" panose="05000000000000000000" pitchFamily="2" charset="2"/>
              <a:buChar char="§"/>
            </a:pPr>
            <a:endParaRPr lang="en-GB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9F3EDC-C00E-43E9-A946-3655BE98A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989" y="321027"/>
            <a:ext cx="1428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7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2AFD024-DDFF-49BF-AAC6-69C97B22F07D}"/>
              </a:ext>
            </a:extLst>
          </p:cNvPr>
          <p:cNvSpPr txBox="1">
            <a:spLocks/>
          </p:cNvSpPr>
          <p:nvPr/>
        </p:nvSpPr>
        <p:spPr>
          <a:xfrm>
            <a:off x="461701" y="613628"/>
            <a:ext cx="8148899" cy="3907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GB" sz="2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Example 1: The International Group role at the IMO/IOPCF: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EFAB69-4ACE-48CA-8433-8C8C994CF52B}"/>
              </a:ext>
            </a:extLst>
          </p:cNvPr>
          <p:cNvSpPr/>
          <p:nvPr/>
        </p:nvSpPr>
        <p:spPr>
          <a:xfrm>
            <a:off x="461701" y="997302"/>
            <a:ext cx="11227038" cy="1390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000"/>
              </a:spcBef>
            </a:pP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IMO Legal Committee &amp; IOPC Funds:</a:t>
            </a:r>
          </a:p>
          <a:p>
            <a:pPr lvl="0" defTabSz="914400"/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Prestige (2002)</a:t>
            </a:r>
          </a:p>
          <a:p>
            <a:pPr lvl="0" defTabSz="914400">
              <a:spcBef>
                <a:spcPts val="1000"/>
              </a:spcBef>
              <a:buClr>
                <a:srgbClr val="8CB7C9"/>
              </a:buClr>
            </a:pPr>
            <a:br>
              <a:rPr lang="en-GB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GB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B41C11-22B9-49A1-B164-4046706A210F}"/>
              </a:ext>
            </a:extLst>
          </p:cNvPr>
          <p:cNvSpPr/>
          <p:nvPr/>
        </p:nvSpPr>
        <p:spPr>
          <a:xfrm>
            <a:off x="524386" y="337565"/>
            <a:ext cx="32480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09630">
              <a:spcBef>
                <a:spcPct val="20000"/>
              </a:spcBef>
            </a:pPr>
            <a:r>
              <a:rPr lang="en-GB" sz="800" b="1" spc="300" dirty="0">
                <a:solidFill>
                  <a:schemeClr val="tx2"/>
                </a:solidFill>
                <a:latin typeface="Century Gothic" panose="020B0502020202020204" pitchFamily="34" charset="0"/>
              </a:rPr>
              <a:t>INTERNATIONAL GROUP OF P&amp;I CLUBS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9F3EDC-C00E-43E9-A946-3655BE98A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989" y="321027"/>
            <a:ext cx="1428750" cy="67627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EFF96DC-CAB9-20DB-861F-E200098E8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6" y="1886840"/>
            <a:ext cx="6225544" cy="442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48018BC-D969-457B-D24B-E5D4F90ED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1" y="4579620"/>
            <a:ext cx="4662472" cy="173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3E0702DC-16E9-E0B8-42EF-EA570B6DA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886840"/>
            <a:ext cx="4662472" cy="238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934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DAF89A-1AAF-4BE2-ADF5-1DD8180E46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72244" y="1619045"/>
            <a:ext cx="10720595" cy="5177995"/>
          </a:xfrm>
        </p:spPr>
        <p:txBody>
          <a:bodyPr>
            <a:normAutofit/>
          </a:bodyPr>
          <a:lstStyle/>
          <a:p>
            <a:pPr marL="257175" indent="-257175" algn="just" defTabSz="342900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</a:rPr>
              <a:t>A </a:t>
            </a:r>
            <a:r>
              <a:rPr lang="en-GB" sz="2000" b="1" dirty="0">
                <a:solidFill>
                  <a:schemeClr val="tx2"/>
                </a:solidFill>
              </a:rPr>
              <a:t>6 year project </a:t>
            </a:r>
            <a:r>
              <a:rPr lang="en-GB" sz="2000" dirty="0">
                <a:solidFill>
                  <a:schemeClr val="tx2"/>
                </a:solidFill>
              </a:rPr>
              <a:t>from 2016 to the agreement of the UI wording in the IMO Assembly in December 2021</a:t>
            </a:r>
          </a:p>
          <a:p>
            <a:pPr marL="257175" indent="-257175" algn="just" defTabSz="342900">
              <a:lnSpc>
                <a:spcPct val="120000"/>
              </a:lnSpc>
              <a:spcBef>
                <a:spcPts val="2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</a:rPr>
              <a:t>UI represents a </a:t>
            </a:r>
            <a:r>
              <a:rPr lang="en-GB" sz="2000" b="1" dirty="0">
                <a:solidFill>
                  <a:schemeClr val="tx2"/>
                </a:solidFill>
              </a:rPr>
              <a:t>precedent</a:t>
            </a:r>
            <a:r>
              <a:rPr lang="en-GB" sz="2000" dirty="0">
                <a:solidFill>
                  <a:schemeClr val="tx2"/>
                </a:solidFill>
              </a:rPr>
              <a:t> for the IMO in terms of agreeing a UI on an IMO adopted liability and compensation regime</a:t>
            </a:r>
          </a:p>
          <a:p>
            <a:pPr marL="257175" indent="-257175" algn="just" defTabSz="342900">
              <a:lnSpc>
                <a:spcPct val="120000"/>
              </a:lnSpc>
              <a:spcBef>
                <a:spcPts val="2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</a:rPr>
              <a:t>Represents an </a:t>
            </a:r>
            <a:r>
              <a:rPr lang="en-GB" sz="2000" b="1" dirty="0">
                <a:solidFill>
                  <a:schemeClr val="tx2"/>
                </a:solidFill>
              </a:rPr>
              <a:t>agreement of the State Parties </a:t>
            </a:r>
            <a:r>
              <a:rPr lang="en-GB" sz="2000" dirty="0">
                <a:solidFill>
                  <a:schemeClr val="tx2"/>
                </a:solidFill>
              </a:rPr>
              <a:t>to the Conventions present at the time of the IMO Assembly meeting (and includes Bunkers and WRC).</a:t>
            </a:r>
          </a:p>
          <a:p>
            <a:pPr marL="257175" indent="-257175" algn="just" defTabSz="342900">
              <a:lnSpc>
                <a:spcPct val="120000"/>
              </a:lnSpc>
              <a:spcBef>
                <a:spcPts val="2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</a:rPr>
              <a:t>Will be taken as </a:t>
            </a:r>
            <a:r>
              <a:rPr lang="en-GB" sz="2000" b="1" dirty="0">
                <a:solidFill>
                  <a:schemeClr val="tx2"/>
                </a:solidFill>
              </a:rPr>
              <a:t>guidance</a:t>
            </a:r>
            <a:r>
              <a:rPr lang="en-GB" sz="2000" dirty="0">
                <a:solidFill>
                  <a:schemeClr val="tx2"/>
                </a:solidFill>
              </a:rPr>
              <a:t> for courts, States, insurers and shipowners in future cases when the owner’s right to limit is tested</a:t>
            </a:r>
          </a:p>
          <a:p>
            <a:pPr marL="257175" indent="-257175" algn="just" defTabSz="342900">
              <a:lnSpc>
                <a:spcPct val="120000"/>
              </a:lnSpc>
              <a:spcBef>
                <a:spcPts val="2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</a:rPr>
              <a:t>Shows what can be </a:t>
            </a:r>
            <a:r>
              <a:rPr lang="en-GB" sz="2000" b="1" dirty="0">
                <a:solidFill>
                  <a:schemeClr val="tx2"/>
                </a:solidFill>
              </a:rPr>
              <a:t>achieved</a:t>
            </a:r>
            <a:r>
              <a:rPr lang="en-GB" sz="2000" dirty="0">
                <a:solidFill>
                  <a:schemeClr val="tx2"/>
                </a:solidFill>
              </a:rPr>
              <a:t> by industry and governments with co-operation, proper engagement and everyone striving for the same end result.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77380-BB86-4C1A-96E4-8E74A88F36D1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72244" y="350234"/>
            <a:ext cx="3923227" cy="165276"/>
          </a:xfrm>
        </p:spPr>
        <p:txBody>
          <a:bodyPr>
            <a:normAutofit fontScale="25000" lnSpcReduction="20000"/>
          </a:bodyPr>
          <a:lstStyle/>
          <a:p>
            <a:r>
              <a:rPr lang="en-GB" sz="2500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2EA9-75C1-4337-9EBF-1AF973084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244" y="920462"/>
            <a:ext cx="10857755" cy="421612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chemeClr val="tx2"/>
                </a:solidFill>
              </a:rPr>
              <a:t>IMO – Unified Interpretation (UI) of test for breaking owner’s right to limit liability</a:t>
            </a:r>
          </a:p>
        </p:txBody>
      </p:sp>
    </p:spTree>
    <p:extLst>
      <p:ext uri="{BB962C8B-B14F-4D97-AF65-F5344CB8AC3E}">
        <p14:creationId xmlns:p14="http://schemas.microsoft.com/office/powerpoint/2010/main" val="1757435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C655-D762-4AC4-84F2-42C3D1BE04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3C546-2DF3-47BA-B87A-1573F86A73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6EF071-B89F-4F4D-A930-01B2BA39B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09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40138-04A3-BC47-552D-DD56DD99220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GB" sz="800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4589E-87BE-4710-8D59-BBDDD12B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304" y="944111"/>
            <a:ext cx="8897292" cy="418005"/>
          </a:xfrm>
        </p:spPr>
        <p:txBody>
          <a:bodyPr>
            <a:normAutofit fontScale="25000" lnSpcReduction="20000"/>
          </a:bodyPr>
          <a:lstStyle/>
          <a:p>
            <a:r>
              <a:rPr lang="en-GB" sz="9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Example 2: The International Group role at the IMO/IOPCF: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9FABD-6037-4F8B-8BED-67D80B281AC8}"/>
              </a:ext>
            </a:extLst>
          </p:cNvPr>
          <p:cNvSpPr/>
          <p:nvPr/>
        </p:nvSpPr>
        <p:spPr>
          <a:xfrm>
            <a:off x="552304" y="1454349"/>
            <a:ext cx="10611792" cy="4762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135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IMO Technical Cooperation Programme – only industry association that is regularly engaged to participate</a:t>
            </a:r>
          </a:p>
          <a:p>
            <a:pPr marL="257175" indent="-257175" algn="just" defTabSz="342900">
              <a:spcBef>
                <a:spcPts val="28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Aim to promote better understanding of IMO conventions &amp; spill response/compensation (1992 CLC/Fund, 2001 Bunkers Convention and Wreck Removal Convention)</a:t>
            </a:r>
          </a:p>
          <a:p>
            <a:pPr marL="257175" indent="-257175" algn="just" defTabSz="342900">
              <a:spcBef>
                <a:spcPts val="28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40+ workshops and seminars with governments and regional governmental organisations and with 70+ countries since 2015</a:t>
            </a:r>
          </a:p>
          <a:p>
            <a:pPr marL="257175" indent="-257175" algn="just" defTabSz="342900">
              <a:spcBef>
                <a:spcPts val="28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Also engage in separate International Group specific outreach initiatives – e.g. Brazil, Mexico, New Zealand, South Africa</a:t>
            </a:r>
          </a:p>
          <a:p>
            <a:pPr marL="257175" indent="-257175" defTabSz="342900">
              <a:spcBef>
                <a:spcPts val="12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endParaRPr lang="en-GB" sz="1500" dirty="0">
              <a:solidFill>
                <a:srgbClr val="1F497D"/>
              </a:solidFill>
              <a:latin typeface="Century Gothic" panose="020B0502020202020204" pitchFamily="34" charset="0"/>
            </a:endParaRPr>
          </a:p>
          <a:p>
            <a:pPr marL="214313" indent="-214313" defTabSz="342900">
              <a:spcBef>
                <a:spcPts val="1200"/>
              </a:spcBef>
              <a:buClr>
                <a:srgbClr val="8CB7C9"/>
              </a:buClr>
              <a:buFont typeface="Courier New" panose="02070309020205020404" pitchFamily="49" charset="0"/>
              <a:buChar char="o"/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International Maritime Organization - Wikipedia">
            <a:extLst>
              <a:ext uri="{FF2B5EF4-FFF2-40B4-BE49-F238E27FC236}">
                <a16:creationId xmlns:a16="http://schemas.microsoft.com/office/drawing/2014/main" id="{F1C07F83-37AA-4E70-A0F3-BEC2C899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59" y="5388933"/>
            <a:ext cx="3238499" cy="12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C4AB0B66-30E8-48B0-93AE-8DCF8290A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34" y="5471268"/>
            <a:ext cx="2930208" cy="1201574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181E553-39BB-488C-8195-47BA62E46657}"/>
              </a:ext>
            </a:extLst>
          </p:cNvPr>
          <p:cNvSpPr/>
          <p:nvPr/>
        </p:nvSpPr>
        <p:spPr>
          <a:xfrm>
            <a:off x="4755361" y="5613230"/>
            <a:ext cx="2346479" cy="3665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E9B9D80-1897-4687-9D7A-3D01513CDCE3}"/>
              </a:ext>
            </a:extLst>
          </p:cNvPr>
          <p:cNvSpPr/>
          <p:nvPr/>
        </p:nvSpPr>
        <p:spPr>
          <a:xfrm rot="10800000">
            <a:off x="4715440" y="6072055"/>
            <a:ext cx="2285519" cy="3665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910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85C55-1F47-73BF-1E2D-8A7134056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7440"/>
          <a:stretch/>
        </p:blipFill>
        <p:spPr>
          <a:xfrm>
            <a:off x="-60681" y="-4139"/>
            <a:ext cx="12263717" cy="6862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280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DD49E-5D39-E608-6CFF-49D4844E0E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83094" y="404113"/>
            <a:ext cx="5230969" cy="220368"/>
          </a:xfrm>
        </p:spPr>
        <p:txBody>
          <a:bodyPr/>
          <a:lstStyle/>
          <a:p>
            <a:r>
              <a:rPr lang="en-GB" sz="800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9FABD-6037-4F8B-8BED-67D80B281AC8}"/>
              </a:ext>
            </a:extLst>
          </p:cNvPr>
          <p:cNvSpPr/>
          <p:nvPr/>
        </p:nvSpPr>
        <p:spPr>
          <a:xfrm>
            <a:off x="519234" y="1553974"/>
            <a:ext cx="11055546" cy="630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spcBef>
                <a:spcPts val="135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solidFill>
                  <a:srgbClr val="1F497D"/>
                </a:solidFill>
                <a:latin typeface="Century Gothic" panose="020B0502020202020204" pitchFamily="34" charset="0"/>
              </a:rPr>
              <a:t>For oil tanker (1992 CLC) </a:t>
            </a: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spills extensive </a:t>
            </a:r>
            <a:r>
              <a:rPr lang="en-GB" sz="2000" b="1" dirty="0">
                <a:solidFill>
                  <a:srgbClr val="1F497D"/>
                </a:solidFill>
                <a:latin typeface="Century Gothic" panose="020B0502020202020204" pitchFamily="34" charset="0"/>
              </a:rPr>
              <a:t>claims</a:t>
            </a: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 guidance available (from IOPC Funds)</a:t>
            </a:r>
          </a:p>
          <a:p>
            <a:pPr marL="257175" indent="-257175" defTabSz="342900">
              <a:lnSpc>
                <a:spcPct val="150000"/>
              </a:lnSpc>
              <a:spcBef>
                <a:spcPts val="24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But no comparable guidance </a:t>
            </a:r>
            <a:r>
              <a:rPr lang="en-GB" sz="2000" b="1" dirty="0">
                <a:solidFill>
                  <a:srgbClr val="1F497D"/>
                </a:solidFill>
                <a:latin typeface="Century Gothic" panose="020B0502020202020204" pitchFamily="34" charset="0"/>
              </a:rPr>
              <a:t>for bunker spills </a:t>
            </a: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as governed by the IMO’s 2001 Bunkers Convention spills and recent spills have highlighted need for clarity &amp; information </a:t>
            </a:r>
          </a:p>
          <a:p>
            <a:pPr marL="257175" indent="-257175" defTabSz="342900">
              <a:lnSpc>
                <a:spcPct val="150000"/>
              </a:lnSpc>
              <a:spcBef>
                <a:spcPts val="24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International Group </a:t>
            </a:r>
            <a:r>
              <a:rPr lang="en-GB" sz="2000" b="1" dirty="0">
                <a:solidFill>
                  <a:srgbClr val="1F497D"/>
                </a:solidFill>
                <a:latin typeface="Century Gothic" panose="020B0502020202020204" pitchFamily="34" charset="0"/>
              </a:rPr>
              <a:t>initiative</a:t>
            </a: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 to address that gap </a:t>
            </a:r>
          </a:p>
          <a:p>
            <a:pPr marL="257175" indent="-257175" defTabSz="342900">
              <a:lnSpc>
                <a:spcPct val="150000"/>
              </a:lnSpc>
              <a:spcBef>
                <a:spcPts val="24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Collaboration with partners at </a:t>
            </a:r>
            <a:r>
              <a:rPr lang="en-GB" sz="2000" b="1" dirty="0">
                <a:solidFill>
                  <a:srgbClr val="1F497D"/>
                </a:solidFill>
                <a:latin typeface="Century Gothic" panose="020B0502020202020204" pitchFamily="34" charset="0"/>
              </a:rPr>
              <a:t>IMO LEG </a:t>
            </a: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in 2021 and 2022</a:t>
            </a:r>
          </a:p>
          <a:p>
            <a:pPr marL="257175" indent="-257175" defTabSz="342900">
              <a:lnSpc>
                <a:spcPct val="150000"/>
              </a:lnSpc>
              <a:spcBef>
                <a:spcPts val="24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solidFill>
                  <a:srgbClr val="1F497D"/>
                </a:solidFill>
                <a:latin typeface="Century Gothic" panose="020B0502020202020204" pitchFamily="34" charset="0"/>
              </a:rPr>
              <a:t>IMO LEG Working Group </a:t>
            </a: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formed in March 2022 to draft claimant guide</a:t>
            </a:r>
          </a:p>
          <a:p>
            <a:pPr marL="257175" indent="-257175" defTabSz="342900">
              <a:lnSpc>
                <a:spcPct val="150000"/>
              </a:lnSpc>
              <a:spcBef>
                <a:spcPts val="24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Basis of guide </a:t>
            </a:r>
            <a:r>
              <a:rPr lang="en-GB" sz="2000" b="1" dirty="0">
                <a:solidFill>
                  <a:srgbClr val="1F497D"/>
                </a:solidFill>
                <a:latin typeface="Century Gothic" panose="020B0502020202020204" pitchFamily="34" charset="0"/>
              </a:rPr>
              <a:t>provided by the International Group</a:t>
            </a:r>
            <a:r>
              <a:rPr lang="en-GB" sz="2000" dirty="0">
                <a:solidFill>
                  <a:srgbClr val="1F497D"/>
                </a:solidFill>
                <a:latin typeface="Century Gothic" panose="020B0502020202020204" pitchFamily="34" charset="0"/>
              </a:rPr>
              <a:t>. Likely publication by the IMO in </a:t>
            </a:r>
            <a:r>
              <a:rPr lang="en-GB" sz="2000" b="1" dirty="0">
                <a:solidFill>
                  <a:srgbClr val="1F497D"/>
                </a:solidFill>
                <a:latin typeface="Century Gothic" panose="020B0502020202020204" pitchFamily="34" charset="0"/>
              </a:rPr>
              <a:t>2023</a:t>
            </a:r>
          </a:p>
          <a:p>
            <a:pPr marL="257175" indent="-257175" defTabSz="342900">
              <a:spcBef>
                <a:spcPts val="12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endParaRPr lang="en-GB" sz="1500" dirty="0">
              <a:solidFill>
                <a:srgbClr val="1F497D"/>
              </a:solidFill>
              <a:latin typeface="Century Gothic" panose="020B0502020202020204" pitchFamily="34" charset="0"/>
            </a:endParaRPr>
          </a:p>
          <a:p>
            <a:pPr marL="257175" indent="-257175" defTabSz="342900">
              <a:spcBef>
                <a:spcPts val="1200"/>
              </a:spcBef>
              <a:buClr>
                <a:srgbClr val="4F81BD"/>
              </a:buClr>
              <a:buFont typeface="Wingdings" panose="05000000000000000000" pitchFamily="2" charset="2"/>
              <a:buChar char="§"/>
              <a:defRPr/>
            </a:pPr>
            <a:endParaRPr lang="en-GB" sz="1500" dirty="0">
              <a:solidFill>
                <a:srgbClr val="1F497D"/>
              </a:solidFill>
              <a:latin typeface="Century Gothic" panose="020B0502020202020204" pitchFamily="34" charset="0"/>
            </a:endParaRPr>
          </a:p>
          <a:p>
            <a:pPr marL="214313" indent="-214313" defTabSz="342900">
              <a:spcBef>
                <a:spcPts val="1200"/>
              </a:spcBef>
              <a:buClr>
                <a:srgbClr val="8CB7C9"/>
              </a:buClr>
              <a:buFont typeface="Courier New" panose="02070309020205020404" pitchFamily="49" charset="0"/>
              <a:buChar char="o"/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1174CFB-9829-CC10-3604-C0B8F25D7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234" y="953770"/>
            <a:ext cx="9139872" cy="417513"/>
          </a:xfrm>
        </p:spPr>
        <p:txBody>
          <a:bodyPr>
            <a:normAutofit fontScale="25000" lnSpcReduction="20000"/>
          </a:bodyPr>
          <a:lstStyle/>
          <a:p>
            <a:r>
              <a:rPr lang="en-GB" sz="9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Example </a:t>
            </a:r>
            <a:r>
              <a:rPr lang="en-GB" sz="9600" b="1" dirty="0">
                <a:solidFill>
                  <a:schemeClr val="tx2"/>
                </a:solidFill>
              </a:rPr>
              <a:t>3</a:t>
            </a:r>
            <a:r>
              <a:rPr lang="en-GB" sz="9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: The International Group role at the IMO/IOPCF: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848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BD510F-794B-41B9-B853-63DB92F0896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60178" y="1746610"/>
            <a:ext cx="10885007" cy="4790843"/>
          </a:xfrm>
        </p:spPr>
        <p:txBody>
          <a:bodyPr>
            <a:normAutofit/>
          </a:bodyPr>
          <a:lstStyle/>
          <a:p>
            <a:pPr marL="342900" lvl="0" indent="-342900" defTabSz="457200">
              <a:spcBef>
                <a:spcPts val="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2"/>
                </a:solidFill>
              </a:rPr>
              <a:t>The Grouping </a:t>
            </a:r>
            <a:r>
              <a:rPr lang="en-GB" sz="2400" dirty="0">
                <a:solidFill>
                  <a:schemeClr val="tx2"/>
                </a:solidFill>
              </a:rPr>
              <a:t>of the major P&amp;I Clubs: the International Group of P&amp;I Clubs (the “International Group”)</a:t>
            </a:r>
            <a:br>
              <a:rPr lang="en-GB" sz="2400" dirty="0">
                <a:solidFill>
                  <a:schemeClr val="tx2"/>
                </a:solidFill>
              </a:rPr>
            </a:br>
            <a:endParaRPr lang="en-GB" sz="2400" dirty="0">
              <a:solidFill>
                <a:schemeClr val="tx2"/>
              </a:solidFill>
            </a:endParaRPr>
          </a:p>
          <a:p>
            <a:pPr marL="342900" lvl="0" indent="-342900" defTabSz="457200">
              <a:spcBef>
                <a:spcPts val="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2"/>
                </a:solidFill>
              </a:rPr>
              <a:t>Importance </a:t>
            </a:r>
            <a:r>
              <a:rPr lang="en-GB" sz="2400" dirty="0">
                <a:solidFill>
                  <a:schemeClr val="tx2"/>
                </a:solidFill>
              </a:rPr>
              <a:t>and</a:t>
            </a:r>
            <a:r>
              <a:rPr lang="en-GB" sz="2400" b="1" dirty="0">
                <a:solidFill>
                  <a:schemeClr val="tx2"/>
                </a:solidFill>
              </a:rPr>
              <a:t> functions </a:t>
            </a:r>
            <a:r>
              <a:rPr lang="en-GB" sz="2400" dirty="0">
                <a:solidFill>
                  <a:schemeClr val="tx2"/>
                </a:solidFill>
              </a:rPr>
              <a:t>of the International Group</a:t>
            </a:r>
            <a:br>
              <a:rPr lang="en-GB" sz="2400" dirty="0">
                <a:solidFill>
                  <a:schemeClr val="tx2"/>
                </a:solidFill>
              </a:rPr>
            </a:br>
            <a:endParaRPr lang="en-GB" sz="2400" dirty="0">
              <a:solidFill>
                <a:schemeClr val="tx2"/>
              </a:solidFill>
            </a:endParaRPr>
          </a:p>
          <a:p>
            <a:pPr marL="342900" lvl="0" indent="-342900" defTabSz="457200">
              <a:spcBef>
                <a:spcPts val="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</a:rPr>
              <a:t>Role of the International Group’s </a:t>
            </a:r>
            <a:r>
              <a:rPr lang="en-GB" sz="2400" b="1" dirty="0">
                <a:solidFill>
                  <a:schemeClr val="tx2"/>
                </a:solidFill>
              </a:rPr>
              <a:t>Committees</a:t>
            </a:r>
            <a:r>
              <a:rPr lang="en-GB" sz="2400" dirty="0">
                <a:solidFill>
                  <a:schemeClr val="tx2"/>
                </a:solidFill>
              </a:rPr>
              <a:t> – Pollution Committee</a:t>
            </a:r>
          </a:p>
          <a:p>
            <a:pPr marL="342900" lvl="0" indent="-342900" defTabSz="457200">
              <a:spcBef>
                <a:spcPts val="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2"/>
              </a:solidFill>
            </a:endParaRPr>
          </a:p>
          <a:p>
            <a:pPr marL="342900" lvl="0" indent="-342900" defTabSz="457200">
              <a:spcBef>
                <a:spcPts val="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</a:rPr>
              <a:t>International Group’s Role at the </a:t>
            </a:r>
            <a:r>
              <a:rPr lang="en-GB" sz="2400" b="1" dirty="0">
                <a:solidFill>
                  <a:schemeClr val="tx2"/>
                </a:solidFill>
              </a:rPr>
              <a:t>IMO and the IOPC Funds</a:t>
            </a:r>
          </a:p>
          <a:p>
            <a:pPr marL="342900" lvl="0" indent="-342900" defTabSz="457200">
              <a:spcBef>
                <a:spcPts val="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2"/>
              </a:solidFill>
            </a:endParaRPr>
          </a:p>
          <a:p>
            <a:pPr marL="342900" lvl="0" indent="-342900" defTabSz="457200">
              <a:spcBef>
                <a:spcPts val="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</a:rPr>
              <a:t>International Group </a:t>
            </a:r>
            <a:r>
              <a:rPr lang="en-GB" sz="2400" b="1" dirty="0">
                <a:solidFill>
                  <a:schemeClr val="tx2"/>
                </a:solidFill>
              </a:rPr>
              <a:t>work streams </a:t>
            </a:r>
            <a:r>
              <a:rPr lang="en-GB" sz="2400" dirty="0">
                <a:solidFill>
                  <a:schemeClr val="tx2"/>
                </a:solidFill>
              </a:rPr>
              <a:t>at the IMO: 3 x examples</a:t>
            </a:r>
          </a:p>
          <a:p>
            <a:pPr marL="342900" lvl="0" indent="-342900" defTabSz="457200">
              <a:spcBef>
                <a:spcPts val="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2"/>
              </a:solidFill>
            </a:endParaRPr>
          </a:p>
          <a:p>
            <a:pPr marL="342900" lvl="0" indent="-342900" defTabSz="457200">
              <a:spcBef>
                <a:spcPts val="0"/>
              </a:spcBef>
              <a:buClr>
                <a:srgbClr val="8CB7C9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</a:rPr>
              <a:t>Conclusions and Q&amp;A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8E32F-A0F8-4210-853F-BCBDC7FB000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65973" y="419353"/>
            <a:ext cx="5230969" cy="220368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BFE54-5F41-4729-BE99-47579E02B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178" y="892847"/>
            <a:ext cx="10473527" cy="623750"/>
          </a:xfrm>
        </p:spPr>
        <p:txBody>
          <a:bodyPr>
            <a:normAutofit/>
          </a:bodyPr>
          <a:lstStyle/>
          <a:p>
            <a:r>
              <a:rPr lang="en-GB" sz="2200" b="1" dirty="0">
                <a:solidFill>
                  <a:schemeClr val="tx2"/>
                </a:solidFill>
              </a:rPr>
              <a:t>The International Group of P&amp;I Clubs</a:t>
            </a:r>
          </a:p>
        </p:txBody>
      </p:sp>
    </p:spTree>
    <p:extLst>
      <p:ext uri="{BB962C8B-B14F-4D97-AF65-F5344CB8AC3E}">
        <p14:creationId xmlns:p14="http://schemas.microsoft.com/office/powerpoint/2010/main" val="2033538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DAF89A-1AAF-4BE2-ADF5-1DD8180E46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41787" y="1565636"/>
            <a:ext cx="11276833" cy="5568820"/>
          </a:xfrm>
        </p:spPr>
        <p:txBody>
          <a:bodyPr>
            <a:normAutofit/>
          </a:bodyPr>
          <a:lstStyle/>
          <a:p>
            <a:pPr marL="342900" indent="-342900" defTabSz="457200">
              <a:lnSpc>
                <a:spcPct val="120000"/>
              </a:lnSpc>
              <a:spcBef>
                <a:spcPts val="1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tx2"/>
                </a:solidFill>
              </a:rPr>
              <a:t>Major P&amp;I Clubs </a:t>
            </a:r>
            <a:r>
              <a:rPr lang="en-GB" sz="2000" dirty="0">
                <a:solidFill>
                  <a:schemeClr val="tx2"/>
                </a:solidFill>
              </a:rPr>
              <a:t>come together in the International Group of P&amp;I Clubs</a:t>
            </a:r>
          </a:p>
          <a:p>
            <a:pPr marL="342900" indent="-342900" algn="just" defTabSz="457200">
              <a:lnSpc>
                <a:spcPct val="12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International Group Clubs </a:t>
            </a:r>
            <a:r>
              <a:rPr lang="en-GB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work collectively </a:t>
            </a:r>
            <a:r>
              <a:rPr lang="en-GB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for benefit of world’s shipowners and other stakeholders, including governments and maritime administrations.</a:t>
            </a:r>
          </a:p>
          <a:p>
            <a:pPr marL="342900" indent="-342900" algn="just" defTabSz="457200">
              <a:lnSpc>
                <a:spcPct val="12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tx2"/>
                </a:solidFill>
              </a:rPr>
              <a:t>High levels </a:t>
            </a:r>
            <a:r>
              <a:rPr lang="en-GB" sz="2000" dirty="0">
                <a:solidFill>
                  <a:schemeClr val="tx2"/>
                </a:solidFill>
              </a:rPr>
              <a:t>of cover through the pooling and reinsurance arrangements</a:t>
            </a:r>
          </a:p>
          <a:p>
            <a:pPr marL="342900" indent="-342900" algn="just" defTabSz="457200">
              <a:lnSpc>
                <a:spcPct val="12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tx2"/>
                </a:solidFill>
              </a:rPr>
              <a:t>Co-operation</a:t>
            </a:r>
            <a:r>
              <a:rPr lang="en-GB" sz="2000" dirty="0">
                <a:solidFill>
                  <a:schemeClr val="tx2"/>
                </a:solidFill>
              </a:rPr>
              <a:t> amongst the Clubs through the International Group’s Committee structure</a:t>
            </a:r>
          </a:p>
          <a:p>
            <a:pPr marL="342900" indent="-342900" algn="just" defTabSz="457200">
              <a:lnSpc>
                <a:spcPct val="12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</a:rPr>
              <a:t>Significant involvement and participation in work at the </a:t>
            </a:r>
            <a:r>
              <a:rPr lang="en-GB" sz="2000" b="1" dirty="0">
                <a:solidFill>
                  <a:schemeClr val="tx2"/>
                </a:solidFill>
              </a:rPr>
              <a:t>IMO &amp; IOPC Funds</a:t>
            </a:r>
          </a:p>
          <a:p>
            <a:pPr marL="342900" indent="-342900" algn="just" defTabSz="457200">
              <a:lnSpc>
                <a:spcPct val="12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</a:rPr>
              <a:t>A </a:t>
            </a:r>
            <a:r>
              <a:rPr lang="en-GB" sz="2000" b="1" dirty="0">
                <a:solidFill>
                  <a:schemeClr val="tx2"/>
                </a:solidFill>
              </a:rPr>
              <a:t>lead industry </a:t>
            </a:r>
            <a:r>
              <a:rPr lang="en-GB" sz="2000" dirty="0">
                <a:solidFill>
                  <a:schemeClr val="tx2"/>
                </a:solidFill>
              </a:rPr>
              <a:t>NGO on behalf of owners</a:t>
            </a:r>
          </a:p>
          <a:p>
            <a:pPr marL="342900" indent="-342900" algn="just" defTabSz="457200">
              <a:lnSpc>
                <a:spcPct val="12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</a:rPr>
              <a:t>A </a:t>
            </a:r>
            <a:r>
              <a:rPr lang="en-GB" sz="2000" b="1" dirty="0">
                <a:solidFill>
                  <a:schemeClr val="tx2"/>
                </a:solidFill>
              </a:rPr>
              <a:t>lead focal and contact </a:t>
            </a:r>
            <a:r>
              <a:rPr lang="en-GB" sz="2000" dirty="0">
                <a:solidFill>
                  <a:schemeClr val="tx2"/>
                </a:solidFill>
              </a:rPr>
              <a:t>point for governments </a:t>
            </a:r>
          </a:p>
          <a:p>
            <a:pPr marL="342900" indent="-342900" algn="just" defTabSz="457200">
              <a:lnSpc>
                <a:spcPct val="12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 algn="just" defTabSz="457200">
              <a:lnSpc>
                <a:spcPct val="120000"/>
              </a:lnSpc>
              <a:spcBef>
                <a:spcPts val="1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77380-BB86-4C1A-96E4-8E74A88F36D1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41787" y="373633"/>
            <a:ext cx="5230969" cy="220368"/>
          </a:xfrm>
        </p:spPr>
        <p:txBody>
          <a:bodyPr/>
          <a:lstStyle/>
          <a:p>
            <a:r>
              <a:rPr lang="en-GB" sz="800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2EA9-75C1-4337-9EBF-1AF973084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787" y="870816"/>
            <a:ext cx="10610685" cy="418005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chemeClr val="tx2"/>
                </a:solidFill>
              </a:rPr>
              <a:t>Summary – International Group of P&amp;I Clubs</a:t>
            </a:r>
          </a:p>
        </p:txBody>
      </p:sp>
    </p:spTree>
    <p:extLst>
      <p:ext uri="{BB962C8B-B14F-4D97-AF65-F5344CB8AC3E}">
        <p14:creationId xmlns:p14="http://schemas.microsoft.com/office/powerpoint/2010/main" val="4115152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CEA2-E835-43CB-A3A5-41D14A8EE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760" y="2067983"/>
            <a:ext cx="5181600" cy="1444837"/>
          </a:xfr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</a:pPr>
            <a:r>
              <a:rPr lang="en-GB" sz="4000" dirty="0">
                <a:solidFill>
                  <a:schemeClr val="tx2"/>
                </a:solidFill>
                <a:latin typeface="Century Gothic" panose="020B0502020202020204" pitchFamily="34" charset="0"/>
              </a:rPr>
              <a:t>Thank you!</a:t>
            </a:r>
            <a:br>
              <a:rPr lang="en-GB" sz="40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GB" sz="4000" dirty="0">
                <a:solidFill>
                  <a:schemeClr val="tx2"/>
                </a:solidFill>
                <a:latin typeface="Century Gothic" panose="020B0502020202020204" pitchFamily="34" charset="0"/>
              </a:rPr>
              <a:t>Q&amp;A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4C6B5-73BE-49E7-97EA-FE5D73C10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004" y="496430"/>
            <a:ext cx="1428750" cy="6762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2ECDC8-6AA9-48B7-A966-A022372D1D66}"/>
              </a:ext>
            </a:extLst>
          </p:cNvPr>
          <p:cNvSpPr txBox="1">
            <a:spLocks/>
          </p:cNvSpPr>
          <p:nvPr/>
        </p:nvSpPr>
        <p:spPr>
          <a:xfrm>
            <a:off x="1127760" y="4726730"/>
            <a:ext cx="5181600" cy="980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David Baker</a:t>
            </a:r>
          </a:p>
          <a:p>
            <a:pPr algn="l"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International Group of P&amp;I Clubs</a:t>
            </a:r>
          </a:p>
          <a:p>
            <a:pPr algn="l">
              <a:spcBef>
                <a:spcPts val="600"/>
              </a:spcBef>
            </a:pPr>
            <a:r>
              <a:rPr lang="en-GB" sz="2400" dirty="0">
                <a:solidFill>
                  <a:schemeClr val="accent1"/>
                </a:solidFill>
                <a:latin typeface="Century Gothic" panose="020B0502020202020204" pitchFamily="34" charset="0"/>
                <a:hlinkClick r:id="rId3"/>
              </a:rPr>
              <a:t>www.igpandi.org</a:t>
            </a:r>
            <a:endParaRPr lang="en-GB" sz="24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>
              <a:spcBef>
                <a:spcPts val="600"/>
              </a:spcBef>
            </a:pPr>
            <a:endParaRPr lang="en-GB" sz="24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08BFAB5E-AC59-4D9A-ACED-A9251CA62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158" y="4257509"/>
            <a:ext cx="3176016" cy="12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10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4589E-87BE-4710-8D59-BBDDD12B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5035" y="984046"/>
            <a:ext cx="6793065" cy="369722"/>
          </a:xfrm>
        </p:spPr>
        <p:txBody>
          <a:bodyPr>
            <a:normAutofit fontScale="70000" lnSpcReduction="20000"/>
          </a:bodyPr>
          <a:lstStyle/>
          <a:p>
            <a:r>
              <a:rPr lang="en-GB" sz="3100" b="1" dirty="0">
                <a:solidFill>
                  <a:schemeClr val="tx2"/>
                </a:solidFill>
              </a:rPr>
              <a:t>What is the International Group of P&amp;I Clubs?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9FABD-6037-4F8B-8BED-67D80B281AC8}"/>
              </a:ext>
            </a:extLst>
          </p:cNvPr>
          <p:cNvSpPr/>
          <p:nvPr/>
        </p:nvSpPr>
        <p:spPr>
          <a:xfrm>
            <a:off x="809308" y="1656138"/>
            <a:ext cx="10940731" cy="6976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Grouping of 13 </a:t>
            </a:r>
            <a:r>
              <a:rPr lang="en-GB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of the major P&amp;I Clubs worldwide </a:t>
            </a:r>
          </a:p>
          <a:p>
            <a:pPr marL="342900" indent="-342900">
              <a:spcBef>
                <a:spcPts val="2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13 P&amp;I Clubs provide P&amp;I insurance cover to over </a:t>
            </a:r>
            <a:r>
              <a:rPr lang="en-GB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90% </a:t>
            </a:r>
            <a:r>
              <a:rPr lang="en-GB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of world ocean-going tonnage</a:t>
            </a:r>
          </a:p>
          <a:p>
            <a:pPr marL="342900" indent="-342900">
              <a:spcBef>
                <a:spcPts val="2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Total entered tonnage in 13 International Group Clubs </a:t>
            </a:r>
            <a:r>
              <a:rPr lang="en-GB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approx. 1.35bn GT</a:t>
            </a:r>
          </a:p>
          <a:p>
            <a:pPr marL="342900" indent="-342900">
              <a:spcBef>
                <a:spcPts val="2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C. 65,000 </a:t>
            </a:r>
            <a:r>
              <a:rPr lang="en-GB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vessels</a:t>
            </a:r>
          </a:p>
          <a:p>
            <a:pPr marL="342900" indent="-342900">
              <a:spcBef>
                <a:spcPts val="2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Over 95% </a:t>
            </a:r>
            <a:r>
              <a:rPr lang="en-GB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of all ocean going tankers</a:t>
            </a:r>
          </a:p>
          <a:p>
            <a:pPr marL="342900" indent="-342900">
              <a:spcBef>
                <a:spcPts val="2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Healthy competition </a:t>
            </a:r>
            <a:r>
              <a:rPr lang="en-GB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within and outside International Group: particularly in the smaller vessel sector</a:t>
            </a:r>
          </a:p>
          <a:p>
            <a:pPr marL="342900" indent="-342900">
              <a:spcBef>
                <a:spcPts val="1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1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1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1600"/>
              </a:spcBef>
              <a:buClr>
                <a:srgbClr val="8CB7C9"/>
              </a:buClr>
              <a:buFont typeface="Courier New" panose="02070309020205020404" pitchFamily="49" charset="0"/>
              <a:buChar char="o"/>
            </a:pP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6FA42E-69C2-4217-9BC2-0B75C814FF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5033" y="377488"/>
            <a:ext cx="5230969" cy="220368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04E272-BE38-4094-B473-BCD5C27D5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587" y="259718"/>
            <a:ext cx="1428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28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45467D8-EB4C-40B8-B65F-A58957262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" t="-1598" r="4482" b="5912"/>
          <a:stretch/>
        </p:blipFill>
        <p:spPr>
          <a:xfrm>
            <a:off x="2615059" y="3305622"/>
            <a:ext cx="6515606" cy="2152576"/>
          </a:xfrm>
          <a:prstGeom prst="rect">
            <a:avLst/>
          </a:prstGeom>
        </p:spPr>
      </p:pic>
      <p:pic>
        <p:nvPicPr>
          <p:cNvPr id="4" name="Picture 3" descr="Japan">
            <a:extLst>
              <a:ext uri="{FF2B5EF4-FFF2-40B4-BE49-F238E27FC236}">
                <a16:creationId xmlns:a16="http://schemas.microsoft.com/office/drawing/2014/main" id="{E48D4894-B8C3-47ED-B8CF-3CC36B52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832" y="2745790"/>
            <a:ext cx="2402168" cy="49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 descr="Gard">
            <a:extLst>
              <a:ext uri="{FF2B5EF4-FFF2-40B4-BE49-F238E27FC236}">
                <a16:creationId xmlns:a16="http://schemas.microsoft.com/office/drawing/2014/main" id="{1EBC8B15-BF7F-4193-A8AE-52FC874D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217" y="1529499"/>
            <a:ext cx="1222207" cy="66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5" descr="Standard">
            <a:extLst>
              <a:ext uri="{FF2B5EF4-FFF2-40B4-BE49-F238E27FC236}">
                <a16:creationId xmlns:a16="http://schemas.microsoft.com/office/drawing/2014/main" id="{65A85B44-F037-4F73-83E9-DE150BAB9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30" y="2674930"/>
            <a:ext cx="1461220" cy="54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6" descr="American">
            <a:extLst>
              <a:ext uri="{FF2B5EF4-FFF2-40B4-BE49-F238E27FC236}">
                <a16:creationId xmlns:a16="http://schemas.microsoft.com/office/drawing/2014/main" id="{30D826CA-DFA7-4562-8190-A78B95AC5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242" y="5121308"/>
            <a:ext cx="1411905" cy="71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 descr="Shipowners">
            <a:extLst>
              <a:ext uri="{FF2B5EF4-FFF2-40B4-BE49-F238E27FC236}">
                <a16:creationId xmlns:a16="http://schemas.microsoft.com/office/drawing/2014/main" id="{FD8B04B9-F1FB-4D56-913F-CF2C6162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28" y="1577263"/>
            <a:ext cx="1061782" cy="67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D8638B-0635-4E40-B6BB-4608A2F99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7" y="3753913"/>
            <a:ext cx="1604671" cy="539662"/>
          </a:xfrm>
          <a:prstGeom prst="rect">
            <a:avLst/>
          </a:prstGeom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C282421C-747E-4AC2-ADFA-59E6F65247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19" y="1726319"/>
            <a:ext cx="1300447" cy="347112"/>
          </a:xfrm>
          <a:prstGeom prst="rect">
            <a:avLst/>
          </a:prstGeom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6941037A-AEEA-4AF1-AFC6-8E1B335EA1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1" y="1688438"/>
            <a:ext cx="1222208" cy="380837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B2B70C7-39A0-46F4-9838-E370DCD595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18" y="2742345"/>
            <a:ext cx="1258856" cy="3445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A09E5C-91BE-432A-9003-1886A78D72A2}"/>
              </a:ext>
            </a:extLst>
          </p:cNvPr>
          <p:cNvSpPr/>
          <p:nvPr/>
        </p:nvSpPr>
        <p:spPr>
          <a:xfrm>
            <a:off x="478734" y="498790"/>
            <a:ext cx="43156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International Group Clubs: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3534B3-F758-442D-9BCC-95D5BE2DC701}"/>
              </a:ext>
            </a:extLst>
          </p:cNvPr>
          <p:cNvCxnSpPr>
            <a:cxnSpLocks/>
          </p:cNvCxnSpPr>
          <p:nvPr/>
        </p:nvCxnSpPr>
        <p:spPr>
          <a:xfrm flipH="1">
            <a:off x="1230492" y="1135820"/>
            <a:ext cx="9769468" cy="0"/>
          </a:xfrm>
          <a:prstGeom prst="line">
            <a:avLst/>
          </a:prstGeom>
          <a:ln>
            <a:solidFill>
              <a:srgbClr val="8CB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565ACE7-C011-428D-93C2-C79B998DEA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5306" y="5910872"/>
            <a:ext cx="1671612" cy="7416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8ED581F-2C25-4082-91F8-F185467459E3}"/>
              </a:ext>
            </a:extLst>
          </p:cNvPr>
          <p:cNvSpPr/>
          <p:nvPr/>
        </p:nvSpPr>
        <p:spPr>
          <a:xfrm>
            <a:off x="4027164" y="5476797"/>
            <a:ext cx="3441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12C5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Grouped together to form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4583A02-9A06-4ECB-9447-EE1A60579C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74" y="2038442"/>
            <a:ext cx="2575307" cy="1821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94A83F-5EBC-4FA7-BC56-AFB7B084BA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08242" y="1510071"/>
            <a:ext cx="1061782" cy="90479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58BE558-657F-449C-B36C-4DBE861AD4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40049" y="3790792"/>
            <a:ext cx="2171715" cy="742465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64CFC2AA-C570-4E1D-91A0-8DD9A85D10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7000" y="5036611"/>
            <a:ext cx="1760738" cy="880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FDCA6-3E5C-EDE7-EE74-1BA31DCC04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39133" y="272420"/>
            <a:ext cx="1428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39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6EC733-7DED-A1B3-FE4A-E46D51FEC3D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65032" y="1746381"/>
            <a:ext cx="10512533" cy="4593459"/>
          </a:xfrm>
        </p:spPr>
        <p:txBody>
          <a:bodyPr>
            <a:normAutofit fontScale="92500" lnSpcReduction="10000"/>
          </a:bodyPr>
          <a:lstStyle/>
          <a:p>
            <a:pPr marL="342900" indent="-342900" eaLnBrk="1" hangingPunct="1">
              <a:lnSpc>
                <a:spcPct val="150000"/>
              </a:lnSpc>
              <a:spcBef>
                <a:spcPct val="120000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</a:rPr>
              <a:t>Constitution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120000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</a:rPr>
              <a:t>International Group Agreement “IGA”</a:t>
            </a:r>
          </a:p>
          <a:p>
            <a:pPr marL="900000" indent="-342900" eaLnBrk="1" hangingPunct="1">
              <a:lnSpc>
                <a:spcPct val="150000"/>
              </a:lnSpc>
              <a:spcBef>
                <a:spcPct val="120000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</a:rPr>
              <a:t> Competition authorities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120000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</a:rPr>
              <a:t>Pooling Agreement (renewed annually) i.e. sharing of claims between and amongst Clubs on a mutual basis</a:t>
            </a:r>
          </a:p>
          <a:p>
            <a:pPr marL="342900" indent="-342900">
              <a:lnSpc>
                <a:spcPct val="150000"/>
              </a:lnSpc>
              <a:spcBef>
                <a:spcPct val="120000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</a:rPr>
              <a:t>These agreements define what the Group does and how it does it.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8E6A8-2A6F-FB53-6212-0B7BDC247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5032" y="930710"/>
            <a:ext cx="6478087" cy="418005"/>
          </a:xfrm>
        </p:spPr>
        <p:txBody>
          <a:bodyPr>
            <a:noAutofit/>
          </a:bodyPr>
          <a:lstStyle/>
          <a:p>
            <a:r>
              <a:rPr lang="en-GB" sz="2200" b="1" dirty="0"/>
              <a:t>International Group Structure: Agreements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D8C2A9-B9F8-C382-187C-3B65FC6DDE5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65188" y="419100"/>
            <a:ext cx="5230812" cy="220663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C16CA-1A31-A406-BAE0-B3655640A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77484">
            <a:off x="8105063" y="2003186"/>
            <a:ext cx="2311632" cy="216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046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99307-447B-40B5-B7E9-35A9F1EFAF1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60233" y="1544080"/>
            <a:ext cx="10732607" cy="5222480"/>
          </a:xfrm>
        </p:spPr>
        <p:txBody>
          <a:bodyPr>
            <a:normAutofit fontScale="92500"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</a:rPr>
              <a:t>Secretariat:</a:t>
            </a:r>
          </a:p>
          <a:p>
            <a:pPr marL="7200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</a:rPr>
              <a:t>Manages </a:t>
            </a:r>
            <a:r>
              <a:rPr lang="en-GB" sz="2200" dirty="0">
                <a:solidFill>
                  <a:schemeClr val="tx2"/>
                </a:solidFill>
              </a:rPr>
              <a:t>claims data collection for large claims where shared/pooled by the International Group Clubs,</a:t>
            </a:r>
          </a:p>
          <a:p>
            <a:pPr marL="7200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</a:rPr>
              <a:t>Represents</a:t>
            </a:r>
            <a:r>
              <a:rPr lang="en-GB" sz="2200" dirty="0">
                <a:solidFill>
                  <a:schemeClr val="tx2"/>
                </a:solidFill>
              </a:rPr>
              <a:t> International Group at the IMO/IOPC Funds/ILO,</a:t>
            </a:r>
          </a:p>
          <a:p>
            <a:pPr marL="7200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</a:rPr>
              <a:t>Manages International Group </a:t>
            </a:r>
            <a:r>
              <a:rPr lang="en-GB" sz="2200" b="1" dirty="0">
                <a:solidFill>
                  <a:schemeClr val="tx2"/>
                </a:solidFill>
              </a:rPr>
              <a:t>Committee</a:t>
            </a:r>
            <a:r>
              <a:rPr lang="en-GB" sz="2200" dirty="0">
                <a:solidFill>
                  <a:schemeClr val="tx2"/>
                </a:solidFill>
              </a:rPr>
              <a:t> structure</a:t>
            </a:r>
          </a:p>
          <a:p>
            <a:pPr marL="1440000" indent="-342900" algn="just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2"/>
                </a:solidFill>
              </a:rPr>
              <a:t>30+ internal Committees, including Reinsurance and Pollution Committees</a:t>
            </a:r>
          </a:p>
          <a:p>
            <a:pPr marL="7200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</a:rPr>
              <a:t>Represents International Group in IMO </a:t>
            </a:r>
            <a:r>
              <a:rPr lang="en-GB" sz="2200" b="1" dirty="0">
                <a:solidFill>
                  <a:schemeClr val="tx2"/>
                </a:solidFill>
              </a:rPr>
              <a:t>workshops, seminars </a:t>
            </a:r>
            <a:r>
              <a:rPr lang="en-GB" sz="2200" dirty="0">
                <a:solidFill>
                  <a:schemeClr val="tx2"/>
                </a:solidFill>
              </a:rPr>
              <a:t>etc.</a:t>
            </a:r>
          </a:p>
          <a:p>
            <a:pPr marL="7200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</a:rPr>
              <a:t>Focal point </a:t>
            </a:r>
            <a:r>
              <a:rPr lang="en-GB" sz="2200" dirty="0">
                <a:solidFill>
                  <a:schemeClr val="tx2"/>
                </a:solidFill>
              </a:rPr>
              <a:t>for external parties, such as governments and other industry bodies</a:t>
            </a:r>
          </a:p>
          <a:p>
            <a:pPr marL="197100" algn="just">
              <a:spcBef>
                <a:spcPts val="600"/>
              </a:spcBef>
            </a:pPr>
            <a:endParaRPr lang="en-GB" sz="2200" dirty="0">
              <a:solidFill>
                <a:schemeClr val="tx2"/>
              </a:solidFill>
            </a:endParaRPr>
          </a:p>
          <a:p>
            <a:pPr marL="3420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</a:rPr>
              <a:t>Secretariat</a:t>
            </a:r>
            <a:r>
              <a:rPr lang="en-GB" sz="2200" dirty="0">
                <a:solidFill>
                  <a:schemeClr val="tx2"/>
                </a:solidFill>
              </a:rPr>
              <a:t> does not:</a:t>
            </a:r>
          </a:p>
          <a:p>
            <a:pPr marL="7200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</a:rPr>
              <a:t>Handle</a:t>
            </a:r>
            <a:r>
              <a:rPr lang="en-GB" sz="2200" dirty="0">
                <a:solidFill>
                  <a:schemeClr val="tx2"/>
                </a:solidFill>
              </a:rPr>
              <a:t> claims or underwriting</a:t>
            </a:r>
          </a:p>
          <a:p>
            <a:pPr marL="7200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</a:rPr>
              <a:t>Pay</a:t>
            </a:r>
            <a:r>
              <a:rPr lang="en-GB" sz="2200" dirty="0">
                <a:solidFill>
                  <a:schemeClr val="tx2"/>
                </a:solidFill>
              </a:rPr>
              <a:t> claims</a:t>
            </a:r>
          </a:p>
          <a:p>
            <a:pPr marL="5400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BEA92-6984-4D7B-ACB8-FB4E44C67A7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60233" y="419353"/>
            <a:ext cx="5230969" cy="220368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1F314-AC0E-4B53-8E46-60FAA1BAD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233" y="991670"/>
            <a:ext cx="7688246" cy="418005"/>
          </a:xfrm>
        </p:spPr>
        <p:txBody>
          <a:bodyPr>
            <a:normAutofit lnSpcReduction="10000"/>
          </a:bodyPr>
          <a:lstStyle/>
          <a:p>
            <a:r>
              <a:rPr lang="en-GB" sz="2200" b="1" dirty="0">
                <a:solidFill>
                  <a:schemeClr val="tx2"/>
                </a:solidFill>
              </a:rPr>
              <a:t>International Group of P&amp;I Clubs: management</a:t>
            </a:r>
          </a:p>
          <a:p>
            <a:endParaRPr lang="en-GB" sz="22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587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D20A91E-E801-440F-81D7-4B150F482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457" y="2085939"/>
            <a:ext cx="4855401" cy="496581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589F0-05DD-4BFB-AF0D-96CB1183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934" y="904195"/>
            <a:ext cx="6478087" cy="418005"/>
          </a:xfrm>
        </p:spPr>
        <p:txBody>
          <a:bodyPr>
            <a:normAutofit lnSpcReduction="10000"/>
          </a:bodyPr>
          <a:lstStyle/>
          <a:p>
            <a:r>
              <a:rPr lang="en-GB" sz="2200" b="1" dirty="0">
                <a:solidFill>
                  <a:schemeClr val="tx2"/>
                </a:solidFill>
              </a:rPr>
              <a:t>The Three Functions of the International Group </a:t>
            </a:r>
          </a:p>
          <a:p>
            <a:endParaRPr lang="en-GB" dirty="0"/>
          </a:p>
        </p:txBody>
      </p:sp>
      <p:pic>
        <p:nvPicPr>
          <p:cNvPr id="5" name="Picture 4" descr="A blu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00AC3E8-5E15-4D4C-BA75-B595C707B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947" y="2124880"/>
            <a:ext cx="5121780" cy="4965819"/>
          </a:xfrm>
          <a:prstGeom prst="rect">
            <a:avLst/>
          </a:prstGeom>
        </p:spPr>
      </p:pic>
      <p:pic>
        <p:nvPicPr>
          <p:cNvPr id="6" name="Picture 5" descr="A blu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1085A7A-E644-4171-838E-92A9FA2B7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09" y="2201739"/>
            <a:ext cx="789180" cy="78918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0D5E6C3-96FE-4447-AF3A-7A8D8CF576BF}"/>
              </a:ext>
            </a:extLst>
          </p:cNvPr>
          <p:cNvSpPr txBox="1">
            <a:spLocks/>
          </p:cNvSpPr>
          <p:nvPr/>
        </p:nvSpPr>
        <p:spPr>
          <a:xfrm>
            <a:off x="710598" y="3536025"/>
            <a:ext cx="3372689" cy="335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Sharing</a:t>
            </a:r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 claims </a:t>
            </a:r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between the P&amp;I Clubs and the </a:t>
            </a:r>
            <a:b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collective purchase of </a:t>
            </a:r>
            <a:r>
              <a:rPr lang="en-GB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reinsurance</a:t>
            </a:r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for them: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Allows for the very high levels of insurance cover for ships to trade</a:t>
            </a:r>
          </a:p>
          <a:p>
            <a:pPr marL="0" indent="0" algn="just">
              <a:spcBef>
                <a:spcPts val="1800"/>
              </a:spcBef>
              <a:buNone/>
            </a:pPr>
            <a:b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blu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31C6B28-9AF9-4D46-BFF6-FFD265E33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347" y="2231926"/>
            <a:ext cx="789180" cy="7891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2EDDC-BA52-4D20-ABE8-20796F476A1E}"/>
              </a:ext>
            </a:extLst>
          </p:cNvPr>
          <p:cNvSpPr txBox="1">
            <a:spLocks/>
          </p:cNvSpPr>
          <p:nvPr/>
        </p:nvSpPr>
        <p:spPr>
          <a:xfrm>
            <a:off x="4870485" y="3469587"/>
            <a:ext cx="2888128" cy="2466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provide a forum </a:t>
            </a:r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for the exchange of information between Clubs, industry and governments.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30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+ International Group Committees</a:t>
            </a:r>
            <a:endParaRPr lang="en-GB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AFA2F6-3DEE-42A0-A651-D63E060725FA}"/>
              </a:ext>
            </a:extLst>
          </p:cNvPr>
          <p:cNvSpPr txBox="1">
            <a:spLocks/>
          </p:cNvSpPr>
          <p:nvPr/>
        </p:nvSpPr>
        <p:spPr>
          <a:xfrm>
            <a:off x="4635586" y="1432023"/>
            <a:ext cx="2106612" cy="9218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74757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>
                <a:solidFill>
                  <a:schemeClr val="accent1"/>
                </a:solidFill>
              </a:rPr>
              <a:t>02</a:t>
            </a:r>
            <a:endParaRPr lang="en-US" sz="4800" b="1">
              <a:solidFill>
                <a:schemeClr val="accent1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DD3B154-50D8-4E69-A3FD-5F6C249D1418}"/>
              </a:ext>
            </a:extLst>
          </p:cNvPr>
          <p:cNvSpPr txBox="1">
            <a:spLocks/>
          </p:cNvSpPr>
          <p:nvPr/>
        </p:nvSpPr>
        <p:spPr>
          <a:xfrm>
            <a:off x="865035" y="1448162"/>
            <a:ext cx="1422517" cy="6396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74757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>
                <a:solidFill>
                  <a:schemeClr val="accent1"/>
                </a:solidFill>
              </a:rPr>
              <a:t>01</a:t>
            </a:r>
            <a:endParaRPr lang="en-US" sz="4800" b="1">
              <a:solidFill>
                <a:schemeClr val="accent1"/>
              </a:solidFill>
            </a:endParaRPr>
          </a:p>
        </p:txBody>
      </p:sp>
      <p:pic>
        <p:nvPicPr>
          <p:cNvPr id="15" name="Picture 14" descr="A blu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6A51E68-86E7-42F8-8F86-F5E7F2C23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329" y="2171700"/>
            <a:ext cx="861059" cy="861059"/>
          </a:xfrm>
          <a:prstGeom prst="rect">
            <a:avLst/>
          </a:prstGeom>
        </p:spPr>
      </p:pic>
      <p:pic>
        <p:nvPicPr>
          <p:cNvPr id="16" name="Picture 15" descr="A blu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2184089-DA8D-4B8B-90D4-B3212E9F4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401" y="2124880"/>
            <a:ext cx="4887936" cy="4887936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AC51B4E-64D2-4FC7-90F9-6CBD00ABA02E}"/>
              </a:ext>
            </a:extLst>
          </p:cNvPr>
          <p:cNvSpPr txBox="1">
            <a:spLocks/>
          </p:cNvSpPr>
          <p:nvPr/>
        </p:nvSpPr>
        <p:spPr>
          <a:xfrm>
            <a:off x="8870030" y="3513301"/>
            <a:ext cx="2784618" cy="30189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represent</a:t>
            </a:r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the views of Clubs’ shipowner members in relation to insurance and liability issues i.e. </a:t>
            </a:r>
            <a:r>
              <a:rPr lang="en-GB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at IMO, IOPC </a:t>
            </a:r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Funds, governments 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43F220B-C6A5-49D9-A286-5741ED1A724F}"/>
              </a:ext>
            </a:extLst>
          </p:cNvPr>
          <p:cNvSpPr txBox="1">
            <a:spLocks/>
          </p:cNvSpPr>
          <p:nvPr/>
        </p:nvSpPr>
        <p:spPr>
          <a:xfrm>
            <a:off x="8881285" y="1455988"/>
            <a:ext cx="2106612" cy="9218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74757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>
                <a:solidFill>
                  <a:schemeClr val="accent1"/>
                </a:solidFill>
              </a:rPr>
              <a:t>03</a:t>
            </a:r>
            <a:endParaRPr lang="en-US" sz="4800" b="1">
              <a:solidFill>
                <a:schemeClr val="accent1"/>
              </a:solidFill>
            </a:endParaRPr>
          </a:p>
        </p:txBody>
      </p:sp>
      <p:pic>
        <p:nvPicPr>
          <p:cNvPr id="1028" name="Picture 4" descr="Staff Education Forum Icon, Outline Style Stock Vector - Illustration of  isolated, group: 155061840">
            <a:extLst>
              <a:ext uri="{FF2B5EF4-FFF2-40B4-BE49-F238E27FC236}">
                <a16:creationId xmlns:a16="http://schemas.microsoft.com/office/drawing/2014/main" id="{7FFBFB3B-E58B-4618-8895-5BADBC8AA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500" r="92375">
                        <a14:foregroundMark x1="17750" y1="28875" x2="17750" y2="28875"/>
                        <a14:foregroundMark x1="25375" y1="37500" x2="25375" y2="37500"/>
                        <a14:foregroundMark x1="69625" y1="40625" x2="69625" y2="40625"/>
                        <a14:foregroundMark x1="52250" y1="19875" x2="52250" y2="19875"/>
                        <a14:foregroundMark x1="80500" y1="26750" x2="80500" y2="26750"/>
                        <a14:foregroundMark x1="92375" y1="52000" x2="92375" y2="52000"/>
                        <a14:foregroundMark x1="6500" y1="52125" x2="6500" y2="52125"/>
                        <a14:foregroundMark x1="30375" y1="67250" x2="30375" y2="67250"/>
                        <a14:foregroundMark x1="50750" y1="67375" x2="50750" y2="67375"/>
                        <a14:foregroundMark x1="71125" y1="67750" x2="71125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788" y="2326523"/>
            <a:ext cx="555586" cy="5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um - Free people icons">
            <a:extLst>
              <a:ext uri="{FF2B5EF4-FFF2-40B4-BE49-F238E27FC236}">
                <a16:creationId xmlns:a16="http://schemas.microsoft.com/office/drawing/2014/main" id="{A48607B2-1CEF-46BA-B909-B95CB87A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776" y="2374684"/>
            <a:ext cx="409485" cy="4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wnload United Symbol Dollar Sign States Currency Icon ICON free |  FreePNGImg">
            <a:extLst>
              <a:ext uri="{FF2B5EF4-FFF2-40B4-BE49-F238E27FC236}">
                <a16:creationId xmlns:a16="http://schemas.microsoft.com/office/drawing/2014/main" id="{927D5674-A623-4CE1-9920-2E09F39F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4" y="2353498"/>
            <a:ext cx="501636" cy="50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80A80E4-2080-44C3-A006-0AE38166D60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09934" y="345469"/>
            <a:ext cx="5230812" cy="220663"/>
          </a:xfrm>
        </p:spPr>
        <p:txBody>
          <a:bodyPr/>
          <a:lstStyle/>
          <a:p>
            <a:r>
              <a:rPr lang="en-GB" sz="800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414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4788A-6773-4C9F-B136-1E8942B591B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09713" y="320181"/>
            <a:ext cx="5230969" cy="220368"/>
          </a:xfrm>
        </p:spPr>
        <p:txBody>
          <a:bodyPr/>
          <a:lstStyle/>
          <a:p>
            <a:r>
              <a:rPr lang="en-GB" sz="800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F690C-5028-4940-AFC7-4FE6913F8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91" y="900325"/>
            <a:ext cx="9857981" cy="418005"/>
          </a:xfrm>
        </p:spPr>
        <p:txBody>
          <a:bodyPr>
            <a:normAutofit lnSpcReduction="10000"/>
          </a:bodyPr>
          <a:lstStyle/>
          <a:p>
            <a:r>
              <a:rPr lang="en-GB" sz="2200" b="1" dirty="0">
                <a:solidFill>
                  <a:schemeClr val="tx2"/>
                </a:solidFill>
              </a:rPr>
              <a:t>International Group Club P&amp;I insurance cover limits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5C7ED-A497-46AF-B610-5BD4392EDC2D}"/>
              </a:ext>
            </a:extLst>
          </p:cNvPr>
          <p:cNvSpPr txBox="1"/>
          <p:nvPr/>
        </p:nvSpPr>
        <p:spPr>
          <a:xfrm>
            <a:off x="1125825" y="2016218"/>
            <a:ext cx="6624623" cy="1938992"/>
          </a:xfrm>
          <a:prstGeom prst="rect">
            <a:avLst/>
          </a:prstGeom>
          <a:solidFill>
            <a:srgbClr val="C37F33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kern="0" dirty="0">
              <a:solidFill>
                <a:srgbClr val="FFFFFF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0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Claims </a:t>
            </a: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fall back</a:t>
            </a:r>
            <a:r>
              <a:rPr kumimoji="0" lang="en-GB" sz="1400" b="1" i="0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on the 13 International Group Clubs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kern="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202C55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AF92A2-E700-4B12-9E10-EFF0886C18D0}"/>
              </a:ext>
            </a:extLst>
          </p:cNvPr>
          <p:cNvSpPr txBox="1"/>
          <p:nvPr/>
        </p:nvSpPr>
        <p:spPr>
          <a:xfrm>
            <a:off x="1114017" y="3527727"/>
            <a:ext cx="6636431" cy="206210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kern="0" dirty="0">
              <a:solidFill>
                <a:srgbClr val="202C55"/>
              </a:solidFill>
              <a:latin typeface="Century Gothic" panose="020B0502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Claims fall on the (13) International Group Clubs’ </a:t>
            </a: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reinsurance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202C55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</a:endParaRP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6F80640E-1278-4BA5-891A-2D8FD6FEF80B}"/>
              </a:ext>
            </a:extLst>
          </p:cNvPr>
          <p:cNvSpPr/>
          <p:nvPr/>
        </p:nvSpPr>
        <p:spPr>
          <a:xfrm>
            <a:off x="1099544" y="5080212"/>
            <a:ext cx="6666167" cy="9504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1"/>
              <a:gd name="connsiteY0" fmla="*/ 169 h 10000"/>
              <a:gd name="connsiteX1" fmla="*/ 10011 w 10011"/>
              <a:gd name="connsiteY1" fmla="*/ 0 h 10000"/>
              <a:gd name="connsiteX2" fmla="*/ 10011 w 10011"/>
              <a:gd name="connsiteY2" fmla="*/ 10000 h 10000"/>
              <a:gd name="connsiteX3" fmla="*/ 11 w 10011"/>
              <a:gd name="connsiteY3" fmla="*/ 10000 h 10000"/>
              <a:gd name="connsiteX4" fmla="*/ 0 w 10011"/>
              <a:gd name="connsiteY4" fmla="*/ 169 h 10000"/>
              <a:gd name="connsiteX0" fmla="*/ 0 w 10045"/>
              <a:gd name="connsiteY0" fmla="*/ 2000 h 10000"/>
              <a:gd name="connsiteX1" fmla="*/ 10045 w 10045"/>
              <a:gd name="connsiteY1" fmla="*/ 0 h 10000"/>
              <a:gd name="connsiteX2" fmla="*/ 10045 w 10045"/>
              <a:gd name="connsiteY2" fmla="*/ 10000 h 10000"/>
              <a:gd name="connsiteX3" fmla="*/ 45 w 10045"/>
              <a:gd name="connsiteY3" fmla="*/ 10000 h 10000"/>
              <a:gd name="connsiteX4" fmla="*/ 0 w 10045"/>
              <a:gd name="connsiteY4" fmla="*/ 2000 h 10000"/>
              <a:gd name="connsiteX0" fmla="*/ 0 w 10068"/>
              <a:gd name="connsiteY0" fmla="*/ 169 h 8169"/>
              <a:gd name="connsiteX1" fmla="*/ 10068 w 10068"/>
              <a:gd name="connsiteY1" fmla="*/ 0 h 8169"/>
              <a:gd name="connsiteX2" fmla="*/ 10045 w 10068"/>
              <a:gd name="connsiteY2" fmla="*/ 8169 h 8169"/>
              <a:gd name="connsiteX3" fmla="*/ 45 w 10068"/>
              <a:gd name="connsiteY3" fmla="*/ 8169 h 8169"/>
              <a:gd name="connsiteX4" fmla="*/ 0 w 10068"/>
              <a:gd name="connsiteY4" fmla="*/ 169 h 8169"/>
              <a:gd name="connsiteX0" fmla="*/ 0 w 10000"/>
              <a:gd name="connsiteY0" fmla="*/ 0 h 9793"/>
              <a:gd name="connsiteX1" fmla="*/ 10000 w 10000"/>
              <a:gd name="connsiteY1" fmla="*/ 179 h 9793"/>
              <a:gd name="connsiteX2" fmla="*/ 9977 w 10000"/>
              <a:gd name="connsiteY2" fmla="*/ 9793 h 9793"/>
              <a:gd name="connsiteX3" fmla="*/ 45 w 10000"/>
              <a:gd name="connsiteY3" fmla="*/ 9793 h 9793"/>
              <a:gd name="connsiteX4" fmla="*/ 0 w 10000"/>
              <a:gd name="connsiteY4" fmla="*/ 0 h 9793"/>
              <a:gd name="connsiteX0" fmla="*/ 0 w 10011"/>
              <a:gd name="connsiteY0" fmla="*/ 54 h 9817"/>
              <a:gd name="connsiteX1" fmla="*/ 10011 w 10011"/>
              <a:gd name="connsiteY1" fmla="*/ 0 h 9817"/>
              <a:gd name="connsiteX2" fmla="*/ 9988 w 10011"/>
              <a:gd name="connsiteY2" fmla="*/ 9817 h 9817"/>
              <a:gd name="connsiteX3" fmla="*/ 56 w 10011"/>
              <a:gd name="connsiteY3" fmla="*/ 9817 h 9817"/>
              <a:gd name="connsiteX4" fmla="*/ 0 w 10011"/>
              <a:gd name="connsiteY4" fmla="*/ 54 h 9817"/>
              <a:gd name="connsiteX0" fmla="*/ 0 w 9966"/>
              <a:gd name="connsiteY0" fmla="*/ 0 h 10025"/>
              <a:gd name="connsiteX1" fmla="*/ 9966 w 9966"/>
              <a:gd name="connsiteY1" fmla="*/ 25 h 10025"/>
              <a:gd name="connsiteX2" fmla="*/ 9943 w 9966"/>
              <a:gd name="connsiteY2" fmla="*/ 10025 h 10025"/>
              <a:gd name="connsiteX3" fmla="*/ 22 w 9966"/>
              <a:gd name="connsiteY3" fmla="*/ 10025 h 10025"/>
              <a:gd name="connsiteX4" fmla="*/ 0 w 9966"/>
              <a:gd name="connsiteY4" fmla="*/ 0 h 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6" h="10025">
                <a:moveTo>
                  <a:pt x="0" y="0"/>
                </a:moveTo>
                <a:lnTo>
                  <a:pt x="9966" y="25"/>
                </a:lnTo>
                <a:cubicBezTo>
                  <a:pt x="9958" y="3491"/>
                  <a:pt x="9951" y="6559"/>
                  <a:pt x="9943" y="10025"/>
                </a:cubicBezTo>
                <a:lnTo>
                  <a:pt x="22" y="10025"/>
                </a:lnTo>
                <a:cubicBezTo>
                  <a:pt x="18" y="5852"/>
                  <a:pt x="4" y="4172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Claims are </a:t>
            </a: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shared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amongst all 13 International Group P&amp;I Clubs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AD38E-ABA1-4C53-8CA1-04FF3ADEBED2}"/>
              </a:ext>
            </a:extLst>
          </p:cNvPr>
          <p:cNvSpPr txBox="1"/>
          <p:nvPr/>
        </p:nvSpPr>
        <p:spPr>
          <a:xfrm>
            <a:off x="7750448" y="4423962"/>
            <a:ext cx="4441552" cy="2339102"/>
          </a:xfrm>
          <a:custGeom>
            <a:avLst/>
            <a:gdLst>
              <a:gd name="connsiteX0" fmla="*/ 0 w 4441552"/>
              <a:gd name="connsiteY0" fmla="*/ 0 h 2339102"/>
              <a:gd name="connsiteX1" fmla="*/ 4441552 w 4441552"/>
              <a:gd name="connsiteY1" fmla="*/ 0 h 2339102"/>
              <a:gd name="connsiteX2" fmla="*/ 4441552 w 4441552"/>
              <a:gd name="connsiteY2" fmla="*/ 2339102 h 2339102"/>
              <a:gd name="connsiteX3" fmla="*/ 0 w 4441552"/>
              <a:gd name="connsiteY3" fmla="*/ 2339102 h 2339102"/>
              <a:gd name="connsiteX4" fmla="*/ 0 w 4441552"/>
              <a:gd name="connsiteY4" fmla="*/ 0 h 2339102"/>
              <a:gd name="connsiteX0" fmla="*/ 0 w 4441552"/>
              <a:gd name="connsiteY0" fmla="*/ 0 h 2453402"/>
              <a:gd name="connsiteX1" fmla="*/ 4441552 w 4441552"/>
              <a:gd name="connsiteY1" fmla="*/ 114300 h 2453402"/>
              <a:gd name="connsiteX2" fmla="*/ 4441552 w 4441552"/>
              <a:gd name="connsiteY2" fmla="*/ 2453402 h 2453402"/>
              <a:gd name="connsiteX3" fmla="*/ 0 w 4441552"/>
              <a:gd name="connsiteY3" fmla="*/ 2453402 h 2453402"/>
              <a:gd name="connsiteX4" fmla="*/ 0 w 4441552"/>
              <a:gd name="connsiteY4" fmla="*/ 0 h 2453402"/>
              <a:gd name="connsiteX0" fmla="*/ 0 w 4441552"/>
              <a:gd name="connsiteY0" fmla="*/ 0 h 2453402"/>
              <a:gd name="connsiteX1" fmla="*/ 4426312 w 4441552"/>
              <a:gd name="connsiteY1" fmla="*/ 0 h 2453402"/>
              <a:gd name="connsiteX2" fmla="*/ 4441552 w 4441552"/>
              <a:gd name="connsiteY2" fmla="*/ 2453402 h 2453402"/>
              <a:gd name="connsiteX3" fmla="*/ 0 w 4441552"/>
              <a:gd name="connsiteY3" fmla="*/ 2453402 h 2453402"/>
              <a:gd name="connsiteX4" fmla="*/ 0 w 4441552"/>
              <a:gd name="connsiteY4" fmla="*/ 0 h 24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552" h="2453402">
                <a:moveTo>
                  <a:pt x="0" y="0"/>
                </a:moveTo>
                <a:lnTo>
                  <a:pt x="4426312" y="0"/>
                </a:lnTo>
                <a:lnTo>
                  <a:pt x="4441552" y="2453402"/>
                </a:lnTo>
                <a:lnTo>
                  <a:pt x="0" y="2453402"/>
                </a:lnTo>
                <a:lnTo>
                  <a:pt x="0" y="0"/>
                </a:lnTo>
                <a:close/>
              </a:path>
            </a:pathLst>
          </a:custGeom>
          <a:solidFill>
            <a:srgbClr val="76CFE8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202C55"/>
                </a:solidFill>
                <a:effectLst/>
                <a:uLnTx/>
                <a:uFillTx/>
                <a:latin typeface="Century Gothic" panose="020B0502020202020204" pitchFamily="34" charset="0"/>
              </a:rPr>
              <a:t>Stand-alone </a:t>
            </a: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202C55"/>
                </a:solidFill>
                <a:effectLst/>
                <a:uLnTx/>
                <a:uFillTx/>
                <a:latin typeface="Century Gothic" panose="020B0502020202020204" pitchFamily="34" charset="0"/>
              </a:rPr>
              <a:t>Oil Pollution Damage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202C55"/>
                </a:solidFill>
                <a:effectLst/>
                <a:uLnTx/>
                <a:uFillTx/>
                <a:latin typeface="Century Gothic" panose="020B0502020202020204" pitchFamily="34" charset="0"/>
              </a:rPr>
              <a:t>limit: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kern="0" dirty="0">
              <a:solidFill>
                <a:srgbClr val="202C55"/>
              </a:solidFill>
              <a:latin typeface="Century Gothic" panose="020B0502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kern="0" dirty="0">
              <a:solidFill>
                <a:srgbClr val="202C55"/>
              </a:solidFill>
              <a:latin typeface="Century Gothic" panose="020B0502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202C55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A975A1-0678-4B69-A2B8-AFA1D1E5169B}"/>
              </a:ext>
            </a:extLst>
          </p:cNvPr>
          <p:cNvSpPr txBox="1"/>
          <p:nvPr/>
        </p:nvSpPr>
        <p:spPr>
          <a:xfrm>
            <a:off x="1002193" y="6250296"/>
            <a:ext cx="675430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400" b="1" dirty="0">
                <a:solidFill>
                  <a:srgbClr val="212C55"/>
                </a:solidFill>
                <a:latin typeface="Century Gothic" panose="020B0502020202020204" pitchFamily="34" charset="0"/>
              </a:rPr>
              <a:t>Claims are paid by the P&amp;I Club (</a:t>
            </a:r>
            <a:r>
              <a:rPr lang="en-GB" sz="1400" b="1" u="sng" dirty="0">
                <a:solidFill>
                  <a:srgbClr val="212C55"/>
                </a:solidFill>
                <a:latin typeface="Century Gothic" panose="020B0502020202020204" pitchFamily="34" charset="0"/>
              </a:rPr>
              <a:t>Individual P&amp;I Club retention</a:t>
            </a:r>
            <a:r>
              <a:rPr lang="en-GB" sz="1400" b="1" dirty="0">
                <a:solidFill>
                  <a:srgbClr val="012443"/>
                </a:solidFill>
                <a:latin typeface="Century Gothic" panose="020B0502020202020204" pitchFamily="34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D94FFE-AA85-4E5D-A07B-B1115EF39A81}"/>
              </a:ext>
            </a:extLst>
          </p:cNvPr>
          <p:cNvCxnSpPr>
            <a:cxnSpLocks/>
          </p:cNvCxnSpPr>
          <p:nvPr/>
        </p:nvCxnSpPr>
        <p:spPr>
          <a:xfrm flipH="1">
            <a:off x="1095162" y="1961657"/>
            <a:ext cx="30663" cy="4831271"/>
          </a:xfrm>
          <a:prstGeom prst="line">
            <a:avLst/>
          </a:prstGeom>
          <a:noFill/>
          <a:ln w="28575" cap="flat" cmpd="sng" algn="ctr">
            <a:solidFill>
              <a:srgbClr val="012443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E8B04B-5290-4733-99C5-E4D0508C211E}"/>
              </a:ext>
            </a:extLst>
          </p:cNvPr>
          <p:cNvCxnSpPr>
            <a:cxnSpLocks/>
          </p:cNvCxnSpPr>
          <p:nvPr/>
        </p:nvCxnSpPr>
        <p:spPr>
          <a:xfrm flipH="1">
            <a:off x="1095164" y="6756411"/>
            <a:ext cx="11157796" cy="31787"/>
          </a:xfrm>
          <a:prstGeom prst="line">
            <a:avLst/>
          </a:prstGeom>
          <a:noFill/>
          <a:ln w="28575" cap="flat" cmpd="sng" algn="ctr">
            <a:solidFill>
              <a:srgbClr val="012443"/>
            </a:solidFill>
            <a:prstDash val="solid"/>
            <a:miter lim="800000"/>
          </a:ln>
          <a:effectLst/>
        </p:spPr>
      </p:cxnSp>
      <p:pic>
        <p:nvPicPr>
          <p:cNvPr id="13" name="Picture 4" descr="Market Share Icons - Download Free Vector Icons | Noun Project">
            <a:extLst>
              <a:ext uri="{FF2B5EF4-FFF2-40B4-BE49-F238E27FC236}">
                <a16:creationId xmlns:a16="http://schemas.microsoft.com/office/drawing/2014/main" id="{C107BA4A-1EB9-4321-9B3C-EB7E987E3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79" y="4013378"/>
            <a:ext cx="727827" cy="72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Market Share Icons - Download Free Vector Icons | Noun Project">
            <a:extLst>
              <a:ext uri="{FF2B5EF4-FFF2-40B4-BE49-F238E27FC236}">
                <a16:creationId xmlns:a16="http://schemas.microsoft.com/office/drawing/2014/main" id="{A0E1E7C2-DD0D-4F20-8BD6-A163EFD2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07" y="2610495"/>
            <a:ext cx="777392" cy="77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Market Share Icons - Download Free Vector Icons | Noun Project">
            <a:extLst>
              <a:ext uri="{FF2B5EF4-FFF2-40B4-BE49-F238E27FC236}">
                <a16:creationId xmlns:a16="http://schemas.microsoft.com/office/drawing/2014/main" id="{8E2E0729-D79F-44E2-9D03-B37A39240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67" y="5261281"/>
            <a:ext cx="680374" cy="6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21A05E-3BAF-4D75-9263-A86CEF711617}"/>
              </a:ext>
            </a:extLst>
          </p:cNvPr>
          <p:cNvSpPr txBox="1"/>
          <p:nvPr/>
        </p:nvSpPr>
        <p:spPr>
          <a:xfrm>
            <a:off x="1002193" y="1541863"/>
            <a:ext cx="2879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Century Gothic" panose="020B0502020202020204" pitchFamily="34" charset="0"/>
              </a:rPr>
              <a:t>Per ship/per incident:</a:t>
            </a:r>
          </a:p>
          <a:p>
            <a:endParaRPr lang="en-GB" dirty="0"/>
          </a:p>
        </p:txBody>
      </p:sp>
      <p:pic>
        <p:nvPicPr>
          <p:cNvPr id="1030" name="Picture 6" descr="Oil Spill Icons - Download Free Vector Icons | Noun Project">
            <a:extLst>
              <a:ext uri="{FF2B5EF4-FFF2-40B4-BE49-F238E27FC236}">
                <a16:creationId xmlns:a16="http://schemas.microsoft.com/office/drawing/2014/main" id="{0A6ECDDC-3C2B-41EB-AE56-3CAAE1C47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404" y="5224509"/>
            <a:ext cx="1529567" cy="117839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4A03E2-3794-4C02-8B5E-F167A31DFDF2}"/>
              </a:ext>
            </a:extLst>
          </p:cNvPr>
          <p:cNvSpPr txBox="1"/>
          <p:nvPr/>
        </p:nvSpPr>
        <p:spPr>
          <a:xfrm>
            <a:off x="152091" y="5819034"/>
            <a:ext cx="952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</a:rPr>
              <a:t>US$10m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2360C-EDFC-4B93-A0EA-A4A50141A491}"/>
              </a:ext>
            </a:extLst>
          </p:cNvPr>
          <p:cNvSpPr txBox="1"/>
          <p:nvPr/>
        </p:nvSpPr>
        <p:spPr>
          <a:xfrm>
            <a:off x="96178" y="4817143"/>
            <a:ext cx="952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</a:rPr>
              <a:t>US$100m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0C8DF8-1F64-4B05-B1EC-384FC6B4746C}"/>
              </a:ext>
            </a:extLst>
          </p:cNvPr>
          <p:cNvSpPr txBox="1"/>
          <p:nvPr/>
        </p:nvSpPr>
        <p:spPr>
          <a:xfrm>
            <a:off x="108460" y="3288260"/>
            <a:ext cx="1125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</a:rPr>
              <a:t>US$2.1bn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298CD8-85AC-4C95-AA8B-D610F1A5BED7}"/>
              </a:ext>
            </a:extLst>
          </p:cNvPr>
          <p:cNvSpPr txBox="1"/>
          <p:nvPr/>
        </p:nvSpPr>
        <p:spPr>
          <a:xfrm>
            <a:off x="7750448" y="4102668"/>
            <a:ext cx="1125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</a:rPr>
              <a:t>US$1bn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FA382D-B104-4893-AAD7-946548B056F0}"/>
              </a:ext>
            </a:extLst>
          </p:cNvPr>
          <p:cNvSpPr txBox="1"/>
          <p:nvPr/>
        </p:nvSpPr>
        <p:spPr>
          <a:xfrm>
            <a:off x="108460" y="1824471"/>
            <a:ext cx="1125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</a:rPr>
              <a:t>US$8.2bn</a:t>
            </a:r>
          </a:p>
        </p:txBody>
      </p:sp>
    </p:spTree>
    <p:extLst>
      <p:ext uri="{BB962C8B-B14F-4D97-AF65-F5344CB8AC3E}">
        <p14:creationId xmlns:p14="http://schemas.microsoft.com/office/powerpoint/2010/main" val="373956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46117-A7F8-CF41-9CF9-92F1C51D6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GB" sz="2200" b="1" dirty="0"/>
              <a:t>International Group Structure - Committees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43547-9C7D-C26D-5004-921EFDAB7882}"/>
              </a:ext>
            </a:extLst>
          </p:cNvPr>
          <p:cNvSpPr>
            <a:spLocks noGrp="1" noChangeArrowheads="1"/>
          </p:cNvSpPr>
          <p:nvPr>
            <p:ph type="body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12C5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12C5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C5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12C5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12C5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2500" dirty="0">
                <a:solidFill>
                  <a:srgbClr val="24305D"/>
                </a:solidFill>
                <a:latin typeface="Century Gothic" panose="020B0502020202020204" pitchFamily="34" charset="0"/>
              </a:rPr>
              <a:t>Autonomous vessels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2500" dirty="0">
                <a:solidFill>
                  <a:srgbClr val="24305D"/>
                </a:solidFill>
                <a:latin typeface="Century Gothic" panose="020B0502020202020204" pitchFamily="34" charset="0"/>
              </a:rPr>
              <a:t>Bills of lading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2500" dirty="0">
                <a:solidFill>
                  <a:srgbClr val="24305D"/>
                </a:solidFill>
                <a:latin typeface="Century Gothic" panose="020B0502020202020204" pitchFamily="34" charset="0"/>
              </a:rPr>
              <a:t>Claims Co-operation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2500" dirty="0">
                <a:solidFill>
                  <a:srgbClr val="24305D"/>
                </a:solidFill>
                <a:latin typeface="Century Gothic" panose="020B0502020202020204" pitchFamily="34" charset="0"/>
              </a:rPr>
              <a:t>Compulsory Insurance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2500" dirty="0">
                <a:solidFill>
                  <a:srgbClr val="24305D"/>
                </a:solidFill>
                <a:latin typeface="Century Gothic" panose="020B0502020202020204" pitchFamily="34" charset="0"/>
              </a:rPr>
              <a:t>Confirmation of Entry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2500" dirty="0">
                <a:solidFill>
                  <a:srgbClr val="24305D"/>
                </a:solidFill>
                <a:latin typeface="Century Gothic" panose="020B0502020202020204" pitchFamily="34" charset="0"/>
              </a:rPr>
              <a:t>Maritime Security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2500" dirty="0">
                <a:solidFill>
                  <a:srgbClr val="24305D"/>
                </a:solidFill>
                <a:latin typeface="Century Gothic" panose="020B0502020202020204" pitchFamily="34" charset="0"/>
              </a:rPr>
              <a:t>Sanctions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2500" dirty="0">
                <a:solidFill>
                  <a:srgbClr val="24305D"/>
                </a:solidFill>
                <a:latin typeface="Century Gothic" panose="020B0502020202020204" pitchFamily="34" charset="0"/>
              </a:rPr>
              <a:t>Personal Injury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2500" dirty="0">
                <a:solidFill>
                  <a:srgbClr val="24305D"/>
                </a:solidFill>
                <a:latin typeface="Century Gothic" panose="020B0502020202020204" pitchFamily="34" charset="0"/>
              </a:rPr>
              <a:t>Pilotage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GB" sz="2500" dirty="0">
                <a:solidFill>
                  <a:srgbClr val="24305D"/>
                </a:solidFill>
                <a:latin typeface="Century Gothic" panose="020B0502020202020204" pitchFamily="34" charset="0"/>
              </a:rPr>
              <a:t>Sustainability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3FB434F-6500-29DD-204B-8FBAB8627984}"/>
              </a:ext>
            </a:extLst>
          </p:cNvPr>
          <p:cNvSpPr txBox="1">
            <a:spLocks noChangeArrowheads="1"/>
          </p:cNvSpPr>
          <p:nvPr/>
        </p:nvSpPr>
        <p:spPr>
          <a:xfrm>
            <a:off x="6313395" y="1746381"/>
            <a:ext cx="5307105" cy="385747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</a:pPr>
            <a:r>
              <a:rPr lang="en-GB" sz="9800" dirty="0">
                <a:solidFill>
                  <a:srgbClr val="24305D"/>
                </a:solidFill>
                <a:latin typeface="Century Gothic" panose="020B0502020202020204" pitchFamily="34" charset="0"/>
              </a:rPr>
              <a:t>Education</a:t>
            </a:r>
          </a:p>
          <a:p>
            <a:pPr algn="just">
              <a:spcBef>
                <a:spcPts val="1200"/>
              </a:spcBef>
            </a:pPr>
            <a:r>
              <a:rPr lang="en-GB" sz="9800" dirty="0">
                <a:solidFill>
                  <a:srgbClr val="24305D"/>
                </a:solidFill>
                <a:latin typeface="Century Gothic" panose="020B0502020202020204" pitchFamily="34" charset="0"/>
              </a:rPr>
              <a:t>Pollution </a:t>
            </a:r>
          </a:p>
          <a:p>
            <a:pPr algn="just">
              <a:spcBef>
                <a:spcPts val="1200"/>
              </a:spcBef>
            </a:pPr>
            <a:r>
              <a:rPr lang="en-GB" sz="9800" dirty="0">
                <a:solidFill>
                  <a:srgbClr val="24305D"/>
                </a:solidFill>
                <a:latin typeface="Century Gothic" panose="020B0502020202020204" pitchFamily="34" charset="0"/>
              </a:rPr>
              <a:t>Pooling Agreement</a:t>
            </a:r>
          </a:p>
          <a:p>
            <a:pPr algn="just">
              <a:spcBef>
                <a:spcPts val="1200"/>
              </a:spcBef>
            </a:pPr>
            <a:r>
              <a:rPr lang="en-GB" sz="9800" dirty="0">
                <a:solidFill>
                  <a:srgbClr val="24305D"/>
                </a:solidFill>
                <a:latin typeface="Century Gothic" panose="020B0502020202020204" pitchFamily="34" charset="0"/>
              </a:rPr>
              <a:t>Production Operations</a:t>
            </a:r>
          </a:p>
          <a:p>
            <a:pPr algn="just">
              <a:spcBef>
                <a:spcPts val="1200"/>
              </a:spcBef>
            </a:pPr>
            <a:r>
              <a:rPr lang="en-GB" sz="9800" dirty="0">
                <a:solidFill>
                  <a:srgbClr val="24305D"/>
                </a:solidFill>
                <a:latin typeface="Century Gothic" panose="020B0502020202020204" pitchFamily="34" charset="0"/>
              </a:rPr>
              <a:t>Branding &amp; Communications</a:t>
            </a:r>
          </a:p>
          <a:p>
            <a:pPr algn="just">
              <a:spcBef>
                <a:spcPts val="1200"/>
              </a:spcBef>
            </a:pPr>
            <a:r>
              <a:rPr lang="en-GB" sz="9800" dirty="0">
                <a:solidFill>
                  <a:srgbClr val="24305D"/>
                </a:solidFill>
                <a:latin typeface="Century Gothic" panose="020B0502020202020204" pitchFamily="34" charset="0"/>
              </a:rPr>
              <a:t>Regulatory Affairs</a:t>
            </a:r>
          </a:p>
          <a:p>
            <a:pPr algn="just">
              <a:spcBef>
                <a:spcPts val="1200"/>
              </a:spcBef>
            </a:pPr>
            <a:r>
              <a:rPr lang="en-GB" sz="9800" dirty="0">
                <a:solidFill>
                  <a:srgbClr val="24305D"/>
                </a:solidFill>
                <a:latin typeface="Century Gothic" panose="020B0502020202020204" pitchFamily="34" charset="0"/>
              </a:rPr>
              <a:t>Reinsurance </a:t>
            </a:r>
          </a:p>
          <a:p>
            <a:pPr algn="just">
              <a:spcBef>
                <a:spcPts val="1200"/>
              </a:spcBef>
            </a:pPr>
            <a:r>
              <a:rPr lang="en-GB" sz="9800" dirty="0">
                <a:solidFill>
                  <a:srgbClr val="24305D"/>
                </a:solidFill>
                <a:latin typeface="Century Gothic" panose="020B0502020202020204" pitchFamily="34" charset="0"/>
              </a:rPr>
              <a:t>Salvage</a:t>
            </a:r>
          </a:p>
          <a:p>
            <a:pPr algn="just">
              <a:spcBef>
                <a:spcPts val="1200"/>
              </a:spcBef>
            </a:pPr>
            <a:r>
              <a:rPr lang="en-GB" sz="9800" dirty="0">
                <a:solidFill>
                  <a:srgbClr val="24305D"/>
                </a:solidFill>
                <a:latin typeface="Century Gothic" panose="020B0502020202020204" pitchFamily="34" charset="0"/>
              </a:rPr>
              <a:t>Ships’ Standards</a:t>
            </a:r>
          </a:p>
          <a:p>
            <a:pPr algn="just">
              <a:spcBef>
                <a:spcPts val="1200"/>
              </a:spcBef>
            </a:pPr>
            <a:r>
              <a:rPr lang="en-GB" sz="9800" dirty="0">
                <a:solidFill>
                  <a:srgbClr val="24305D"/>
                </a:solidFill>
                <a:latin typeface="Century Gothic" panose="020B0502020202020204" pitchFamily="34" charset="0"/>
              </a:rPr>
              <a:t>Ship Technical</a:t>
            </a:r>
          </a:p>
          <a:p>
            <a:pPr>
              <a:lnSpc>
                <a:spcPct val="80000"/>
              </a:lnSpc>
            </a:pPr>
            <a:endParaRPr lang="en-GB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11D77C5-00DE-EE79-A15C-52871E41509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65188" y="419100"/>
            <a:ext cx="5230812" cy="220663"/>
          </a:xfrm>
        </p:spPr>
        <p:txBody>
          <a:bodyPr/>
          <a:lstStyle/>
          <a:p>
            <a:r>
              <a:rPr lang="en-GB" sz="800" dirty="0">
                <a:solidFill>
                  <a:schemeClr val="tx2"/>
                </a:solidFill>
              </a:rPr>
              <a:t>INTERNATIONAL GROUP OF P&amp;I CLUBS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81625"/>
      </p:ext>
    </p:extLst>
  </p:cSld>
  <p:clrMapOvr>
    <a:masterClrMapping/>
  </p:clrMapOvr>
</p:sld>
</file>

<file path=ppt/theme/theme1.xml><?xml version="1.0" encoding="utf-8"?>
<a:theme xmlns:a="http://schemas.openxmlformats.org/drawingml/2006/main" name="End Slide 3">
  <a:themeElements>
    <a:clrScheme name="FINAL IGP&amp;I Colour Palette">
      <a:dk1>
        <a:srgbClr val="202C55"/>
      </a:dk1>
      <a:lt1>
        <a:srgbClr val="8BBACC"/>
      </a:lt1>
      <a:dk2>
        <a:srgbClr val="B2B2B2"/>
      </a:dk2>
      <a:lt2>
        <a:srgbClr val="747577"/>
      </a:lt2>
      <a:accent1>
        <a:srgbClr val="76CFE8"/>
      </a:accent1>
      <a:accent2>
        <a:srgbClr val="2291B0"/>
      </a:accent2>
      <a:accent3>
        <a:srgbClr val="015071"/>
      </a:accent3>
      <a:accent4>
        <a:srgbClr val="012443"/>
      </a:accent4>
      <a:accent5>
        <a:srgbClr val="F9DC79"/>
      </a:accent5>
      <a:accent6>
        <a:srgbClr val="EF7879"/>
      </a:accent6>
      <a:hlink>
        <a:srgbClr val="81BC8B"/>
      </a:hlink>
      <a:folHlink>
        <a:srgbClr val="B369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I WACAF presentation template 2021  -  Read-Only" id="{CA7D4D51-D475-4339-BCE8-03AF5AAA41D1}" vid="{191D0616-3D46-484D-B7BC-A80265087DA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I WACAF presentation template 2021  -  Read-Only" id="{CA7D4D51-D475-4339-BCE8-03AF5AAA41D1}" vid="{191D0616-3D46-484D-B7BC-A80265087DA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9DEAC3299DA24C91BC6DC85E4117EA" ma:contentTypeVersion="47" ma:contentTypeDescription="Create a new document." ma:contentTypeScope="" ma:versionID="3e529ca36d16f608c689b1d95e5cffdf">
  <xsd:schema xmlns:xsd="http://www.w3.org/2001/XMLSchema" xmlns:xs="http://www.w3.org/2001/XMLSchema" xmlns:p="http://schemas.microsoft.com/office/2006/metadata/properties" xmlns:ns2="1c559995-616c-4af6-a0ec-3fbba85a3cb9" xmlns:ns3="b8487ff2-2965-4285-8eca-62043d1b3923" xmlns:ns4="cbf0a0da-10a0-4d33-9b98-76600699f0cb" targetNamespace="http://schemas.microsoft.com/office/2006/metadata/properties" ma:root="true" ma:fieldsID="c0ac097f96edf3af634a92cd36ccbec1" ns2:_="" ns3:_="" ns4:_="">
    <xsd:import namespace="1c559995-616c-4af6-a0ec-3fbba85a3cb9"/>
    <xsd:import namespace="b8487ff2-2965-4285-8eca-62043d1b3923"/>
    <xsd:import namespace="cbf0a0da-10a0-4d33-9b98-76600699f0c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559995-616c-4af6-a0ec-3fbba85a3c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487ff2-2965-4285-8eca-62043d1b39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08976097-ed3b-4700-8a1d-c40555017e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0a0da-10a0-4d33-9b98-76600699f0c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a7dbe2f-3eca-4bb8-b24e-e9e951119587}" ma:internalName="TaxCatchAll" ma:showField="CatchAllData" ma:web="cbf0a0da-10a0-4d33-9b98-76600699f0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f0a0da-10a0-4d33-9b98-76600699f0cb" xsi:nil="true"/>
    <lcf76f155ced4ddcb4097134ff3c332f xmlns="b8487ff2-2965-4285-8eca-62043d1b39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201CA0-5478-4EB9-97AD-D818E5BBA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CB6FE6-A2AE-4846-8CE0-139B318F6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559995-616c-4af6-a0ec-3fbba85a3cb9"/>
    <ds:schemaRef ds:uri="b8487ff2-2965-4285-8eca-62043d1b3923"/>
    <ds:schemaRef ds:uri="cbf0a0da-10a0-4d33-9b98-76600699f0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1019A7A-4D85-4744-9CB2-A2DEB96824CC}">
  <ds:schemaRefs>
    <ds:schemaRef ds:uri="1c559995-616c-4af6-a0ec-3fbba85a3cb9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b8487ff2-2965-4285-8eca-62043d1b3923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cbf0a0da-10a0-4d33-9b98-76600699f0c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1059</TotalTime>
  <Words>1288</Words>
  <Application>Microsoft Office PowerPoint</Application>
  <PresentationFormat>Widescreen</PresentationFormat>
  <Paragraphs>186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Courier New</vt:lpstr>
      <vt:lpstr>Wingdings</vt:lpstr>
      <vt:lpstr>End Slide 3</vt:lpstr>
      <vt:lpstr>2_Thème Office</vt:lpstr>
      <vt:lpstr>Office Theme</vt:lpstr>
      <vt:lpstr>3_Thème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Group’s Pollution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Jodie Hulse</dc:creator>
  <cp:lastModifiedBy>David Baker</cp:lastModifiedBy>
  <cp:revision>5</cp:revision>
  <cp:lastPrinted>2021-05-29T13:50:46Z</cp:lastPrinted>
  <dcterms:created xsi:type="dcterms:W3CDTF">2021-02-07T11:47:54Z</dcterms:created>
  <dcterms:modified xsi:type="dcterms:W3CDTF">2022-09-01T15:36:48Z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0x010100129DEAC3299DA24C91BC6DC85E4117EA</vt:lpwstr>
  </property>
  <property fmtid="{D5CDD505-2E9C-101B-9397-08002B2CF9AE}" pid="3" name="MediaServiceImageTags">
    <vt:lpwstr/>
  </property>
</Properties>
</file>