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74" r:id="rId1"/>
  </p:sldMasterIdLst>
  <p:notesMasterIdLst>
    <p:notesMasterId r:id="rId17"/>
  </p:notesMasterIdLst>
  <p:sldIdLst>
    <p:sldId id="308" r:id="rId2"/>
    <p:sldId id="338" r:id="rId3"/>
    <p:sldId id="316" r:id="rId4"/>
    <p:sldId id="336" r:id="rId5"/>
    <p:sldId id="323" r:id="rId6"/>
    <p:sldId id="325" r:id="rId7"/>
    <p:sldId id="337" r:id="rId8"/>
    <p:sldId id="326" r:id="rId9"/>
    <p:sldId id="327" r:id="rId10"/>
    <p:sldId id="328" r:id="rId11"/>
    <p:sldId id="329" r:id="rId12"/>
    <p:sldId id="330" r:id="rId13"/>
    <p:sldId id="331" r:id="rId14"/>
    <p:sldId id="334" r:id="rId15"/>
    <p:sldId id="332" r:id="rId16"/>
  </p:sldIdLst>
  <p:sldSz cx="12192000" cy="6858000"/>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A0C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49800" autoAdjust="0"/>
  </p:normalViewPr>
  <p:slideViewPr>
    <p:cSldViewPr snapToGrid="0" snapToObjects="1">
      <p:cViewPr varScale="1">
        <p:scale>
          <a:sx n="54" d="100"/>
          <a:sy n="54" d="100"/>
        </p:scale>
        <p:origin x="1272" y="78"/>
      </p:cViewPr>
      <p:guideLst/>
    </p:cSldViewPr>
  </p:slideViewPr>
  <p:outlineViewPr>
    <p:cViewPr>
      <p:scale>
        <a:sx n="33" d="100"/>
        <a:sy n="33" d="100"/>
      </p:scale>
      <p:origin x="0" y="-12054"/>
    </p:cViewPr>
  </p:outlineViewPr>
  <p:notesTextViewPr>
    <p:cViewPr>
      <p:scale>
        <a:sx n="3" d="2"/>
        <a:sy n="3" d="2"/>
      </p:scale>
      <p:origin x="0" y="0"/>
    </p:cViewPr>
  </p:notesTextViewPr>
  <p:sorterViewPr>
    <p:cViewPr varScale="1">
      <p:scale>
        <a:sx n="100" d="100"/>
        <a:sy n="100" d="100"/>
      </p:scale>
      <p:origin x="0" y="0"/>
    </p:cViewPr>
  </p:sorterViewPr>
  <p:notesViewPr>
    <p:cSldViewPr snapToGrid="0" snapToObjects="1">
      <p:cViewPr varScale="1">
        <p:scale>
          <a:sx n="112" d="100"/>
          <a:sy n="112" d="100"/>
        </p:scale>
        <p:origin x="150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2231" cy="3410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3698" y="0"/>
            <a:ext cx="4302231" cy="341064"/>
          </a:xfrm>
          <a:prstGeom prst="rect">
            <a:avLst/>
          </a:prstGeom>
        </p:spPr>
        <p:txBody>
          <a:bodyPr vert="horz" lIns="91440" tIns="45720" rIns="91440" bIns="45720" rtlCol="0"/>
          <a:lstStyle>
            <a:lvl1pPr algn="r">
              <a:defRPr sz="1200"/>
            </a:lvl1pPr>
          </a:lstStyle>
          <a:p>
            <a:fld id="{CEBDBC02-2795-CA43-8B7E-76931C6E1392}" type="datetimeFigureOut">
              <a:rPr lang="en-US" smtClean="0"/>
              <a:t>9/8/2022</a:t>
            </a:fld>
            <a:endParaRPr lang="en-US"/>
          </a:p>
        </p:txBody>
      </p:sp>
      <p:sp>
        <p:nvSpPr>
          <p:cNvPr id="4" name="Slide Image Placeholder 3"/>
          <p:cNvSpPr>
            <a:spLocks noGrp="1" noRot="1" noChangeAspect="1"/>
          </p:cNvSpPr>
          <p:nvPr>
            <p:ph type="sldImg" idx="2"/>
          </p:nvPr>
        </p:nvSpPr>
        <p:spPr>
          <a:xfrm>
            <a:off x="2925763" y="849313"/>
            <a:ext cx="4076700" cy="22939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823" y="3271381"/>
            <a:ext cx="794258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6612"/>
            <a:ext cx="4302231" cy="3410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3698" y="6456612"/>
            <a:ext cx="4302231" cy="341063"/>
          </a:xfrm>
          <a:prstGeom prst="rect">
            <a:avLst/>
          </a:prstGeom>
        </p:spPr>
        <p:txBody>
          <a:bodyPr vert="horz" lIns="91440" tIns="45720" rIns="91440" bIns="45720" rtlCol="0" anchor="b"/>
          <a:lstStyle>
            <a:lvl1pPr algn="r">
              <a:defRPr sz="1200"/>
            </a:lvl1pPr>
          </a:lstStyle>
          <a:p>
            <a:fld id="{23358429-4F00-C643-902B-6CDCB8A13EE7}" type="slidenum">
              <a:rPr lang="en-US" smtClean="0"/>
              <a:t>‹#›</a:t>
            </a:fld>
            <a:endParaRPr lang="en-US"/>
          </a:p>
        </p:txBody>
      </p:sp>
    </p:spTree>
    <p:extLst>
      <p:ext uri="{BB962C8B-B14F-4D97-AF65-F5344CB8AC3E}">
        <p14:creationId xmlns:p14="http://schemas.microsoft.com/office/powerpoint/2010/main" val="3785942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westpandi.com/Publications/News/October-2021/Time-bars-in-demurrage-claims-how-is-time-calculat/"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westpandi.com/Publications/Notice-to-Members/notice-to-members-no.-2-20152016/"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3398837"/>
            <a:ext cx="9794789" cy="3315001"/>
          </a:xfrm>
        </p:spPr>
        <p:txBody>
          <a:bodyPr/>
          <a:lstStyle/>
          <a:p>
            <a:r>
              <a:rPr lang="en-US" altLang="en-US" sz="1000" dirty="0">
                <a:latin typeface="Arial" panose="020B0604020202020204" pitchFamily="34" charset="0"/>
                <a:ea typeface="ＭＳ Ｐゴシック" panose="020B0600070205080204" pitchFamily="34" charset="-128"/>
                <a:cs typeface="Arial" panose="020B0604020202020204" pitchFamily="34" charset="0"/>
              </a:rPr>
              <a:t>“Hello”, my name is Nicola Cox and I manage the Club’s </a:t>
            </a:r>
            <a:r>
              <a:rPr lang="en-US" altLang="en-US" sz="1000" dirty="0" err="1">
                <a:latin typeface="Arial" panose="020B0604020202020204" pitchFamily="34" charset="0"/>
                <a:ea typeface="ＭＳ Ｐゴシック" panose="020B0600070205080204" pitchFamily="34" charset="-128"/>
                <a:cs typeface="Arial" panose="020B0604020202020204" pitchFamily="34" charset="0"/>
              </a:rPr>
              <a:t>Defence</a:t>
            </a:r>
            <a:r>
              <a:rPr lang="en-US" altLang="en-US" sz="1000" dirty="0">
                <a:latin typeface="Arial" panose="020B0604020202020204" pitchFamily="34" charset="0"/>
                <a:ea typeface="ＭＳ Ｐゴシック" panose="020B0600070205080204" pitchFamily="34" charset="-128"/>
                <a:cs typeface="Arial" panose="020B0604020202020204" pitchFamily="34" charset="0"/>
              </a:rPr>
              <a:t>  claims - what used to be called FD&amp;D  claims</a:t>
            </a:r>
          </a:p>
          <a:p>
            <a:endParaRPr lang="en-US" altLang="en-US" sz="1000" dirty="0">
              <a:latin typeface="Arial" panose="020B0604020202020204" pitchFamily="34" charset="0"/>
              <a:ea typeface="ＭＳ Ｐゴシック" panose="020B0600070205080204" pitchFamily="34" charset="-128"/>
              <a:cs typeface="Arial" panose="020B0604020202020204" pitchFamily="34" charset="0"/>
            </a:endParaRPr>
          </a:p>
          <a:p>
            <a:endParaRPr lang="en-US" altLang="en-US" sz="1000" dirty="0">
              <a:latin typeface="Arial" panose="020B0604020202020204" pitchFamily="34" charset="0"/>
              <a:ea typeface="ＭＳ Ｐゴシック" panose="020B0600070205080204" pitchFamily="34" charset="-128"/>
              <a:cs typeface="Arial" panose="020B0604020202020204" pitchFamily="34" charset="0"/>
            </a:endParaRPr>
          </a:p>
          <a:p>
            <a:endParaRPr lang="en-GB" sz="1000" dirty="0"/>
          </a:p>
        </p:txBody>
      </p:sp>
      <p:sp>
        <p:nvSpPr>
          <p:cNvPr id="4" name="Slide Number Placeholder 3"/>
          <p:cNvSpPr>
            <a:spLocks noGrp="1"/>
          </p:cNvSpPr>
          <p:nvPr>
            <p:ph type="sldNum" sz="quarter" idx="5"/>
          </p:nvPr>
        </p:nvSpPr>
        <p:spPr/>
        <p:txBody>
          <a:bodyPr/>
          <a:lstStyle/>
          <a:p>
            <a:fld id="{23358429-4F00-C643-902B-6CDCB8A13EE7}" type="slidenum">
              <a:rPr lang="en-US" smtClean="0"/>
              <a:t>1</a:t>
            </a:fld>
            <a:endParaRPr lang="en-US"/>
          </a:p>
        </p:txBody>
      </p:sp>
    </p:spTree>
    <p:extLst>
      <p:ext uri="{BB962C8B-B14F-4D97-AF65-F5344CB8AC3E}">
        <p14:creationId xmlns:p14="http://schemas.microsoft.com/office/powerpoint/2010/main" val="457445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28900" y="96838"/>
            <a:ext cx="4670425" cy="2627312"/>
          </a:xfrm>
        </p:spPr>
      </p:sp>
      <p:sp>
        <p:nvSpPr>
          <p:cNvPr id="3" name="Notes Placeholder 2"/>
          <p:cNvSpPr>
            <a:spLocks noGrp="1"/>
          </p:cNvSpPr>
          <p:nvPr>
            <p:ph type="body" idx="1"/>
          </p:nvPr>
        </p:nvSpPr>
        <p:spPr>
          <a:xfrm>
            <a:off x="82378" y="2820473"/>
            <a:ext cx="9617247" cy="3977202"/>
          </a:xfrm>
        </p:spPr>
        <p:txBody>
          <a:bodyPr/>
          <a:lstStyle/>
          <a:p>
            <a:r>
              <a:rPr lang="en-GB" sz="1000" b="0" i="1" dirty="0"/>
              <a:t>The second case example is for one of the Club’s owner members…</a:t>
            </a:r>
          </a:p>
          <a:p>
            <a:endParaRPr lang="en-GB" sz="1000" b="1" i="0" dirty="0"/>
          </a:p>
          <a:p>
            <a:r>
              <a:rPr lang="en-GB" sz="1000" b="1" i="0" dirty="0"/>
              <a:t>Brief facts :</a:t>
            </a:r>
          </a:p>
          <a:p>
            <a:pPr marL="171450" indent="-171450">
              <a:buFont typeface="Arial" panose="020B0604020202020204" pitchFamily="34" charset="0"/>
              <a:buChar char="•"/>
            </a:pPr>
            <a:r>
              <a:rPr lang="en-GB" sz="1000" b="0" i="0" dirty="0" err="1"/>
              <a:t>Offspec</a:t>
            </a:r>
            <a:r>
              <a:rPr lang="en-GB" sz="1000" b="0" i="0" dirty="0"/>
              <a:t> bunkers – a topical issue </a:t>
            </a:r>
            <a:r>
              <a:rPr lang="en-GB" sz="1000" b="0" i="0" dirty="0" err="1"/>
              <a:t>atm</a:t>
            </a:r>
            <a:r>
              <a:rPr lang="en-GB" sz="1000" b="0" i="0" dirty="0"/>
              <a:t>! – were supplied to our owner member’s vessel. However, charterers denied the bunkers were </a:t>
            </a:r>
            <a:r>
              <a:rPr lang="en-GB" sz="1000" b="0" i="0" dirty="0" err="1"/>
              <a:t>offspec</a:t>
            </a:r>
            <a:r>
              <a:rPr lang="en-GB" sz="1000" b="0" i="0" dirty="0"/>
              <a:t> and refused to provide fresh bunkers. Owners had to deviate to Cape Town to debunker and </a:t>
            </a:r>
            <a:r>
              <a:rPr lang="en-GB" sz="1000" b="0" i="0" dirty="0" err="1"/>
              <a:t>rebunker</a:t>
            </a:r>
            <a:r>
              <a:rPr lang="en-GB" sz="1000" b="0" i="0" dirty="0"/>
              <a:t>.  To add insult to injury, </a:t>
            </a:r>
            <a:r>
              <a:rPr lang="en-GB" sz="1000" b="0" i="0" dirty="0" err="1"/>
              <a:t>chrtrs</a:t>
            </a:r>
            <a:r>
              <a:rPr lang="en-GB" sz="1000" b="0" i="0" dirty="0"/>
              <a:t> then redelivered the ship over 40 days early to members!  (bad relations between parties and falling CP market)</a:t>
            </a:r>
          </a:p>
          <a:p>
            <a:pPr marL="171450" indent="-171450">
              <a:buFont typeface="Arial" panose="020B0604020202020204" pitchFamily="34" charset="0"/>
              <a:buChar char="•"/>
            </a:pPr>
            <a:r>
              <a:rPr lang="en-GB" sz="1000" b="0" i="0" dirty="0"/>
              <a:t>5 day arbitration hearing on the early redelivery claim. This was appealed to the English High Court with 1 day appeal hearing</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000" b="1" i="0" dirty="0"/>
              <a:t>Claim value to members (who were the claimants): </a:t>
            </a:r>
            <a:r>
              <a:rPr lang="en-GB" sz="1000" b="0" i="0" dirty="0"/>
              <a:t>nearly $4m – $3m for </a:t>
            </a:r>
            <a:r>
              <a:rPr lang="en-GB" sz="1000" b="0" i="0" dirty="0" err="1"/>
              <a:t>offspec</a:t>
            </a:r>
            <a:r>
              <a:rPr lang="en-GB" sz="1000" b="0" i="0" dirty="0"/>
              <a:t> bunkers and balance for damages for early redelivery + costs and interest –  and also a counterclaim by owners US$2.2m</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000" b="1" i="1" dirty="0"/>
              <a:t>What do you think the final FDD cost was for the case? </a:t>
            </a:r>
            <a:r>
              <a:rPr lang="en-GB" sz="1000" b="0" i="0" dirty="0" err="1"/>
              <a:t>ie</a:t>
            </a:r>
            <a:r>
              <a:rPr lang="en-GB" sz="1000" b="0" i="0" dirty="0"/>
              <a:t> $1.5m in total, including legal, expert, tribunal fees. (Almost $1.2m for </a:t>
            </a:r>
            <a:r>
              <a:rPr lang="en-GB" sz="1000" b="0" i="0" dirty="0" err="1"/>
              <a:t>offspec</a:t>
            </a:r>
            <a:r>
              <a:rPr lang="en-GB" sz="1000" b="0" i="0" dirty="0"/>
              <a:t> bunkers and + US$300,000 for the early redelivery claim) </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000" b="1" i="0" dirty="0"/>
              <a:t>Successful enforcement - the most important bit for members ! </a:t>
            </a:r>
            <a:r>
              <a:rPr lang="en-GB" sz="1000" b="0" i="0" dirty="0"/>
              <a:t>statutory demand in HK v well-known company – then settled for $4.7m, with $4m to members and $700k costs contribution to WOE.</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sz="1000" b="0" i="0" dirty="0"/>
              <a:t>As with the last slide - </a:t>
            </a:r>
            <a:r>
              <a:rPr lang="en-GB" sz="1000" b="1" i="0" dirty="0"/>
              <a:t>Timing of the award and settlement! </a:t>
            </a:r>
            <a:r>
              <a:rPr lang="en-GB" sz="1000" b="0" i="0" dirty="0" err="1"/>
              <a:t>Chrtrs</a:t>
            </a:r>
            <a:r>
              <a:rPr lang="en-GB" sz="1000" b="0" i="0" dirty="0"/>
              <a:t> went bust 9 months after the settlement!</a:t>
            </a:r>
          </a:p>
          <a:p>
            <a:endParaRPr lang="en-GB" sz="1000" dirty="0"/>
          </a:p>
          <a:p>
            <a:r>
              <a:rPr lang="en-GB" sz="1000" dirty="0"/>
              <a:t>[AQUAFAITH 2011]</a:t>
            </a:r>
          </a:p>
        </p:txBody>
      </p:sp>
      <p:sp>
        <p:nvSpPr>
          <p:cNvPr id="4" name="Slide Number Placeholder 3"/>
          <p:cNvSpPr>
            <a:spLocks noGrp="1"/>
          </p:cNvSpPr>
          <p:nvPr>
            <p:ph type="sldNum" sz="quarter" idx="5"/>
          </p:nvPr>
        </p:nvSpPr>
        <p:spPr/>
        <p:txBody>
          <a:bodyPr/>
          <a:lstStyle/>
          <a:p>
            <a:fld id="{23358429-4F00-C643-902B-6CDCB8A13EE7}" type="slidenum">
              <a:rPr lang="en-US" smtClean="0"/>
              <a:t>11</a:t>
            </a:fld>
            <a:endParaRPr lang="en-US"/>
          </a:p>
        </p:txBody>
      </p:sp>
    </p:spTree>
    <p:extLst>
      <p:ext uri="{BB962C8B-B14F-4D97-AF65-F5344CB8AC3E}">
        <p14:creationId xmlns:p14="http://schemas.microsoft.com/office/powerpoint/2010/main" val="3038470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08225" y="0"/>
            <a:ext cx="3717925" cy="2092325"/>
          </a:xfrm>
        </p:spPr>
      </p:sp>
      <p:sp>
        <p:nvSpPr>
          <p:cNvPr id="3" name="Notes Placeholder 2"/>
          <p:cNvSpPr>
            <a:spLocks noGrp="1"/>
          </p:cNvSpPr>
          <p:nvPr>
            <p:ph type="body" idx="1"/>
          </p:nvPr>
        </p:nvSpPr>
        <p:spPr>
          <a:xfrm>
            <a:off x="172995" y="2511380"/>
            <a:ext cx="9627828" cy="4203745"/>
          </a:xfrm>
        </p:spPr>
        <p:txBody>
          <a:bodyPr/>
          <a:lstStyle/>
          <a:p>
            <a:pPr marL="171450" indent="-171450">
              <a:buFont typeface="Wingdings" panose="05000000000000000000" pitchFamily="2" charset="2"/>
              <a:buChar char="Ø"/>
            </a:pPr>
            <a:r>
              <a:rPr lang="en-GB" sz="1000" b="0" i="1" dirty="0"/>
              <a:t>I should stress that these huge cases are very much the exception </a:t>
            </a:r>
            <a:r>
              <a:rPr lang="en-GB" sz="1000" b="0" i="0" dirty="0"/>
              <a:t>– less than 1% of WOE’s FDD cases ever reach these giddy heights. As I have outlined earlier, the day to day for FDD is advising members, reviewing contractual clauses, drafting messages to opponents, negotiating settlement and seeking payment.</a:t>
            </a:r>
          </a:p>
          <a:p>
            <a:endParaRPr lang="en-GB" sz="1000" b="0" i="0" dirty="0"/>
          </a:p>
          <a:p>
            <a:r>
              <a:rPr lang="en-GB" sz="1000" b="1" i="0" dirty="0"/>
              <a:t>West Defence is targeted at providing valuable inhouse advice and assistance, combined with allowing members flexibility in which firm/people to instruct, in conversation with the Club</a:t>
            </a:r>
            <a:r>
              <a:rPr lang="en-GB" sz="1000" b="1" dirty="0"/>
              <a:t>: </a:t>
            </a:r>
            <a:r>
              <a:rPr lang="en-GB" sz="1000" dirty="0"/>
              <a:t>“</a:t>
            </a:r>
            <a:r>
              <a:rPr lang="en-GB" sz="1000" b="1" i="1" dirty="0"/>
              <a:t>the best of both worlds”</a:t>
            </a:r>
            <a:endParaRPr lang="en-GB" sz="1000" b="1" i="0" dirty="0"/>
          </a:p>
          <a:p>
            <a:r>
              <a:rPr lang="en-GB" sz="1000" b="0" i="0" dirty="0"/>
              <a:t> </a:t>
            </a:r>
          </a:p>
          <a:p>
            <a:r>
              <a:rPr lang="en-GB" sz="1000" b="0" i="0" strike="sngStrike" dirty="0"/>
              <a:t>NB WOE is a “classic” defence insurer therefore not attempt – or pretend – to run cases inhouse </a:t>
            </a:r>
            <a:r>
              <a:rPr lang="en-GB" sz="1000" b="0" i="0" strike="sngStrike" dirty="0" err="1"/>
              <a:t>eg</a:t>
            </a:r>
            <a:r>
              <a:rPr lang="en-GB" sz="1000" b="0" i="0" strike="sngStrike" dirty="0"/>
              <a:t> where active arbitration or Court proceedings. Instead, West Defence is “</a:t>
            </a:r>
            <a:r>
              <a:rPr lang="en-GB" sz="1000" b="0" i="1" strike="sngStrike" dirty="0"/>
              <a:t>the best of both worlds</a:t>
            </a:r>
            <a:r>
              <a:rPr lang="en-GB" sz="1000" b="0" i="0" strike="sngStrike" dirty="0"/>
              <a:t>” </a:t>
            </a:r>
            <a:r>
              <a:rPr lang="en-GB" sz="1000" b="0" i="0" strike="sngStrike" dirty="0" err="1"/>
              <a:t>ie</a:t>
            </a:r>
            <a:r>
              <a:rPr lang="en-GB" sz="1000" b="0" i="0" strike="sngStrike" dirty="0"/>
              <a:t> offering assistance</a:t>
            </a:r>
            <a:r>
              <a:rPr lang="en-GB" sz="1000" b="0" i="0" strike="sngStrike" baseline="0" dirty="0"/>
              <a:t> inhouse with legally qualified claims handlers and also external legal advice and claims handling if a case gets to arbitration or court proceedings.</a:t>
            </a:r>
            <a:endParaRPr lang="en-GB" sz="1000" b="0" i="0" strike="sngStrike" dirty="0"/>
          </a:p>
          <a:p>
            <a:endParaRPr lang="en-GB" sz="1000" dirty="0"/>
          </a:p>
        </p:txBody>
      </p:sp>
      <p:sp>
        <p:nvSpPr>
          <p:cNvPr id="4" name="Slide Number Placeholder 3"/>
          <p:cNvSpPr>
            <a:spLocks noGrp="1"/>
          </p:cNvSpPr>
          <p:nvPr>
            <p:ph type="sldNum" sz="quarter" idx="5"/>
          </p:nvPr>
        </p:nvSpPr>
        <p:spPr/>
        <p:txBody>
          <a:bodyPr/>
          <a:lstStyle/>
          <a:p>
            <a:fld id="{23358429-4F00-C643-902B-6CDCB8A13EE7}" type="slidenum">
              <a:rPr lang="en-US" smtClean="0"/>
              <a:t>12</a:t>
            </a:fld>
            <a:endParaRPr lang="en-US"/>
          </a:p>
        </p:txBody>
      </p:sp>
    </p:spTree>
    <p:extLst>
      <p:ext uri="{BB962C8B-B14F-4D97-AF65-F5344CB8AC3E}">
        <p14:creationId xmlns:p14="http://schemas.microsoft.com/office/powerpoint/2010/main" val="39959649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51088" y="0"/>
            <a:ext cx="4100512" cy="2308225"/>
          </a:xfrm>
        </p:spPr>
      </p:sp>
      <p:sp>
        <p:nvSpPr>
          <p:cNvPr id="3" name="Notes Placeholder 2"/>
          <p:cNvSpPr>
            <a:spLocks noGrp="1"/>
          </p:cNvSpPr>
          <p:nvPr>
            <p:ph type="body" idx="1"/>
          </p:nvPr>
        </p:nvSpPr>
        <p:spPr>
          <a:xfrm>
            <a:off x="222422" y="2897746"/>
            <a:ext cx="9588843" cy="3766665"/>
          </a:xfrm>
        </p:spPr>
        <p:txBody>
          <a:bodyPr/>
          <a:lstStyle/>
          <a:p>
            <a:r>
              <a:rPr lang="en-GB" sz="1000" b="0" i="1" dirty="0"/>
              <a:t>A bit of advertising that I give to target members! </a:t>
            </a:r>
          </a:p>
          <a:p>
            <a:endParaRPr lang="en-GB" sz="1000" b="0" i="1" dirty="0"/>
          </a:p>
          <a:p>
            <a:r>
              <a:rPr lang="en-GB" sz="1000" b="0" i="1" dirty="0"/>
              <a:t>In my view it’s a tremendously good product and tremendously good value for money…</a:t>
            </a:r>
          </a:p>
          <a:p>
            <a:endParaRPr lang="en-GB" sz="1000" b="1" dirty="0"/>
          </a:p>
          <a:p>
            <a:r>
              <a:rPr lang="en-GB" sz="1000" b="1" dirty="0"/>
              <a:t>[CLICK] Premium is per vessel per policy year and…</a:t>
            </a:r>
          </a:p>
          <a:p>
            <a:r>
              <a:rPr lang="en-GB" sz="1000" b="1" dirty="0"/>
              <a:t>[CLICK] FDD is for our owner and charterer members</a:t>
            </a:r>
          </a:p>
          <a:p>
            <a:r>
              <a:rPr lang="en-GB" sz="1000" b="1" dirty="0"/>
              <a:t>[CLICK] It involves the Club </a:t>
            </a:r>
            <a:r>
              <a:rPr lang="en-GB" sz="1000" b="1" dirty="0" err="1"/>
              <a:t>working“hand</a:t>
            </a:r>
            <a:r>
              <a:rPr lang="en-GB" sz="1000" b="1" dirty="0"/>
              <a:t> in hand” and thereby</a:t>
            </a:r>
          </a:p>
          <a:p>
            <a:r>
              <a:rPr lang="en-GB" sz="1000" b="1" dirty="0"/>
              <a:t>[CLICK]The ultimate aim is to provide a valued and valuable service to members and build closer relationships between the Club and its members</a:t>
            </a:r>
          </a:p>
          <a:p>
            <a:endParaRPr lang="en-GB" sz="1000" dirty="0"/>
          </a:p>
        </p:txBody>
      </p:sp>
      <p:sp>
        <p:nvSpPr>
          <p:cNvPr id="4" name="Slide Number Placeholder 3"/>
          <p:cNvSpPr>
            <a:spLocks noGrp="1"/>
          </p:cNvSpPr>
          <p:nvPr>
            <p:ph type="sldNum" sz="quarter" idx="5"/>
          </p:nvPr>
        </p:nvSpPr>
        <p:spPr/>
        <p:txBody>
          <a:bodyPr/>
          <a:lstStyle/>
          <a:p>
            <a:fld id="{23358429-4F00-C643-902B-6CDCB8A13EE7}" type="slidenum">
              <a:rPr lang="en-US" smtClean="0"/>
              <a:t>13</a:t>
            </a:fld>
            <a:endParaRPr lang="en-US"/>
          </a:p>
        </p:txBody>
      </p:sp>
    </p:spTree>
    <p:extLst>
      <p:ext uri="{BB962C8B-B14F-4D97-AF65-F5344CB8AC3E}">
        <p14:creationId xmlns:p14="http://schemas.microsoft.com/office/powerpoint/2010/main" val="3887223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a nutshell, to work with and help members recover or defend claims and protect their cash !</a:t>
            </a:r>
          </a:p>
        </p:txBody>
      </p:sp>
      <p:sp>
        <p:nvSpPr>
          <p:cNvPr id="4" name="Slide Number Placeholder 3"/>
          <p:cNvSpPr>
            <a:spLocks noGrp="1"/>
          </p:cNvSpPr>
          <p:nvPr>
            <p:ph type="sldNum" sz="quarter" idx="5"/>
          </p:nvPr>
        </p:nvSpPr>
        <p:spPr/>
        <p:txBody>
          <a:bodyPr/>
          <a:lstStyle/>
          <a:p>
            <a:fld id="{23358429-4F00-C643-902B-6CDCB8A13EE7}" type="slidenum">
              <a:rPr lang="en-US" smtClean="0"/>
              <a:t>14</a:t>
            </a:fld>
            <a:endParaRPr lang="en-US"/>
          </a:p>
        </p:txBody>
      </p:sp>
    </p:spTree>
    <p:extLst>
      <p:ext uri="{BB962C8B-B14F-4D97-AF65-F5344CB8AC3E}">
        <p14:creationId xmlns:p14="http://schemas.microsoft.com/office/powerpoint/2010/main" val="30087538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0" y="3271381"/>
            <a:ext cx="9835977" cy="3382637"/>
          </a:xfrm>
        </p:spPr>
        <p:txBody>
          <a:bodyPr/>
          <a:lstStyle/>
          <a:p>
            <a:r>
              <a:rPr lang="en-GB" i="1" dirty="0"/>
              <a:t>What is most frequent type of Defence dispute?</a:t>
            </a:r>
          </a:p>
          <a:p>
            <a:endParaRPr lang="en-GB" i="1" dirty="0"/>
          </a:p>
          <a:p>
            <a:r>
              <a:rPr lang="en-GB" i="1" dirty="0"/>
              <a:t>What type of scenario might P&amp;I and Defence cover operate? (collisions, delays due to cargo damage)</a:t>
            </a:r>
          </a:p>
          <a:p>
            <a:pPr marL="0" indent="0">
              <a:buFont typeface="Wingdings" panose="05000000000000000000" pitchFamily="2" charset="2"/>
              <a:buNone/>
            </a:pPr>
            <a:r>
              <a:rPr lang="en-GB" altLang="en-US" sz="1200" b="1" i="1" u="none" dirty="0">
                <a:latin typeface="Arial" panose="020B0604020202020204" pitchFamily="34" charset="0"/>
                <a:ea typeface="ＭＳ Ｐゴシック" panose="020B0600070205080204" pitchFamily="34" charset="-128"/>
                <a:cs typeface="Arial" panose="020B0604020202020204" pitchFamily="34" charset="0"/>
              </a:rPr>
              <a:t>Q:</a:t>
            </a:r>
            <a:r>
              <a:rPr lang="en-GB" altLang="en-US" sz="1200" i="1" u="none" dirty="0">
                <a:latin typeface="Arial" panose="020B0604020202020204" pitchFamily="34" charset="0"/>
                <a:ea typeface="ＭＳ Ｐゴシック" panose="020B0600070205080204" pitchFamily="34" charset="-128"/>
                <a:cs typeface="Arial" panose="020B0604020202020204" pitchFamily="34" charset="0"/>
              </a:rPr>
              <a:t> Can anyone think of a type of scenario where Defence issues might intertwine with P&amp;I?</a:t>
            </a:r>
          </a:p>
          <a:p>
            <a:r>
              <a:rPr lang="en-GB" altLang="en-US" sz="1200" i="0" u="none" dirty="0" err="1">
                <a:latin typeface="Arial" panose="020B0604020202020204" pitchFamily="34" charset="0"/>
                <a:ea typeface="ＭＳ Ｐゴシック" panose="020B0600070205080204" pitchFamily="34" charset="-128"/>
                <a:cs typeface="Arial" panose="020B0604020202020204" pitchFamily="34" charset="0"/>
              </a:rPr>
              <a:t>Eg</a:t>
            </a:r>
            <a:r>
              <a:rPr lang="en-GB" altLang="en-US" sz="1200" i="0" u="none" dirty="0">
                <a:latin typeface="Arial" panose="020B0604020202020204" pitchFamily="34" charset="0"/>
                <a:ea typeface="ＭＳ Ｐゴシック" panose="020B0600070205080204" pitchFamily="34" charset="-128"/>
                <a:cs typeface="Arial" panose="020B0604020202020204" pitchFamily="34" charset="0"/>
              </a:rPr>
              <a:t> where a cargo is alleged to be damaged at the discharge port – time is spent surveying the cargo and possible causes/sources of the damage and  owners/Club agreeing security to cargo interests and discharge is delayed . In that case, the damage to the cargo will be a P&amp;I claim and the survey costs will be P&amp;I expenses . However, what about the time lost during the discharge? The ship may well remain on hire (especially if the cargo is not </a:t>
            </a:r>
            <a:r>
              <a:rPr lang="en-GB" altLang="en-US" sz="1200" i="0" u="none" dirty="0" err="1">
                <a:latin typeface="Arial" panose="020B0604020202020204" pitchFamily="34" charset="0"/>
                <a:ea typeface="ＭＳ Ｐゴシック" panose="020B0600070205080204" pitchFamily="34" charset="-128"/>
                <a:cs typeface="Arial" panose="020B0604020202020204" pitchFamily="34" charset="0"/>
              </a:rPr>
              <a:t>offspec</a:t>
            </a:r>
            <a:r>
              <a:rPr lang="en-GB" altLang="en-US" sz="1200" i="0" u="none" dirty="0">
                <a:latin typeface="Arial" panose="020B0604020202020204" pitchFamily="34" charset="0"/>
                <a:ea typeface="ＭＳ Ｐゴシック" panose="020B0600070205080204" pitchFamily="34" charset="-128"/>
                <a:cs typeface="Arial" panose="020B0604020202020204" pitchFamily="34" charset="0"/>
              </a:rPr>
              <a:t> and there is no defect  or breakdown in the vessel) but </a:t>
            </a:r>
            <a:r>
              <a:rPr lang="en-GB" altLang="en-US" sz="1200" i="0" u="none" dirty="0" err="1">
                <a:latin typeface="Arial" panose="020B0604020202020204" pitchFamily="34" charset="0"/>
                <a:ea typeface="ＭＳ Ｐゴシック" panose="020B0600070205080204" pitchFamily="34" charset="-128"/>
                <a:cs typeface="Arial" panose="020B0604020202020204" pitchFamily="34" charset="0"/>
              </a:rPr>
              <a:t>chrtrs</a:t>
            </a:r>
            <a:r>
              <a:rPr lang="en-GB" altLang="en-US" sz="1200" i="0" u="none" dirty="0">
                <a:latin typeface="Arial" panose="020B0604020202020204" pitchFamily="34" charset="0"/>
                <a:ea typeface="ＭＳ Ｐゴシック" panose="020B0600070205080204" pitchFamily="34" charset="-128"/>
                <a:cs typeface="Arial" panose="020B0604020202020204" pitchFamily="34" charset="0"/>
              </a:rPr>
              <a:t> may refuse to pay the hire (or demurrage if on a voyage CP). In this scenario, owners may well need to claim against charterers in order to be paid the hire (or demurrage) owing. This is where the member’s Defence cover comes into action – 1) advising members about whether their hire (or demurrage) claim is justified in English law, 2)  writing to </a:t>
            </a:r>
            <a:r>
              <a:rPr lang="en-GB" altLang="en-US" sz="1200" i="0" u="none" dirty="0" err="1">
                <a:latin typeface="Arial" panose="020B0604020202020204" pitchFamily="34" charset="0"/>
                <a:ea typeface="ＭＳ Ｐゴシック" panose="020B0600070205080204" pitchFamily="34" charset="-128"/>
                <a:cs typeface="Arial" panose="020B0604020202020204" pitchFamily="34" charset="0"/>
              </a:rPr>
              <a:t>chrtrs</a:t>
            </a:r>
            <a:r>
              <a:rPr lang="en-GB" altLang="en-US" sz="1200" i="0" u="none" dirty="0">
                <a:latin typeface="Arial" panose="020B0604020202020204" pitchFamily="34" charset="0"/>
                <a:ea typeface="ＭＳ Ｐゴシック" panose="020B0600070205080204" pitchFamily="34" charset="-128"/>
                <a:cs typeface="Arial" panose="020B0604020202020204" pitchFamily="34" charset="0"/>
              </a:rPr>
              <a:t> demanding payment, 3) advising about any additional evidence needed from members to support their claim and 4), if  necessary, commencing London arbitration, 5) seeking security for owners’ claim.  6) advising </a:t>
            </a:r>
            <a:r>
              <a:rPr lang="en-GB" altLang="en-US" sz="1200" i="0" u="none" dirty="0" err="1">
                <a:latin typeface="Arial" panose="020B0604020202020204" pitchFamily="34" charset="0"/>
                <a:ea typeface="ＭＳ Ｐゴシック" panose="020B0600070205080204" pitchFamily="34" charset="-128"/>
                <a:cs typeface="Arial" panose="020B0604020202020204" pitchFamily="34" charset="0"/>
              </a:rPr>
              <a:t>iro</a:t>
            </a:r>
            <a:r>
              <a:rPr lang="en-GB" altLang="en-US" sz="1200" i="0" u="none" dirty="0">
                <a:latin typeface="Arial" panose="020B0604020202020204" pitchFamily="34" charset="0"/>
                <a:ea typeface="ＭＳ Ｐゴシック" panose="020B0600070205080204" pitchFamily="34" charset="-128"/>
                <a:cs typeface="Arial" panose="020B0604020202020204" pitchFamily="34" charset="0"/>
              </a:rPr>
              <a:t> WP offers and other strategies to put pressure on </a:t>
            </a:r>
            <a:r>
              <a:rPr lang="en-GB" altLang="en-US" sz="1200" i="0" u="none" dirty="0" err="1">
                <a:latin typeface="Arial" panose="020B0604020202020204" pitchFamily="34" charset="0"/>
                <a:ea typeface="ＭＳ Ｐゴシック" panose="020B0600070205080204" pitchFamily="34" charset="-128"/>
                <a:cs typeface="Arial" panose="020B0604020202020204" pitchFamily="34" charset="0"/>
              </a:rPr>
              <a:t>chrtrs</a:t>
            </a:r>
            <a:r>
              <a:rPr lang="en-GB" altLang="en-US" sz="1200" i="0" u="none" dirty="0">
                <a:latin typeface="Arial" panose="020B0604020202020204" pitchFamily="34" charset="0"/>
                <a:ea typeface="ＭＳ Ｐゴシック" panose="020B0600070205080204" pitchFamily="34" charset="-128"/>
                <a:cs typeface="Arial" panose="020B0604020202020204" pitchFamily="34" charset="0"/>
              </a:rPr>
              <a:t> to pay 7) enforcing any arbitration award]</a:t>
            </a:r>
          </a:p>
          <a:p>
            <a:endParaRPr lang="en-GB" i="1" dirty="0"/>
          </a:p>
          <a:p>
            <a:r>
              <a:rPr lang="en-GB" i="1" dirty="0"/>
              <a:t>How apportion costs between P&amp;I and Defence?</a:t>
            </a:r>
          </a:p>
          <a:p>
            <a:endParaRPr lang="en-GB" i="1" dirty="0"/>
          </a:p>
        </p:txBody>
      </p:sp>
      <p:sp>
        <p:nvSpPr>
          <p:cNvPr id="4" name="Slide Number Placeholder 3"/>
          <p:cNvSpPr>
            <a:spLocks noGrp="1"/>
          </p:cNvSpPr>
          <p:nvPr>
            <p:ph type="sldNum" sz="quarter" idx="5"/>
          </p:nvPr>
        </p:nvSpPr>
        <p:spPr/>
        <p:txBody>
          <a:bodyPr/>
          <a:lstStyle/>
          <a:p>
            <a:fld id="{23358429-4F00-C643-902B-6CDCB8A13EE7}" type="slidenum">
              <a:rPr lang="en-US" smtClean="0"/>
              <a:t>15</a:t>
            </a:fld>
            <a:endParaRPr lang="en-US"/>
          </a:p>
        </p:txBody>
      </p:sp>
    </p:spTree>
    <p:extLst>
      <p:ext uri="{BB962C8B-B14F-4D97-AF65-F5344CB8AC3E}">
        <p14:creationId xmlns:p14="http://schemas.microsoft.com/office/powerpoint/2010/main" val="1847342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64113" y="153988"/>
            <a:ext cx="4683125" cy="2635250"/>
          </a:xfrm>
        </p:spPr>
      </p:sp>
      <p:sp>
        <p:nvSpPr>
          <p:cNvPr id="3" name="Notes Placeholder 2"/>
          <p:cNvSpPr>
            <a:spLocks noGrp="1"/>
          </p:cNvSpPr>
          <p:nvPr>
            <p:ph type="body" idx="1"/>
          </p:nvPr>
        </p:nvSpPr>
        <p:spPr>
          <a:xfrm>
            <a:off x="205946" y="2891307"/>
            <a:ext cx="9630032" cy="3818586"/>
          </a:xfrm>
        </p:spPr>
        <p:txBody>
          <a:bodyPr/>
          <a:lstStyle/>
          <a:p>
            <a:pPr>
              <a:buClrTx/>
              <a:buSzPct val="100000"/>
              <a:buFont typeface="Wingdings" panose="05000000000000000000" pitchFamily="2" charset="2"/>
              <a:buNone/>
            </a:pPr>
            <a:r>
              <a:rPr lang="en-GB" altLang="en-US" sz="1000" i="1" dirty="0">
                <a:latin typeface="Arial" panose="020B0604020202020204" pitchFamily="34" charset="0"/>
              </a:rPr>
              <a:t>“So, what is Defence cover and what does it provide to Members?”</a:t>
            </a:r>
            <a:r>
              <a:rPr lang="en-GB" altLang="en-US" sz="1000" dirty="0">
                <a:latin typeface="Arial" panose="020B0604020202020204" pitchFamily="34" charset="0"/>
              </a:rPr>
              <a:t> </a:t>
            </a:r>
            <a:endParaRPr lang="en-GB" altLang="en-US" sz="1000" dirty="0">
              <a:latin typeface="Arial" panose="020B0604020202020204" pitchFamily="34" charset="0"/>
              <a:ea typeface="ＭＳ Ｐゴシック" panose="020B0600070205080204" pitchFamily="34" charset="-128"/>
            </a:endParaRPr>
          </a:p>
          <a:p>
            <a:pPr>
              <a:buClrTx/>
              <a:buSzPct val="100000"/>
              <a:buFont typeface="Wingdings" panose="05000000000000000000" pitchFamily="2" charset="2"/>
              <a:buNone/>
            </a:pPr>
            <a:r>
              <a:rPr lang="en-GB" altLang="en-US" sz="1000" dirty="0">
                <a:latin typeface="Arial" panose="020B0604020202020204" pitchFamily="34" charset="0"/>
                <a:ea typeface="ＭＳ Ｐゴシック" panose="020B0600070205080204" pitchFamily="34" charset="-128"/>
              </a:rPr>
              <a:t>To put Defence cover into context: traditionally, P&amp;I Clubs only offered P&amp;I (Class 1) and Defence Class 2) - </a:t>
            </a:r>
            <a:r>
              <a:rPr lang="en-GB" altLang="en-US" sz="1000" strike="sngStrike" dirty="0">
                <a:latin typeface="Arial" panose="020B0604020202020204" pitchFamily="34" charset="0"/>
                <a:ea typeface="ＭＳ Ｐゴシック" panose="020B0600070205080204" pitchFamily="34" charset="-128"/>
              </a:rPr>
              <a:t>=  rebranded as “Defence cover” </a:t>
            </a:r>
          </a:p>
          <a:p>
            <a:pPr>
              <a:buClrTx/>
              <a:buSzPct val="100000"/>
            </a:pPr>
            <a:endParaRPr lang="en-GB" altLang="en-US" sz="1000" dirty="0">
              <a:latin typeface="Arial" panose="020B0604020202020204" pitchFamily="34" charset="0"/>
            </a:endParaRPr>
          </a:p>
          <a:p>
            <a:pPr>
              <a:buClrTx/>
              <a:buSzPct val="100000"/>
              <a:buFont typeface="Wingdings" panose="05000000000000000000" pitchFamily="2" charset="2"/>
              <a:buNone/>
            </a:pPr>
            <a:r>
              <a:rPr lang="en-GB" altLang="en-US" sz="1000" dirty="0">
                <a:latin typeface="Arial" panose="020B0604020202020204" pitchFamily="34" charset="0"/>
              </a:rPr>
              <a:t>Now there are also several other types of cover that our members can buy, including delay insurance, charterers’ and traders’ cover, fixed (non mutual) P&amp;I and Defence and offshore etc. You will be learning about some of these later this week. </a:t>
            </a:r>
          </a:p>
          <a:p>
            <a:endParaRPr lang="en-US" altLang="en-US" sz="1000" dirty="0">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dirty="0">
                <a:latin typeface="Arial" panose="020B0604020202020204" pitchFamily="34" charset="0"/>
                <a:ea typeface="ＭＳ Ｐゴシック" panose="020B0600070205080204" pitchFamily="34" charset="-128"/>
                <a:cs typeface="Arial" panose="020B0604020202020204" pitchFamily="34" charset="0"/>
              </a:rPr>
              <a:t>However, </a:t>
            </a:r>
            <a:r>
              <a:rPr lang="en-US" altLang="en-US" sz="1000" strike="noStrike" dirty="0">
                <a:latin typeface="Arial" panose="020B0604020202020204" pitchFamily="34" charset="0"/>
                <a:ea typeface="ＭＳ Ｐゴシック" panose="020B0600070205080204" pitchFamily="34" charset="-128"/>
                <a:cs typeface="Arial" panose="020B0604020202020204" pitchFamily="34" charset="0"/>
              </a:rPr>
              <a:t>providing P&amp;I cover for ship owners and charterers is what Clubs – </a:t>
            </a:r>
            <a:r>
              <a:rPr lang="en-US" altLang="en-US" sz="1000" u="sng" strike="noStrike" dirty="0">
                <a:latin typeface="Arial" panose="020B0604020202020204" pitchFamily="34" charset="0"/>
                <a:ea typeface="ＭＳ Ｐゴシック" panose="020B0600070205080204" pitchFamily="34" charset="-128"/>
                <a:cs typeface="Arial" panose="020B0604020202020204" pitchFamily="34" charset="0"/>
              </a:rPr>
              <a:t>P&amp;I</a:t>
            </a:r>
            <a:r>
              <a:rPr lang="en-US" altLang="en-US" sz="1000" strike="noStrike" dirty="0">
                <a:latin typeface="Arial" panose="020B0604020202020204" pitchFamily="34" charset="0"/>
                <a:ea typeface="ＭＳ Ｐゴシック" panose="020B0600070205080204" pitchFamily="34" charset="-128"/>
                <a:cs typeface="Arial" panose="020B0604020202020204" pitchFamily="34" charset="0"/>
              </a:rPr>
              <a:t> clubs – is (nearly) all about and </a:t>
            </a:r>
            <a:r>
              <a:rPr lang="en-US" altLang="en-US" sz="1000" dirty="0">
                <a:latin typeface="Arial" panose="020B0604020202020204" pitchFamily="34" charset="0"/>
                <a:ea typeface="ＭＳ Ｐゴシック" panose="020B0600070205080204" pitchFamily="34" charset="-128"/>
                <a:cs typeface="Arial" panose="020B0604020202020204" pitchFamily="34" charset="0"/>
              </a:rPr>
              <a:t>P&amp;I premium accounts for the vast majority </a:t>
            </a:r>
            <a:r>
              <a:rPr lang="en-US" altLang="en-US" sz="1000" strike="sngStrike" dirty="0">
                <a:latin typeface="Arial" panose="020B0604020202020204" pitchFamily="34" charset="0"/>
                <a:ea typeface="ＭＳ Ｐゴシック" panose="020B0600070205080204" pitchFamily="34" charset="-128"/>
                <a:cs typeface="Arial" panose="020B0604020202020204" pitchFamily="34" charset="0"/>
              </a:rPr>
              <a:t>- &gt; 90% -</a:t>
            </a:r>
            <a:r>
              <a:rPr lang="en-US" altLang="en-US" sz="1000" dirty="0">
                <a:latin typeface="Arial" panose="020B0604020202020204" pitchFamily="34" charset="0"/>
                <a:ea typeface="ＭＳ Ｐゴシック" panose="020B0600070205080204" pitchFamily="34" charset="-128"/>
                <a:cs typeface="Arial" panose="020B0604020202020204" pitchFamily="34" charset="0"/>
              </a:rPr>
              <a:t> of the Club’s premium</a:t>
            </a:r>
            <a:endParaRPr lang="en-GB" altLang="en-US" sz="1000" dirty="0">
              <a:latin typeface="Arial" panose="020B0604020202020204" pitchFamily="34" charset="0"/>
              <a:ea typeface="ＭＳ Ｐゴシック" panose="020B0600070205080204" pitchFamily="34" charset="-128"/>
            </a:endParaRPr>
          </a:p>
          <a:p>
            <a:endParaRPr lang="en-US" altLang="en-US" sz="1000" dirty="0">
              <a:latin typeface="Arial" panose="020B0604020202020204" pitchFamily="34" charset="0"/>
              <a:ea typeface="ＭＳ Ｐゴシック" panose="020B0600070205080204" pitchFamily="34" charset="-128"/>
              <a:cs typeface="Arial" panose="020B0604020202020204" pitchFamily="34" charset="0"/>
            </a:endParaRPr>
          </a:p>
          <a:p>
            <a:r>
              <a:rPr lang="en-US" altLang="en-US" sz="1000" dirty="0">
                <a:latin typeface="Arial" panose="020B0604020202020204" pitchFamily="34" charset="0"/>
                <a:ea typeface="ＭＳ Ｐゴシック" panose="020B0600070205080204" pitchFamily="34" charset="-128"/>
                <a:cs typeface="Arial" panose="020B0604020202020204" pitchFamily="34" charset="0"/>
              </a:rPr>
              <a:t>Having said that, </a:t>
            </a:r>
            <a:r>
              <a:rPr lang="en-US" altLang="en-US" sz="1000" dirty="0" err="1">
                <a:latin typeface="Arial" panose="020B0604020202020204" pitchFamily="34" charset="0"/>
                <a:ea typeface="ＭＳ Ｐゴシック" panose="020B0600070205080204" pitchFamily="34" charset="-128"/>
                <a:cs typeface="Arial" panose="020B0604020202020204" pitchFamily="34" charset="0"/>
              </a:rPr>
              <a:t>Defence</a:t>
            </a:r>
            <a:r>
              <a:rPr lang="en-US" altLang="en-US" sz="1000" dirty="0">
                <a:latin typeface="Arial" panose="020B0604020202020204" pitchFamily="34" charset="0"/>
                <a:ea typeface="ＭＳ Ｐゴシック" panose="020B0600070205080204" pitchFamily="34" charset="-128"/>
                <a:cs typeface="Arial" panose="020B0604020202020204" pitchFamily="34" charset="0"/>
              </a:rPr>
              <a:t> cover is an important part of what Club offers its members. </a:t>
            </a:r>
            <a:r>
              <a:rPr lang="en-US" altLang="en-US" sz="1000" i="1" dirty="0">
                <a:latin typeface="Arial" panose="020B0604020202020204" pitchFamily="34" charset="0"/>
                <a:ea typeface="ＭＳ Ｐゴシック" panose="020B0600070205080204" pitchFamily="34" charset="-128"/>
                <a:cs typeface="Arial" panose="020B0604020202020204" pitchFamily="34" charset="0"/>
              </a:rPr>
              <a:t>[</a:t>
            </a:r>
            <a:r>
              <a:rPr lang="en-US" altLang="en-US" sz="1000" b="1" i="1" dirty="0">
                <a:latin typeface="Arial" panose="020B0604020202020204" pitchFamily="34" charset="0"/>
                <a:ea typeface="ＭＳ Ｐゴシック" panose="020B0600070205080204" pitchFamily="34" charset="-128"/>
                <a:cs typeface="Arial" panose="020B0604020202020204" pitchFamily="34" charset="0"/>
              </a:rPr>
              <a:t>Q: who knows what </a:t>
            </a:r>
            <a:r>
              <a:rPr lang="en-US" altLang="en-US" sz="1000" b="1" i="1" dirty="0" err="1">
                <a:latin typeface="Arial" panose="020B0604020202020204" pitchFamily="34" charset="0"/>
                <a:ea typeface="ＭＳ Ｐゴシック" panose="020B0600070205080204" pitchFamily="34" charset="-128"/>
                <a:cs typeface="Arial" panose="020B0604020202020204" pitchFamily="34" charset="0"/>
              </a:rPr>
              <a:t>Defence</a:t>
            </a:r>
            <a:r>
              <a:rPr lang="en-US" altLang="en-US" sz="1000" b="1" i="1" dirty="0">
                <a:latin typeface="Arial" panose="020B0604020202020204" pitchFamily="34" charset="0"/>
                <a:ea typeface="ＭＳ Ｐゴシック" panose="020B0600070205080204" pitchFamily="34" charset="-128"/>
                <a:cs typeface="Arial" panose="020B0604020202020204" pitchFamily="34" charset="0"/>
              </a:rPr>
              <a:t> (FD&amp;D) cover is?]  </a:t>
            </a:r>
            <a:r>
              <a:rPr lang="en-US" altLang="en-US" sz="1000" dirty="0">
                <a:latin typeface="Arial" panose="020B0604020202020204" pitchFamily="34" charset="0"/>
                <a:ea typeface="ＭＳ Ｐゴシック" panose="020B0600070205080204" pitchFamily="34" charset="-128"/>
                <a:cs typeface="Arial" panose="020B0604020202020204" pitchFamily="34" charset="0"/>
              </a:rPr>
              <a:t>Essentially, it’s insurance for legal expenses </a:t>
            </a:r>
            <a:r>
              <a:rPr lang="en-US" altLang="en-US" sz="1000" dirty="0" err="1">
                <a:latin typeface="Arial" panose="020B0604020202020204" pitchFamily="34" charset="0"/>
                <a:ea typeface="ＭＳ Ｐゴシック" panose="020B0600070205080204" pitchFamily="34" charset="-128"/>
                <a:cs typeface="Arial" panose="020B0604020202020204" pitchFamily="34" charset="0"/>
              </a:rPr>
              <a:t>iro</a:t>
            </a:r>
            <a:r>
              <a:rPr lang="en-US" altLang="en-US" sz="1000" dirty="0">
                <a:latin typeface="Arial" panose="020B0604020202020204" pitchFamily="34" charset="0"/>
                <a:ea typeface="ＭＳ Ｐゴシック" panose="020B0600070205080204" pitchFamily="34" charset="-128"/>
                <a:cs typeface="Arial" panose="020B0604020202020204" pitchFamily="34" charset="0"/>
              </a:rPr>
              <a:t> shipping disputes and claims which don’t fall under P&amp;I Rules. </a:t>
            </a:r>
          </a:p>
          <a:p>
            <a:endParaRPr lang="en-US" altLang="en-US" sz="1000" dirty="0">
              <a:latin typeface="Arial" panose="020B0604020202020204" pitchFamily="34" charset="0"/>
              <a:ea typeface="ＭＳ Ｐゴシック" panose="020B0600070205080204" pitchFamily="34" charset="-128"/>
              <a:cs typeface="Arial" panose="020B0604020202020204" pitchFamily="34" charset="0"/>
            </a:endParaRPr>
          </a:p>
          <a:p>
            <a:r>
              <a:rPr lang="en-US" altLang="en-US" sz="1000" strike="sngStrike" dirty="0">
                <a:latin typeface="Arial" panose="020B0604020202020204" pitchFamily="34" charset="0"/>
                <a:ea typeface="ＭＳ Ｐゴシック" panose="020B0600070205080204" pitchFamily="34" charset="-128"/>
                <a:cs typeface="Arial" panose="020B0604020202020204" pitchFamily="34" charset="0"/>
              </a:rPr>
              <a:t>West </a:t>
            </a:r>
            <a:r>
              <a:rPr lang="en-US" altLang="en-US" sz="1000" strike="sngStrike" dirty="0" err="1">
                <a:latin typeface="Arial" panose="020B0604020202020204" pitchFamily="34" charset="0"/>
                <a:ea typeface="ＭＳ Ｐゴシック" panose="020B0600070205080204" pitchFamily="34" charset="-128"/>
                <a:cs typeface="Arial" panose="020B0604020202020204" pitchFamily="34" charset="0"/>
              </a:rPr>
              <a:t>Defence</a:t>
            </a:r>
            <a:r>
              <a:rPr lang="en-US" altLang="en-US" sz="1000" strike="sngStrike" dirty="0">
                <a:latin typeface="Arial" panose="020B0604020202020204" pitchFamily="34" charset="0"/>
                <a:ea typeface="ＭＳ Ｐゴシック" panose="020B0600070205080204" pitchFamily="34" charset="-128"/>
                <a:cs typeface="Arial" panose="020B0604020202020204" pitchFamily="34" charset="0"/>
              </a:rPr>
              <a:t> is one of several products on our </a:t>
            </a:r>
            <a:r>
              <a:rPr lang="en-US" altLang="en-US" sz="1000" b="1" u="sng" strike="sngStrike" dirty="0">
                <a:latin typeface="Arial" panose="020B0604020202020204" pitchFamily="34" charset="0"/>
                <a:ea typeface="ＭＳ Ｐゴシック" panose="020B0600070205080204" pitchFamily="34" charset="-128"/>
                <a:cs typeface="Arial" panose="020B0604020202020204" pitchFamily="34" charset="0"/>
              </a:rPr>
              <a:t>website</a:t>
            </a:r>
          </a:p>
          <a:p>
            <a:endParaRPr lang="en-GB" sz="1000" dirty="0"/>
          </a:p>
          <a:p>
            <a:pPr marL="171450" indent="-171450">
              <a:buFont typeface="Wingdings" panose="05000000000000000000" pitchFamily="2" charset="2"/>
              <a:buChar char="Ø"/>
            </a:pPr>
            <a:r>
              <a:rPr lang="en-GB" sz="1000" dirty="0"/>
              <a:t>As regards legal expenses, I could show you some pretty pictures of legal battles/court rooms [CLICK] But all a bit “corny” /contrived </a:t>
            </a:r>
          </a:p>
          <a:p>
            <a:endParaRPr lang="en-GB" sz="1000" dirty="0"/>
          </a:p>
          <a:p>
            <a:pPr marL="171450" indent="-171450">
              <a:buFont typeface="Wingdings" panose="05000000000000000000" pitchFamily="2" charset="2"/>
              <a:buChar char="Ø"/>
            </a:pPr>
            <a:r>
              <a:rPr lang="en-GB" sz="1000" dirty="0"/>
              <a:t>The </a:t>
            </a:r>
            <a:r>
              <a:rPr lang="en-GB" sz="1000" u="sng" dirty="0"/>
              <a:t>real</a:t>
            </a:r>
            <a:r>
              <a:rPr lang="en-GB" sz="1000" dirty="0"/>
              <a:t> message of West Defence is [CLICK] … </a:t>
            </a:r>
            <a:r>
              <a:rPr lang="en-GB" sz="1000" dirty="0" err="1"/>
              <a:t>ie</a:t>
            </a:r>
            <a:r>
              <a:rPr lang="en-GB" sz="1000" dirty="0"/>
              <a:t> helping members </a:t>
            </a:r>
            <a:r>
              <a:rPr lang="en-GB" sz="1000" u="sng" dirty="0"/>
              <a:t>protect their cash </a:t>
            </a:r>
            <a:r>
              <a:rPr lang="en-GB" sz="1000" dirty="0" err="1"/>
              <a:t>ie</a:t>
            </a:r>
            <a:r>
              <a:rPr lang="en-GB" sz="1000" dirty="0"/>
              <a:t> pursue or defend claims and disputes</a:t>
            </a:r>
          </a:p>
          <a:p>
            <a:endParaRPr lang="en-GB"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000" dirty="0">
                <a:latin typeface="Arial" panose="020B0604020202020204" pitchFamily="34" charset="0"/>
                <a:ea typeface="ＭＳ Ｐゴシック" panose="020B0600070205080204" pitchFamily="34" charset="-128"/>
                <a:cs typeface="Arial" panose="020B0604020202020204" pitchFamily="34" charset="0"/>
              </a:rPr>
              <a:t>[I did once manage to include a photo into an FDD report to the Board but as it was of a ship sunk in a cyclone - which was the subject of a newbuilding dispute and which the member had just agreed to accept from the yard in part settlement of the claim – I thought probably not the most “optimistic” or happy picture to include here!]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000" dirty="0">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000" dirty="0">
              <a:latin typeface="Arial" panose="020B0604020202020204" pitchFamily="34" charset="0"/>
              <a:ea typeface="ＭＳ Ｐゴシック" panose="020B0600070205080204" pitchFamily="34" charset="-128"/>
              <a:cs typeface="Arial" panose="020B0604020202020204" pitchFamily="34" charset="0"/>
            </a:endParaRPr>
          </a:p>
          <a:p>
            <a:endParaRPr lang="en-GB" sz="1000" dirty="0"/>
          </a:p>
        </p:txBody>
      </p:sp>
      <p:sp>
        <p:nvSpPr>
          <p:cNvPr id="4" name="Slide Number Placeholder 3"/>
          <p:cNvSpPr>
            <a:spLocks noGrp="1"/>
          </p:cNvSpPr>
          <p:nvPr>
            <p:ph type="sldNum" sz="quarter" idx="5"/>
          </p:nvPr>
        </p:nvSpPr>
        <p:spPr/>
        <p:txBody>
          <a:bodyPr/>
          <a:lstStyle/>
          <a:p>
            <a:fld id="{23358429-4F00-C643-902B-6CDCB8A13EE7}" type="slidenum">
              <a:rPr lang="en-US" smtClean="0"/>
              <a:t>3</a:t>
            </a:fld>
            <a:endParaRPr lang="en-US"/>
          </a:p>
        </p:txBody>
      </p:sp>
    </p:spTree>
    <p:extLst>
      <p:ext uri="{BB962C8B-B14F-4D97-AF65-F5344CB8AC3E}">
        <p14:creationId xmlns:p14="http://schemas.microsoft.com/office/powerpoint/2010/main" val="1243974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924550" y="1588"/>
            <a:ext cx="4076700" cy="2293937"/>
          </a:xfrm>
        </p:spPr>
      </p:sp>
      <p:sp>
        <p:nvSpPr>
          <p:cNvPr id="3" name="Notes Placeholder 2"/>
          <p:cNvSpPr>
            <a:spLocks noGrp="1"/>
          </p:cNvSpPr>
          <p:nvPr>
            <p:ph type="body" idx="1"/>
          </p:nvPr>
        </p:nvSpPr>
        <p:spPr>
          <a:xfrm>
            <a:off x="2296" y="2549245"/>
            <a:ext cx="9925929" cy="4168078"/>
          </a:xfrm>
        </p:spPr>
        <p:txBody>
          <a:bodyPr/>
          <a:lstStyle/>
          <a:p>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So, “</a:t>
            </a:r>
            <a:r>
              <a:rPr lang="en-GB" altLang="en-US" sz="1000" b="1" i="0" u="none" dirty="0">
                <a:latin typeface="Arial" panose="020B0604020202020204" pitchFamily="34" charset="0"/>
                <a:ea typeface="ＭＳ Ｐゴシック" panose="020B0600070205080204" pitchFamily="34" charset="-128"/>
                <a:cs typeface="Arial" panose="020B0604020202020204" pitchFamily="34" charset="0"/>
              </a:rPr>
              <a:t>what exactly does West Defence cover provide to Members? (Why</a:t>
            </a:r>
            <a:r>
              <a:rPr lang="en-GB" altLang="en-US" sz="1000" b="1" i="0" u="none" baseline="0" dirty="0">
                <a:latin typeface="Arial" panose="020B0604020202020204" pitchFamily="34" charset="0"/>
                <a:ea typeface="ＭＳ Ｐゴシック" panose="020B0600070205080204" pitchFamily="34" charset="-128"/>
                <a:cs typeface="Arial" panose="020B0604020202020204" pitchFamily="34" charset="0"/>
              </a:rPr>
              <a:t> buy it?)</a:t>
            </a:r>
            <a:endParaRPr lang="en-GB" altLang="en-US" sz="1000" b="1" i="0" u="none" dirty="0">
              <a:latin typeface="Arial" panose="020B0604020202020204" pitchFamily="34" charset="0"/>
              <a:ea typeface="ＭＳ Ｐゴシック" panose="020B0600070205080204" pitchFamily="34" charset="-128"/>
              <a:cs typeface="Arial" panose="020B0604020202020204" pitchFamily="34" charset="0"/>
            </a:endParaRPr>
          </a:p>
          <a:p>
            <a:endParaRPr lang="en-GB" altLang="en-US" sz="1000" i="0" u="none" dirty="0">
              <a:latin typeface="Arial" panose="020B0604020202020204" pitchFamily="34" charset="0"/>
              <a:ea typeface="ＭＳ Ｐゴシック" panose="020B0600070205080204" pitchFamily="34" charset="-128"/>
              <a:cs typeface="Arial" panose="020B0604020202020204" pitchFamily="34" charset="0"/>
            </a:endParaRPr>
          </a:p>
          <a:p>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Historically, Defence cover used to be called “FD&amp;D” which stands for “freight, demurrage and defence”.  It’s not a very helpful name for the cover because:</a:t>
            </a:r>
          </a:p>
          <a:p>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a) it doesn’t insure “freight or demurrage” at all but, rather, </a:t>
            </a:r>
            <a:r>
              <a:rPr lang="en-GB" altLang="en-US" sz="1000" i="0" u="sng" dirty="0">
                <a:latin typeface="Arial" panose="020B0604020202020204" pitchFamily="34" charset="0"/>
                <a:ea typeface="ＭＳ Ｐゴシック" panose="020B0600070205080204" pitchFamily="34" charset="-128"/>
                <a:cs typeface="Arial" panose="020B0604020202020204" pitchFamily="34" charset="0"/>
              </a:rPr>
              <a:t>legal costs</a:t>
            </a: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 incurred in fighting or defending freight and demurrage claims &amp; </a:t>
            </a:r>
          </a:p>
          <a:p>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b) It doesn’t only cover legal costs for “defence” claims </a:t>
            </a:r>
            <a:r>
              <a:rPr lang="en-GB" altLang="en-US" sz="1000" i="0" u="none" dirty="0" err="1">
                <a:latin typeface="Arial" panose="020B0604020202020204" pitchFamily="34" charset="0"/>
                <a:ea typeface="ＭＳ Ｐゴシック" panose="020B0600070205080204" pitchFamily="34" charset="-128"/>
                <a:cs typeface="Arial" panose="020B0604020202020204" pitchFamily="34" charset="0"/>
              </a:rPr>
              <a:t>ie</a:t>
            </a: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 where the member is the defendant but also – and more commonly - where the member is the claimant and </a:t>
            </a:r>
          </a:p>
          <a:p>
            <a:endParaRPr lang="en-GB" altLang="en-US" sz="1000" i="0" u="none" dirty="0">
              <a:latin typeface="Arial" panose="020B0604020202020204" pitchFamily="34" charset="0"/>
              <a:ea typeface="ＭＳ Ｐゴシック" panose="020B0600070205080204" pitchFamily="34" charset="-128"/>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1) Essentially, Defence cover is insurance for legal expenses [list]</a:t>
            </a:r>
          </a:p>
          <a:p>
            <a:pPr marL="171450" indent="-171450">
              <a:buFont typeface="Wingdings" panose="05000000000000000000" pitchFamily="2" charset="2"/>
              <a:buChar char="Ø"/>
            </a:pPr>
            <a:r>
              <a:rPr lang="en-GB" altLang="en-US" sz="1000" dirty="0">
                <a:latin typeface="Arial" panose="020B0604020202020204" pitchFamily="34" charset="0"/>
              </a:rPr>
              <a:t>2) Costs for alternative dispute resolution, </a:t>
            </a:r>
            <a:r>
              <a:rPr lang="en-GB" altLang="en-US" sz="1000" dirty="0" err="1">
                <a:latin typeface="Arial" panose="020B0604020202020204" pitchFamily="34" charset="0"/>
              </a:rPr>
              <a:t>eg</a:t>
            </a:r>
            <a:r>
              <a:rPr lang="en-GB" altLang="en-US" sz="1000" dirty="0">
                <a:latin typeface="Arial" panose="020B0604020202020204" pitchFamily="34" charset="0"/>
              </a:rPr>
              <a:t> mediation</a:t>
            </a:r>
            <a:endParaRPr lang="en-GB" altLang="en-US" sz="1000" i="0" u="none" dirty="0">
              <a:latin typeface="Arial" panose="020B0604020202020204" pitchFamily="34" charset="0"/>
              <a:ea typeface="ＭＳ Ｐゴシック" panose="020B0600070205080204" pitchFamily="34" charset="-128"/>
              <a:cs typeface="Arial" panose="020B0604020202020204" pitchFamily="34" charset="0"/>
            </a:endParaRPr>
          </a:p>
          <a:p>
            <a:pPr marL="171450" indent="-171450">
              <a:buFont typeface="Wingdings" panose="05000000000000000000" pitchFamily="2" charset="2"/>
              <a:buChar char="Ø"/>
            </a:pP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3) an in house claims handling service </a:t>
            </a:r>
            <a:r>
              <a:rPr lang="en-GB" altLang="en-US" sz="1000" i="0" u="none" dirty="0" err="1">
                <a:latin typeface="Arial" panose="020B0604020202020204" pitchFamily="34" charset="0"/>
                <a:ea typeface="ＭＳ Ｐゴシック" panose="020B0600070205080204" pitchFamily="34" charset="-128"/>
                <a:cs typeface="Arial" panose="020B0604020202020204" pitchFamily="34" charset="0"/>
              </a:rPr>
              <a:t>iro</a:t>
            </a: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 claims that are not P&amp;I. </a:t>
            </a:r>
          </a:p>
          <a:p>
            <a:pPr marL="171450" indent="-171450">
              <a:buFont typeface="Wingdings" panose="05000000000000000000" pitchFamily="2" charset="2"/>
              <a:buChar char="Ø"/>
            </a:pP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4) The Club may also provide security for costs to the other side in a case that the Club is supporting</a:t>
            </a:r>
          </a:p>
          <a:p>
            <a:pPr marL="171450" indent="-171450">
              <a:buFont typeface="Wingdings" panose="05000000000000000000" pitchFamily="2" charset="2"/>
              <a:buChar char="Ø"/>
            </a:pP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5) </a:t>
            </a:r>
            <a:r>
              <a:rPr lang="en-GB" sz="1000" dirty="0">
                <a:latin typeface="Arial" panose="020B0604020202020204" pitchFamily="34" charset="0"/>
              </a:rPr>
              <a:t>Advice and assistance from </a:t>
            </a:r>
            <a:r>
              <a:rPr lang="en-US" altLang="en-US" sz="1000" dirty="0">
                <a:latin typeface="Arial" panose="020B0604020202020204" pitchFamily="34" charset="0"/>
              </a:rPr>
              <a:t>the Club’s l</a:t>
            </a:r>
            <a:r>
              <a:rPr lang="en-GB" sz="1000" dirty="0" err="1">
                <a:latin typeface="Arial" panose="020B0604020202020204" pitchFamily="34" charset="0"/>
              </a:rPr>
              <a:t>oss</a:t>
            </a:r>
            <a:r>
              <a:rPr lang="en-GB" sz="1000" dirty="0">
                <a:latin typeface="Arial" panose="020B0604020202020204" pitchFamily="34" charset="0"/>
              </a:rPr>
              <a:t> prevention department which is relevant in many types of Defence dispute</a:t>
            </a:r>
            <a:endParaRPr lang="en-GB" altLang="en-US" sz="1000" i="0" u="none" dirty="0">
              <a:latin typeface="Arial" panose="020B0604020202020204" pitchFamily="34" charset="0"/>
              <a:ea typeface="ＭＳ Ｐゴシック" panose="020B0600070205080204" pitchFamily="34" charset="-128"/>
              <a:cs typeface="Arial" panose="020B0604020202020204" pitchFamily="34" charset="0"/>
            </a:endParaRPr>
          </a:p>
          <a:p>
            <a:pPr marL="0" indent="0">
              <a:buSzPct val="100000"/>
              <a:buNone/>
            </a:pPr>
            <a:endParaRPr lang="en-GB" altLang="en-US" sz="1000" dirty="0">
              <a:latin typeface="Arial" panose="020B0604020202020204" pitchFamily="34" charset="0"/>
            </a:endParaRPr>
          </a:p>
          <a:p>
            <a:pPr marL="171450" indent="-171450">
              <a:buSzPct val="100000"/>
              <a:buFont typeface="Wingdings" panose="05000000000000000000" pitchFamily="2" charset="2"/>
              <a:buChar char="Ø"/>
            </a:pPr>
            <a:r>
              <a:rPr lang="en-GB" altLang="en-US" sz="1000" dirty="0">
                <a:latin typeface="Arial" panose="020B0604020202020204" pitchFamily="34" charset="0"/>
              </a:rPr>
              <a:t>NB Defence does </a:t>
            </a:r>
            <a:r>
              <a:rPr lang="en-GB" altLang="en-US" sz="1000" u="sng" dirty="0">
                <a:latin typeface="Arial" panose="020B0604020202020204" pitchFamily="34" charset="0"/>
              </a:rPr>
              <a:t>not</a:t>
            </a:r>
            <a:r>
              <a:rPr lang="en-GB" altLang="en-US" sz="1000" dirty="0">
                <a:latin typeface="Arial" panose="020B0604020202020204" pitchFamily="34" charset="0"/>
              </a:rPr>
              <a:t> provide insurance for a member’s P&amp;I liabilities or for damage to a shipowner’s vessel (hull and machinery). Instead, we pay for legal costs to enable our members to pursue (or defend) claims, </a:t>
            </a:r>
            <a:r>
              <a:rPr lang="en-GB" altLang="en-US" sz="1000" dirty="0" err="1">
                <a:latin typeface="Arial" panose="020B0604020202020204" pitchFamily="34" charset="0"/>
              </a:rPr>
              <a:t>eg</a:t>
            </a:r>
            <a:r>
              <a:rPr lang="en-GB" altLang="en-US" sz="1000" dirty="0">
                <a:latin typeface="Arial" panose="020B0604020202020204" pitchFamily="34" charset="0"/>
              </a:rPr>
              <a:t> unpaid hire.</a:t>
            </a:r>
          </a:p>
          <a:p>
            <a:pPr marL="171450" indent="-171450">
              <a:buFont typeface="Wingdings" panose="05000000000000000000" pitchFamily="2" charset="2"/>
              <a:buChar char="Ø"/>
            </a:pPr>
            <a:endParaRPr lang="en-GB" altLang="en-US" sz="1000" i="0" u="none" dirty="0">
              <a:latin typeface="Arial" panose="020B0604020202020204" pitchFamily="34" charset="0"/>
              <a:ea typeface="ＭＳ Ｐゴシック" panose="020B0600070205080204" pitchFamily="34" charset="-128"/>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23358429-4F00-C643-902B-6CDCB8A13EE7}" type="slidenum">
              <a:rPr lang="en-US" smtClean="0"/>
              <a:t>4</a:t>
            </a:fld>
            <a:endParaRPr lang="en-US"/>
          </a:p>
        </p:txBody>
      </p:sp>
    </p:spTree>
    <p:extLst>
      <p:ext uri="{BB962C8B-B14F-4D97-AF65-F5344CB8AC3E}">
        <p14:creationId xmlns:p14="http://schemas.microsoft.com/office/powerpoint/2010/main" val="632953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8790" y="3271381"/>
            <a:ext cx="9717110" cy="3432073"/>
          </a:xfrm>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b="1" dirty="0"/>
              <a:t>Special features of Defence cover</a:t>
            </a:r>
            <a:r>
              <a:rPr lang="en-GB" altLang="en-US" sz="1000" b="1" dirty="0">
                <a:latin typeface="Arial" panose="020B0604020202020204" pitchFamily="34" charset="0"/>
              </a:rPr>
              <a:t>:</a:t>
            </a:r>
            <a:endParaRPr lang="en-GB" sz="1000" b="1"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000" b="0" i="0" u="none" dirty="0"/>
          </a:p>
          <a:p>
            <a:pPr marL="171450" indent="-171450">
              <a:buFont typeface="Wingdings" panose="05000000000000000000" pitchFamily="2" charset="2"/>
              <a:buChar char="Ø"/>
            </a:pPr>
            <a:r>
              <a:rPr lang="en-GB" sz="1000" dirty="0">
                <a:latin typeface="Arial" panose="020B0604020202020204" pitchFamily="34" charset="0"/>
              </a:rPr>
              <a:t>It is important to appreciate the differences between P&amp;I and Defence cover:</a:t>
            </a:r>
          </a:p>
          <a:p>
            <a:pPr marL="171450" indent="-171450">
              <a:buFont typeface="Wingdings" panose="05000000000000000000" pitchFamily="2" charset="2"/>
              <a:buChar char="Ø"/>
            </a:pPr>
            <a:endParaRPr lang="en-GB" sz="1000" dirty="0">
              <a:latin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000" dirty="0">
                <a:latin typeface="Arial" panose="020B0604020202020204" pitchFamily="34" charset="0"/>
              </a:rPr>
              <a:t>1) The types of underlying claim that Defence cover can be used in  – these can be very different </a:t>
            </a: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a:t>
            </a:r>
            <a:r>
              <a:rPr lang="en-GB" altLang="en-US" sz="1000" b="1" i="1" u="none" dirty="0">
                <a:latin typeface="Arial" panose="020B0604020202020204" pitchFamily="34" charset="0"/>
                <a:ea typeface="ＭＳ Ｐゴシック" panose="020B0600070205080204" pitchFamily="34" charset="-128"/>
                <a:cs typeface="Arial" panose="020B0604020202020204" pitchFamily="34" charset="0"/>
              </a:rPr>
              <a:t>Q: can anyone think of types of Defence claim?]</a:t>
            </a: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 </a:t>
            </a:r>
            <a:r>
              <a:rPr lang="en-GB" altLang="en-US" sz="1000" i="0" u="none" dirty="0" err="1">
                <a:latin typeface="Arial" panose="020B0604020202020204" pitchFamily="34" charset="0"/>
                <a:ea typeface="ＭＳ Ｐゴシック" panose="020B0600070205080204" pitchFamily="34" charset="-128"/>
                <a:cs typeface="Arial" panose="020B0604020202020204" pitchFamily="34" charset="0"/>
              </a:rPr>
              <a:t>eg</a:t>
            </a: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 </a:t>
            </a:r>
            <a:r>
              <a:rPr lang="en-GB" altLang="en-US" sz="1000" i="0" u="none" dirty="0" err="1">
                <a:latin typeface="Arial" panose="020B0604020202020204" pitchFamily="34" charset="0"/>
                <a:ea typeface="ＭＳ Ｐゴシック" panose="020B0600070205080204" pitchFamily="34" charset="-128"/>
                <a:cs typeface="Arial" panose="020B0604020202020204" pitchFamily="34" charset="0"/>
              </a:rPr>
              <a:t>i</a:t>
            </a: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 unpaid hire (the most common type of FDD claim), ii) an owner member’s claim for damage suffered by his vessel </a:t>
            </a:r>
            <a:r>
              <a:rPr lang="en-GB" altLang="en-US" sz="1000" i="0" u="none" dirty="0" err="1">
                <a:latin typeface="Arial" panose="020B0604020202020204" pitchFamily="34" charset="0"/>
                <a:ea typeface="ＭＳ Ｐゴシック" panose="020B0600070205080204" pitchFamily="34" charset="-128"/>
                <a:cs typeface="Arial" panose="020B0604020202020204" pitchFamily="34" charset="0"/>
              </a:rPr>
              <a:t>eg</a:t>
            </a: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 against </a:t>
            </a:r>
            <a:r>
              <a:rPr lang="en-GB" altLang="en-US" sz="1000" i="0" u="none" dirty="0" err="1">
                <a:latin typeface="Arial" panose="020B0604020202020204" pitchFamily="34" charset="0"/>
                <a:ea typeface="ＭＳ Ｐゴシック" panose="020B0600070205080204" pitchFamily="34" charset="-128"/>
                <a:cs typeface="Arial" panose="020B0604020202020204" pitchFamily="34" charset="0"/>
              </a:rPr>
              <a:t>chrtrs</a:t>
            </a: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 (“redelivery in like good order and condition” per NYPE), also iii) a buyer’s/owner’s claim against a shipyard for late delivery of a newbuilding vessel (where the member has entered the vessel </a:t>
            </a:r>
            <a:r>
              <a:rPr lang="en-GB" altLang="en-US" sz="1000" i="0" u="none" dirty="0" err="1">
                <a:latin typeface="Arial" panose="020B0604020202020204" pitchFamily="34" charset="0"/>
                <a:ea typeface="ＭＳ Ｐゴシック" panose="020B0600070205080204" pitchFamily="34" charset="-128"/>
                <a:cs typeface="Arial" panose="020B0604020202020204" pitchFamily="34" charset="0"/>
              </a:rPr>
              <a:t>wef</a:t>
            </a: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 the newbuild contract date), iv) </a:t>
            </a:r>
            <a:r>
              <a:rPr lang="en-GB" altLang="en-US" sz="1000" i="0" u="none" dirty="0" err="1">
                <a:latin typeface="Arial" panose="020B0604020202020204" pitchFamily="34" charset="0"/>
                <a:ea typeface="ＭＳ Ｐゴシック" panose="020B0600070205080204" pitchFamily="34" charset="-128"/>
                <a:cs typeface="Arial" panose="020B0604020202020204" pitchFamily="34" charset="0"/>
              </a:rPr>
              <a:t>offspec</a:t>
            </a:r>
            <a:r>
              <a:rPr lang="en-GB" altLang="en-US" sz="1000" i="0" u="none" dirty="0">
                <a:latin typeface="Arial" panose="020B0604020202020204" pitchFamily="34" charset="0"/>
                <a:ea typeface="ＭＳ Ｐゴシック" panose="020B0600070205080204" pitchFamily="34" charset="-128"/>
                <a:cs typeface="Arial" panose="020B0604020202020204" pitchFamily="34" charset="0"/>
              </a:rPr>
              <a:t> bunker claims and even v) a claim against H&amp;M or war risks insurer and vi) mortgage disputes.]</a:t>
            </a:r>
            <a:endParaRPr lang="en-GB" sz="1000" dirty="0">
              <a:latin typeface="Arial" panose="020B0604020202020204" pitchFamily="34" charset="0"/>
            </a:endParaRPr>
          </a:p>
          <a:p>
            <a:pPr marL="0" indent="0">
              <a:buNone/>
            </a:pPr>
            <a:endParaRPr lang="en-GB" sz="1000" dirty="0">
              <a:latin typeface="Arial" panose="020B0604020202020204" pitchFamily="34" charset="0"/>
            </a:endParaRPr>
          </a:p>
          <a:p>
            <a:pPr marL="171450" indent="-171450">
              <a:buClrTx/>
              <a:buFont typeface="Wingdings" panose="05000000000000000000" pitchFamily="2" charset="2"/>
              <a:buChar char="Ø"/>
            </a:pPr>
            <a:r>
              <a:rPr lang="en-GB" sz="1000" dirty="0">
                <a:latin typeface="Arial" panose="020B0604020202020204" pitchFamily="34" charset="0"/>
              </a:rPr>
              <a:t>2) West Defence doesn’t cover the claim itself (</a:t>
            </a:r>
            <a:r>
              <a:rPr lang="en-GB" sz="1000" dirty="0" err="1">
                <a:latin typeface="Arial" panose="020B0604020202020204" pitchFamily="34" charset="0"/>
              </a:rPr>
              <a:t>eg</a:t>
            </a:r>
            <a:r>
              <a:rPr lang="en-GB" sz="1000" dirty="0">
                <a:latin typeface="Arial" panose="020B0604020202020204" pitchFamily="34" charset="0"/>
              </a:rPr>
              <a:t> the unpaid hire) which is Members’ claim - </a:t>
            </a:r>
            <a:r>
              <a:rPr lang="en-GB" sz="1000" i="1" dirty="0">
                <a:latin typeface="Arial" panose="020B0604020202020204" pitchFamily="34" charset="0"/>
              </a:rPr>
              <a:t>it’s Members’ cash we are talking about! . </a:t>
            </a:r>
            <a:r>
              <a:rPr lang="en-GB" sz="1000" i="0" dirty="0">
                <a:latin typeface="Arial" panose="020B0604020202020204" pitchFamily="34" charset="0"/>
              </a:rPr>
              <a:t>T</a:t>
            </a:r>
            <a:r>
              <a:rPr lang="en-GB" sz="1000" dirty="0">
                <a:latin typeface="Arial" panose="020B0604020202020204" pitchFamily="34" charset="0"/>
              </a:rPr>
              <a:t>he Club pays the legal and other costs for pursuing or defending the claim. Therefore</a:t>
            </a:r>
            <a:r>
              <a:rPr lang="en-GB" sz="1000" i="0" dirty="0">
                <a:latin typeface="Arial" panose="020B0604020202020204" pitchFamily="34" charset="0"/>
              </a:rPr>
              <a:t>, </a:t>
            </a:r>
            <a:r>
              <a:rPr lang="en-GB" sz="1000" b="0" dirty="0"/>
              <a:t>we very much have an interest in how claims are handled !  [</a:t>
            </a:r>
            <a:r>
              <a:rPr lang="en-GB" sz="1000" b="0" strike="sngStrike" dirty="0"/>
              <a:t>Some</a:t>
            </a:r>
            <a:r>
              <a:rPr lang="en-GB" sz="1000" b="0" strike="sngStrike" baseline="0" dirty="0"/>
              <a:t> members might be very happy that we spend US$50,000 in legal costs pursuing a claim for damages of US$20,000 ! Equally, members would be happy that  we spend US$50,000 in legal costs pursuing a US$500,000 claim but where the defendant/debtor is insolvent and has no assets/US$.]</a:t>
            </a:r>
            <a:endParaRPr lang="en-GB" sz="1000" b="0" strike="sngStrike"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000" b="0" i="0" dirty="0"/>
          </a:p>
          <a:p>
            <a:pPr marL="171450" marR="0" lvl="0" indent="-171450" algn="l" defTabSz="457200" rtl="0" eaLnBrk="0" fontAlgn="base" latinLnBrk="0" hangingPunct="0">
              <a:lnSpc>
                <a:spcPct val="100000"/>
              </a:lnSpc>
              <a:spcBef>
                <a:spcPct val="30000"/>
              </a:spcBef>
              <a:spcAft>
                <a:spcPct val="0"/>
              </a:spcAft>
              <a:buClrTx/>
              <a:buSzTx/>
              <a:buFont typeface="Wingdings" panose="05000000000000000000" pitchFamily="2" charset="2"/>
              <a:buChar char="Ø"/>
              <a:tabLst/>
              <a:defRPr/>
            </a:pPr>
            <a:r>
              <a:rPr lang="en-GB" sz="1000" dirty="0">
                <a:latin typeface="Arial" panose="020B0604020202020204" pitchFamily="34" charset="0"/>
              </a:rPr>
              <a:t>3) Defence cover is discretionary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000" b="0" i="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b="0" i="0" dirty="0"/>
              <a:t>The most striking difference or “special feature” of Defence cover – and in direct contrast to P&amp;I cover - is that FD&amp;D cover is </a:t>
            </a:r>
            <a:r>
              <a:rPr lang="en-GB" sz="1000" b="0" i="0" u="sng" dirty="0"/>
              <a:t>discretionary. NB this is the same as all defence Clubs and I believe non-Club insurers. </a:t>
            </a:r>
            <a:r>
              <a:rPr lang="en-GB" sz="1000" b="0" i="0" u="none" dirty="0"/>
              <a:t>Therefore, where a member notifies the Club about a new FDD claim or dispute, there is no obligation on the Club to support the legal costs of that claim or dispute. </a:t>
            </a:r>
          </a:p>
        </p:txBody>
      </p:sp>
      <p:sp>
        <p:nvSpPr>
          <p:cNvPr id="4" name="Slide Number Placeholder 3"/>
          <p:cNvSpPr>
            <a:spLocks noGrp="1"/>
          </p:cNvSpPr>
          <p:nvPr>
            <p:ph type="sldNum" sz="quarter" idx="5"/>
          </p:nvPr>
        </p:nvSpPr>
        <p:spPr/>
        <p:txBody>
          <a:bodyPr/>
          <a:lstStyle/>
          <a:p>
            <a:fld id="{23358429-4F00-C643-902B-6CDCB8A13EE7}" type="slidenum">
              <a:rPr lang="en-US" smtClean="0"/>
              <a:t>5</a:t>
            </a:fld>
            <a:endParaRPr lang="en-US"/>
          </a:p>
        </p:txBody>
      </p:sp>
    </p:spTree>
    <p:extLst>
      <p:ext uri="{BB962C8B-B14F-4D97-AF65-F5344CB8AC3E}">
        <p14:creationId xmlns:p14="http://schemas.microsoft.com/office/powerpoint/2010/main" val="1545248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4988" y="169863"/>
            <a:ext cx="4341812" cy="2441575"/>
          </a:xfrm>
        </p:spPr>
      </p:sp>
      <p:sp>
        <p:nvSpPr>
          <p:cNvPr id="3" name="Notes Placeholder 2"/>
          <p:cNvSpPr>
            <a:spLocks noGrp="1"/>
          </p:cNvSpPr>
          <p:nvPr>
            <p:ph type="body" idx="1"/>
          </p:nvPr>
        </p:nvSpPr>
        <p:spPr>
          <a:xfrm>
            <a:off x="65903" y="2653701"/>
            <a:ext cx="9860026" cy="3973442"/>
          </a:xfrm>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b="0" i="0" u="none" dirty="0"/>
              <a:t>However, this does not mean that the Club can arbitrarily decide not to cover an FDD claim just because “we don’t want to” !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000" b="0" i="0" dirty="0"/>
          </a:p>
          <a:p>
            <a:pPr marL="171450" marR="0" lvl="0" indent="-171450" algn="l" defTabSz="457200" rtl="0" eaLnBrk="0" fontAlgn="base" latinLnBrk="0" hangingPunct="0">
              <a:lnSpc>
                <a:spcPct val="100000"/>
              </a:lnSpc>
              <a:spcBef>
                <a:spcPct val="30000"/>
              </a:spcBef>
              <a:spcAft>
                <a:spcPct val="0"/>
              </a:spcAft>
              <a:buClrTx/>
              <a:buSzTx/>
              <a:buFont typeface="Wingdings" panose="05000000000000000000" pitchFamily="2" charset="2"/>
              <a:buChar char="Ø"/>
              <a:tabLst/>
              <a:defRPr/>
            </a:pPr>
            <a:r>
              <a:rPr lang="en-GB" sz="1000" b="0" i="0" u="none" dirty="0"/>
              <a:t>Rather, </a:t>
            </a:r>
            <a:r>
              <a:rPr lang="en-GB" sz="1000" b="0" i="0" dirty="0"/>
              <a:t>we follow 5 main grounds when considering whether to support an FDD dispute or claim, namely:</a:t>
            </a:r>
          </a:p>
          <a:p>
            <a:pPr marL="0" marR="0" lvl="0" indent="0" algn="l" defTabSz="457200" rtl="0" eaLnBrk="0" fontAlgn="base" latinLnBrk="0" hangingPunct="0">
              <a:lnSpc>
                <a:spcPct val="100000"/>
              </a:lnSpc>
              <a:spcBef>
                <a:spcPct val="30000"/>
              </a:spcBef>
              <a:spcAft>
                <a:spcPct val="0"/>
              </a:spcAft>
              <a:buClrTx/>
              <a:buSzTx/>
              <a:buFont typeface="Wingdings" panose="05000000000000000000" pitchFamily="2" charset="2"/>
              <a:buNone/>
              <a:tabLst/>
              <a:defRPr/>
            </a:pPr>
            <a:endParaRPr lang="en-GB" sz="1000" b="0" i="0" dirty="0"/>
          </a:p>
          <a:p>
            <a:pPr marL="0" marR="0" lvl="0" indent="0" algn="l" defTabSz="457200" rtl="0" eaLnBrk="0" fontAlgn="base" latinLnBrk="0" hangingPunct="0">
              <a:lnSpc>
                <a:spcPct val="100000"/>
              </a:lnSpc>
              <a:spcBef>
                <a:spcPct val="30000"/>
              </a:spcBef>
              <a:spcAft>
                <a:spcPct val="0"/>
              </a:spcAft>
              <a:buClrTx/>
              <a:buSzTx/>
              <a:buFont typeface="Wingdings" panose="05000000000000000000" pitchFamily="2" charset="2"/>
              <a:buNone/>
              <a:tabLst/>
              <a:defRPr/>
            </a:pPr>
            <a:r>
              <a:rPr lang="en-GB" sz="1000" b="1" i="1" dirty="0"/>
              <a:t>[</a:t>
            </a:r>
            <a:r>
              <a:rPr lang="en-GB" sz="1000" b="1" i="1" u="sng" dirty="0"/>
              <a:t>Q: what do you think the discretionary grounds might be?]</a:t>
            </a:r>
          </a:p>
          <a:p>
            <a:pPr marL="0" marR="0" lvl="0" indent="0" algn="l" defTabSz="457200" rtl="0" eaLnBrk="0" fontAlgn="base" latinLnBrk="0" hangingPunct="0">
              <a:lnSpc>
                <a:spcPct val="100000"/>
              </a:lnSpc>
              <a:spcBef>
                <a:spcPct val="30000"/>
              </a:spcBef>
              <a:spcAft>
                <a:spcPct val="0"/>
              </a:spcAft>
              <a:buClrTx/>
              <a:buSzTx/>
              <a:buFont typeface="Wingdings" panose="05000000000000000000" pitchFamily="2" charset="2"/>
              <a:buNone/>
              <a:tabLst/>
              <a:defRPr/>
            </a:pPr>
            <a:endParaRPr lang="en-GB" sz="1000" b="1" i="1" dirty="0"/>
          </a:p>
          <a:p>
            <a:pPr marL="342900" indent="-342900">
              <a:buSzPct val="100000"/>
              <a:buFont typeface="+mj-lt"/>
              <a:buAutoNum type="arabicParenR"/>
            </a:pPr>
            <a:r>
              <a:rPr lang="en-GB" sz="1000" b="1" i="0" dirty="0"/>
              <a:t>Legal merits </a:t>
            </a:r>
            <a:r>
              <a:rPr lang="en-GB" sz="1000" b="0" i="0" dirty="0"/>
              <a:t>– clearly, if members’ claim (or defence) is likely to lose, it makes no sense for the Club – or for members – to pursue (or defend) the claim. This does not mean we will provide no Defence cover – instead, we will review members’ claim, advise on the legal merits and assist members in trying to negotiate satisfactory settlement of the claim</a:t>
            </a:r>
          </a:p>
          <a:p>
            <a:pPr marL="342900" indent="-342900">
              <a:buSzPct val="100000"/>
              <a:buFont typeface="+mj-lt"/>
              <a:buAutoNum type="arabicParenR"/>
            </a:pPr>
            <a:r>
              <a:rPr lang="en-GB" sz="1000" b="1" i="0" dirty="0"/>
              <a:t>Enforcement/security </a:t>
            </a:r>
            <a:r>
              <a:rPr lang="en-GB" sz="1000" b="0" i="0" dirty="0"/>
              <a:t>– conversely, members may have a “sure fire winner” in terms of legal merits but be very unlikely to be able to recover any $ from the defendant. In that event, we won’t support legal costs just to obtain a piece of paper headed “award” or “judgment”. </a:t>
            </a:r>
            <a:r>
              <a:rPr lang="en-GB" sz="1000" b="0" i="1" dirty="0"/>
              <a:t>Defence cover is to protect members’ commercial interests, not a maritime law university to develop English law! </a:t>
            </a:r>
            <a:r>
              <a:rPr lang="en-GB" sz="1000" b="0" i="0" dirty="0"/>
              <a:t>(Where the member is the defendant then this head of discretion is unlikely to apply)</a:t>
            </a:r>
            <a:endParaRPr lang="en-GB" sz="1000" b="0" i="1" dirty="0"/>
          </a:p>
          <a:p>
            <a:pPr marL="342900" indent="-342900">
              <a:buSzPct val="100000"/>
              <a:buFont typeface="+mj-lt"/>
              <a:buAutoNum type="arabicParenR"/>
            </a:pPr>
            <a:r>
              <a:rPr lang="en-GB" sz="1000" b="1" i="0" dirty="0"/>
              <a:t>Cost vs benefit </a:t>
            </a:r>
            <a:r>
              <a:rPr lang="en-GB" sz="1000" b="0" i="0" dirty="0"/>
              <a:t>– again, probably common sense – if member’s claim is for US$50,000 unpaid hire, WOE won’t support legal costs of more than $50k, hopefully not more than $25-30k for the member to pursue its claim. These smaller value FDD disputes can be particularly difficult to manage cost-effectively and this is where the value of Club’s legally–qualified claims handlers comes into play, also negotiating fixed/capped fee deals with external solicitors. (This criteria/aspect can be difficult to apply in some jurisdictions where lawyers are expensive and legal proceedings are v slow </a:t>
            </a:r>
            <a:r>
              <a:rPr lang="en-GB" sz="1000" b="0" i="0" dirty="0" err="1"/>
              <a:t>eg</a:t>
            </a:r>
            <a:r>
              <a:rPr lang="en-GB" sz="1000" b="0" i="0" dirty="0"/>
              <a:t> Nigeria)</a:t>
            </a:r>
            <a:endParaRPr lang="en-GB" sz="1000" b="1" i="0" dirty="0"/>
          </a:p>
          <a:p>
            <a:pPr marL="342900" indent="-342900">
              <a:buSzPct val="100000"/>
              <a:buFont typeface="+mj-lt"/>
              <a:buAutoNum type="arabicParenR"/>
            </a:pPr>
            <a:r>
              <a:rPr lang="en-GB" sz="1000" b="1" i="0" dirty="0"/>
              <a:t>Whether the member has protected itself</a:t>
            </a:r>
            <a:r>
              <a:rPr lang="en-GB" sz="1000" b="0" i="0" dirty="0"/>
              <a:t> – this can be a tricky topic and relates to the member’s “behaviour” if you like, </a:t>
            </a:r>
            <a:r>
              <a:rPr lang="en-GB" sz="1000" b="0" i="0" dirty="0" err="1"/>
              <a:t>eg</a:t>
            </a:r>
            <a:r>
              <a:rPr lang="en-GB" sz="1000" b="0" i="0" dirty="0"/>
              <a:t> if the member has brought the claim on its own head [withdrawal case or members have chosen not to pay hire to head owners because a sub </a:t>
            </a:r>
            <a:r>
              <a:rPr lang="en-GB" sz="1000" b="0" i="0" dirty="0" err="1"/>
              <a:t>chrtr</a:t>
            </a:r>
            <a:r>
              <a:rPr lang="en-GB" sz="1000" b="0" i="0" dirty="0"/>
              <a:t> has $ difficulties and has not paid members] or hasn’t accepted reasonable settlement terms or has fixed with a particular counter party (</a:t>
            </a:r>
            <a:r>
              <a:rPr lang="en-GB" sz="1000" b="0" i="0" dirty="0" err="1"/>
              <a:t>eg</a:t>
            </a:r>
            <a:r>
              <a:rPr lang="en-GB" sz="1000" b="0" i="0" dirty="0"/>
              <a:t> owner or charterer) in the past, has had problems and has chosen to re-fix with the same counterparty</a:t>
            </a:r>
          </a:p>
          <a:p>
            <a:pPr marL="342900" indent="-342900">
              <a:buSzPct val="100000"/>
              <a:buFont typeface="+mj-lt"/>
              <a:buAutoNum type="arabicParenR"/>
            </a:pPr>
            <a:r>
              <a:rPr lang="en-GB" sz="1000" b="1" i="0" dirty="0"/>
              <a:t>Whether the claim is in the interests of the Club </a:t>
            </a:r>
            <a:r>
              <a:rPr lang="en-GB" sz="1000" b="0" i="0" dirty="0"/>
              <a:t>– only grounds of discretion that is written into Rules (rule 5) but very rarely (ever?) used. (Perhaps where there an answer to the issue in dispute will be for shipping industry’s benefit but other criteria not met </a:t>
            </a:r>
            <a:r>
              <a:rPr lang="en-GB" sz="1000" b="0" i="0" dirty="0" err="1"/>
              <a:t>eg</a:t>
            </a:r>
            <a:r>
              <a:rPr lang="en-GB" sz="1000" b="0" i="0" dirty="0"/>
              <a:t> cost/benefit.)</a:t>
            </a:r>
          </a:p>
          <a:p>
            <a:endParaRPr lang="en-GB" sz="1000" dirty="0"/>
          </a:p>
        </p:txBody>
      </p:sp>
      <p:sp>
        <p:nvSpPr>
          <p:cNvPr id="4" name="Slide Number Placeholder 3"/>
          <p:cNvSpPr>
            <a:spLocks noGrp="1"/>
          </p:cNvSpPr>
          <p:nvPr>
            <p:ph type="sldNum" sz="quarter" idx="5"/>
          </p:nvPr>
        </p:nvSpPr>
        <p:spPr/>
        <p:txBody>
          <a:bodyPr/>
          <a:lstStyle/>
          <a:p>
            <a:fld id="{23358429-4F00-C643-902B-6CDCB8A13EE7}" type="slidenum">
              <a:rPr lang="en-US" smtClean="0"/>
              <a:t>6</a:t>
            </a:fld>
            <a:endParaRPr lang="en-US"/>
          </a:p>
        </p:txBody>
      </p:sp>
    </p:spTree>
    <p:extLst>
      <p:ext uri="{BB962C8B-B14F-4D97-AF65-F5344CB8AC3E}">
        <p14:creationId xmlns:p14="http://schemas.microsoft.com/office/powerpoint/2010/main" val="1950131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134100" y="50800"/>
            <a:ext cx="3667125" cy="2062163"/>
          </a:xfrm>
        </p:spPr>
      </p:sp>
      <p:sp>
        <p:nvSpPr>
          <p:cNvPr id="3" name="Notes Placeholder 2"/>
          <p:cNvSpPr>
            <a:spLocks noGrp="1"/>
          </p:cNvSpPr>
          <p:nvPr>
            <p:ph type="body" idx="1"/>
          </p:nvPr>
        </p:nvSpPr>
        <p:spPr>
          <a:xfrm>
            <a:off x="-58801" y="2121937"/>
            <a:ext cx="9860026" cy="4675738"/>
          </a:xfrm>
        </p:spPr>
        <p:txBody>
          <a:bodyPr/>
          <a:lstStyle/>
          <a:p>
            <a:pPr marL="171450" marR="0" lvl="0" indent="-171450" algn="l" defTabSz="457200" rtl="0" eaLnBrk="0" fontAlgn="base" latinLnBrk="0" hangingPunct="0">
              <a:lnSpc>
                <a:spcPct val="100000"/>
              </a:lnSpc>
              <a:spcBef>
                <a:spcPct val="30000"/>
              </a:spcBef>
              <a:spcAft>
                <a:spcPct val="0"/>
              </a:spcAft>
              <a:buClrTx/>
              <a:buSzTx/>
              <a:buFont typeface="Wingdings" panose="05000000000000000000" pitchFamily="2" charset="2"/>
              <a:buChar char="Ø"/>
              <a:tabLst/>
              <a:defRPr/>
            </a:pPr>
            <a:r>
              <a:rPr lang="en-GB" sz="1000" b="1" dirty="0">
                <a:latin typeface="Arial" panose="020B0604020202020204" pitchFamily="34" charset="0"/>
              </a:rPr>
              <a:t>“</a:t>
            </a:r>
            <a:r>
              <a:rPr lang="en-GB" sz="1000" b="1" i="1" dirty="0">
                <a:latin typeface="Arial" panose="020B0604020202020204" pitchFamily="34" charset="0"/>
              </a:rPr>
              <a:t>So, let’s get you thinking here…!”</a:t>
            </a:r>
          </a:p>
          <a:p>
            <a:pPr marL="171450" marR="0" lvl="0" indent="-171450" algn="l" defTabSz="457200" rtl="0" eaLnBrk="0" fontAlgn="base" latinLnBrk="0" hangingPunct="0">
              <a:lnSpc>
                <a:spcPct val="100000"/>
              </a:lnSpc>
              <a:spcBef>
                <a:spcPct val="30000"/>
              </a:spcBef>
              <a:spcAft>
                <a:spcPct val="0"/>
              </a:spcAft>
              <a:buClrTx/>
              <a:buSzTx/>
              <a:buFont typeface="Wingdings" panose="05000000000000000000" pitchFamily="2" charset="2"/>
              <a:buChar char="Ø"/>
              <a:tabLst/>
              <a:defRPr/>
            </a:pPr>
            <a:r>
              <a:rPr lang="en-GB" sz="1000" b="1" dirty="0">
                <a:latin typeface="Arial" panose="020B0604020202020204" pitchFamily="34" charset="0"/>
              </a:rPr>
              <a:t>a) Where the Member has excellent prospects of “winning” in court or arbitration but the other side has little/no assets </a:t>
            </a:r>
            <a:r>
              <a:rPr lang="en-GB" sz="1000" i="1" dirty="0">
                <a:latin typeface="Arial" panose="020B0604020202020204" pitchFamily="34" charset="0"/>
              </a:rPr>
              <a:t>– do you think there may be any problem here about the Club supporting the Member’s claim to judgment/arbitration award?</a:t>
            </a:r>
            <a:endParaRPr lang="en-GB" sz="1000" b="0" i="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b="0" i="1" dirty="0"/>
              <a:t>Does that mean that West will give no assistance to members?</a:t>
            </a:r>
            <a:r>
              <a:rPr lang="en-GB" sz="1000" b="0" i="0" dirty="0"/>
              <a:t> The Club is likely to assist in writing demands for payment, starting legal proceedings if needed to preserve any time limit, Qwest Forensics search of the other party’s assets, arresting any assets found. If it’s fond that the other side’s parent company has assets, West Defence likely to support the cost of legal advice to see if the Member would be able to “pierce the corporate veil”</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000" b="0" i="0" dirty="0"/>
          </a:p>
          <a:p>
            <a:pPr marL="171450" marR="0" lvl="0" indent="-171450" algn="l" defTabSz="457200" rtl="0" eaLnBrk="0" fontAlgn="base" latinLnBrk="0" hangingPunct="0">
              <a:lnSpc>
                <a:spcPct val="100000"/>
              </a:lnSpc>
              <a:spcBef>
                <a:spcPct val="30000"/>
              </a:spcBef>
              <a:spcAft>
                <a:spcPct val="0"/>
              </a:spcAft>
              <a:buClrTx/>
              <a:buSzTx/>
              <a:buFont typeface="Wingdings" panose="05000000000000000000" pitchFamily="2" charset="2"/>
              <a:buChar char="Ø"/>
              <a:tabLst/>
              <a:defRPr/>
            </a:pPr>
            <a:r>
              <a:rPr lang="en-GB" sz="1000" b="1" dirty="0">
                <a:latin typeface="Arial" panose="020B0604020202020204" pitchFamily="34" charset="0"/>
              </a:rPr>
              <a:t>b) Conversely, where the other side does have assets but it is uncertain or unlikely to succeed in la</a:t>
            </a:r>
            <a:r>
              <a:rPr lang="en-GB" sz="1000" b="1" i="0" dirty="0">
                <a:latin typeface="Arial" panose="020B0604020202020204" pitchFamily="34" charset="0"/>
              </a:rPr>
              <a:t>w </a:t>
            </a:r>
            <a:endParaRPr lang="en-GB" sz="1000" b="0" i="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b="0" i="0" dirty="0"/>
              <a:t>For example, it may be very uncertain or unlikely that the tribunal will find in the Member’s favour regarding whether the vessel was </a:t>
            </a:r>
            <a:r>
              <a:rPr lang="en-GB" sz="1000" b="0" i="0" dirty="0" err="1"/>
              <a:t>offhire</a:t>
            </a:r>
            <a:r>
              <a:rPr lang="en-GB" sz="1000" b="0" i="0" dirty="0"/>
              <a:t> or not or the interpretation of a CP clause, </a:t>
            </a:r>
            <a:r>
              <a:rPr lang="en-GB" sz="1000" b="0" i="0" dirty="0" err="1"/>
              <a:t>eg</a:t>
            </a:r>
            <a:r>
              <a:rPr lang="en-GB" sz="1000" b="0" i="0" dirty="0"/>
              <a:t> as regards permitted cargoes or the vessel’s redelivery condition.</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i="1" dirty="0">
                <a:latin typeface="Arial" panose="020B0604020202020204" pitchFamily="34" charset="0"/>
              </a:rPr>
              <a:t>Again, is there any problem here about the Club supporting the Member’s claim?</a:t>
            </a:r>
            <a:endParaRPr lang="en-GB" sz="1000" b="0" i="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b="0" i="0" dirty="0"/>
              <a:t>Legal merits/prospect for success needs to be &gt; 50%.</a:t>
            </a:r>
            <a:r>
              <a:rPr lang="en-GB" sz="1000" b="0" i="1" dirty="0"/>
              <a:t> </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b="0" i="1" dirty="0"/>
              <a:t>Does that mean that West will give no assistance to members? </a:t>
            </a:r>
            <a:r>
              <a:rPr lang="en-GB" sz="1000" b="0" i="0" dirty="0"/>
              <a:t>Even if legal merits &lt;50%, Club is likely to support some costs </a:t>
            </a:r>
            <a:r>
              <a:rPr lang="en-GB" sz="1000" b="0" i="0" dirty="0" err="1"/>
              <a:t>eg</a:t>
            </a:r>
            <a:r>
              <a:rPr lang="en-GB" sz="1000" b="0" i="0" dirty="0"/>
              <a:t> to investigate what evidence is needed to improve the Member’s prospects for success or to apply for a preliminary issue on a point of law if that will be decisive and not involve a full trial of all the issues and facts. Alternatively, we will assist in negotiating a settlement.</a:t>
            </a:r>
          </a:p>
          <a:p>
            <a:pPr marL="0" indent="0">
              <a:buNone/>
            </a:pPr>
            <a:endParaRPr lang="en-GB" sz="1000" dirty="0">
              <a:latin typeface="Arial" panose="020B0604020202020204" pitchFamily="34" charset="0"/>
              <a:hlinkClick r:id="rId3"/>
            </a:endParaRPr>
          </a:p>
          <a:p>
            <a:pPr marL="171450" indent="-171450">
              <a:buFont typeface="Wingdings" panose="05000000000000000000" pitchFamily="2" charset="2"/>
              <a:buChar char="Ø"/>
            </a:pPr>
            <a:r>
              <a:rPr lang="en-GB" sz="1000" dirty="0">
                <a:latin typeface="Arial" panose="020B0604020202020204" pitchFamily="34" charset="0"/>
                <a:hlinkClick r:id="rId3"/>
              </a:rPr>
              <a:t>https://www.westpandi.com/Publications/News/October-2021/Time-bars-in-demurrage-claims-how-is-time-calculat/</a:t>
            </a:r>
            <a:r>
              <a:rPr lang="en-GB" sz="1000" dirty="0">
                <a:latin typeface="Arial" panose="020B0604020202020204" pitchFamily="34" charset="0"/>
              </a:rPr>
              <a:t> [reg 30 days’ time bar for demurrage claims. Owners/members argued that since the demurrage was incurred in the US which is 9 hrs behind EU time(where the parties were based), the completion of discharge was – ref EU </a:t>
            </a:r>
            <a:r>
              <a:rPr lang="en-GB" sz="1000" dirty="0" err="1">
                <a:latin typeface="Arial" panose="020B0604020202020204" pitchFamily="34" charset="0"/>
              </a:rPr>
              <a:t>timezone</a:t>
            </a:r>
            <a:r>
              <a:rPr lang="en-GB" sz="1000" dirty="0">
                <a:latin typeface="Arial" panose="020B0604020202020204" pitchFamily="34" charset="0"/>
              </a:rPr>
              <a:t> – on the following day (Christmas Day) so that members’ demurrage claim was not time barred (by 1 day). </a:t>
            </a:r>
            <a:r>
              <a:rPr lang="en-GB" sz="1000" b="0" i="0" dirty="0">
                <a:solidFill>
                  <a:srgbClr val="363636"/>
                </a:solidFill>
                <a:effectLst/>
                <a:latin typeface="HK Grotesk"/>
              </a:rPr>
              <a:t>The Judge, however, held that “</a:t>
            </a:r>
            <a:r>
              <a:rPr lang="en-GB" sz="1000" b="0" i="1" dirty="0">
                <a:solidFill>
                  <a:srgbClr val="363636"/>
                </a:solidFill>
                <a:effectLst/>
                <a:latin typeface="HK Grotesk"/>
              </a:rPr>
              <a:t>the date of completion of discharge is to be determined applying local time at the place of discharge”, </a:t>
            </a:r>
            <a:r>
              <a:rPr lang="en-GB" sz="1000" b="0" i="0" dirty="0">
                <a:solidFill>
                  <a:srgbClr val="363636"/>
                </a:solidFill>
                <a:effectLst/>
                <a:latin typeface="HK Grotesk"/>
              </a:rPr>
              <a:t>even though this meant that, counting on an “elapsed time/hour” basis, owners did not have a full 30 days (as in 30 x 24 hours) in which to notify their demurrage claim.</a:t>
            </a:r>
            <a:endParaRPr lang="en-GB" sz="1000" dirty="0">
              <a:latin typeface="Arial" panose="020B0604020202020204" pitchFamily="34" charset="0"/>
            </a:endParaRP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000" dirty="0"/>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000" b="1" dirty="0">
                <a:latin typeface="Arial" panose="020B0604020202020204" pitchFamily="34" charset="0"/>
              </a:rPr>
              <a:t>c) What about where the Member is a time charterer and the owner claims that the Member has damaged the vessel </a:t>
            </a:r>
            <a:r>
              <a:rPr lang="en-GB" sz="1000" b="1" dirty="0" err="1">
                <a:latin typeface="Arial" panose="020B0604020202020204" pitchFamily="34" charset="0"/>
              </a:rPr>
              <a:t>eg</a:t>
            </a:r>
            <a:r>
              <a:rPr lang="en-GB" sz="1000" b="1" dirty="0">
                <a:latin typeface="Arial" panose="020B0604020202020204" pitchFamily="34" charset="0"/>
              </a:rPr>
              <a:t> by supplying allegedly off-spec bunkers which has damaged the vessel? </a:t>
            </a:r>
          </a:p>
          <a:p>
            <a:r>
              <a:rPr lang="en-GB" sz="1000" dirty="0"/>
              <a:t> A trick question here!  As far as the Member is concerned here, they are the party which is potentially liable to the vessel owner. </a:t>
            </a:r>
            <a:r>
              <a:rPr lang="en-GB" sz="1000" i="1" dirty="0"/>
              <a:t>Is there any issue here as regards Defence cover? Do you remember that I said it’s important to distinguish between P&amp;I and Defence ?</a:t>
            </a:r>
            <a:r>
              <a:rPr lang="en-GB" sz="1000" dirty="0"/>
              <a:t> This is covered under P&amp;I (Rule 3) </a:t>
            </a:r>
          </a:p>
          <a:p>
            <a:endParaRPr lang="en-GB" sz="1000" dirty="0"/>
          </a:p>
        </p:txBody>
      </p:sp>
      <p:sp>
        <p:nvSpPr>
          <p:cNvPr id="4" name="Slide Number Placeholder 3"/>
          <p:cNvSpPr>
            <a:spLocks noGrp="1"/>
          </p:cNvSpPr>
          <p:nvPr>
            <p:ph type="sldNum" sz="quarter" idx="5"/>
          </p:nvPr>
        </p:nvSpPr>
        <p:spPr/>
        <p:txBody>
          <a:bodyPr/>
          <a:lstStyle/>
          <a:p>
            <a:fld id="{23358429-4F00-C643-902B-6CDCB8A13EE7}" type="slidenum">
              <a:rPr lang="en-US" smtClean="0"/>
              <a:t>7</a:t>
            </a:fld>
            <a:endParaRPr lang="en-US" dirty="0"/>
          </a:p>
        </p:txBody>
      </p:sp>
    </p:spTree>
    <p:extLst>
      <p:ext uri="{BB962C8B-B14F-4D97-AF65-F5344CB8AC3E}">
        <p14:creationId xmlns:p14="http://schemas.microsoft.com/office/powerpoint/2010/main" val="1652070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33738" y="58738"/>
            <a:ext cx="3867150" cy="2176462"/>
          </a:xfrm>
        </p:spPr>
      </p:sp>
      <p:sp>
        <p:nvSpPr>
          <p:cNvPr id="3" name="Notes Placeholder 2"/>
          <p:cNvSpPr>
            <a:spLocks noGrp="1"/>
          </p:cNvSpPr>
          <p:nvPr>
            <p:ph type="body" idx="1"/>
          </p:nvPr>
        </p:nvSpPr>
        <p:spPr>
          <a:xfrm>
            <a:off x="0" y="2253803"/>
            <a:ext cx="9819503" cy="4484747"/>
          </a:xfrm>
        </p:spPr>
        <p:txBody>
          <a:bodyPr/>
          <a:lstStyle/>
          <a:p>
            <a:pPr marL="0" marR="0" lvl="0" indent="0" algn="l" defTabSz="457200" rtl="0" eaLnBrk="0" fontAlgn="base" latinLnBrk="0" hangingPunct="0">
              <a:lnSpc>
                <a:spcPct val="100000"/>
              </a:lnSpc>
              <a:spcBef>
                <a:spcPct val="30000"/>
              </a:spcBef>
              <a:spcAft>
                <a:spcPct val="0"/>
              </a:spcAft>
              <a:buClrTx/>
              <a:buSzPct val="100000"/>
              <a:buFont typeface="+mj-lt"/>
              <a:buNone/>
              <a:tabLst/>
              <a:defRPr/>
            </a:pPr>
            <a:r>
              <a:rPr lang="en-GB" sz="1000" b="0" i="0" dirty="0"/>
              <a:t>Another way in which handling Defence claims is different from P&amp;I claims handling and</a:t>
            </a:r>
            <a:r>
              <a:rPr lang="en-GB" sz="1000" b="0" i="0" baseline="0" dirty="0"/>
              <a:t> l</a:t>
            </a:r>
            <a:r>
              <a:rPr lang="en-GB" sz="1000" b="0" i="0" dirty="0"/>
              <a:t>inked to the fact that Defence cover is discretionary…</a:t>
            </a:r>
          </a:p>
          <a:p>
            <a:pPr marL="171450" marR="0" lvl="0" indent="-171450" algn="l" defTabSz="457200" rtl="0" eaLnBrk="0" fontAlgn="base" latinLnBrk="0" hangingPunct="0">
              <a:lnSpc>
                <a:spcPct val="100000"/>
              </a:lnSpc>
              <a:spcBef>
                <a:spcPct val="30000"/>
              </a:spcBef>
              <a:spcAft>
                <a:spcPct val="0"/>
              </a:spcAft>
              <a:buClrTx/>
              <a:buSzPct val="100000"/>
              <a:buFont typeface="Wingdings" panose="05000000000000000000" pitchFamily="2" charset="2"/>
              <a:buChar char="Ø"/>
              <a:tabLst/>
              <a:defRPr/>
            </a:pPr>
            <a:r>
              <a:rPr lang="en-GB" sz="1000" b="1" i="0" dirty="0"/>
              <a:t>[CLICK] FDD support is considered in stages </a:t>
            </a:r>
            <a:r>
              <a:rPr lang="en-GB" sz="1000" b="0" i="0" dirty="0"/>
              <a:t>– it’s impossible to know whether a claim for unpaid hire will be paid with 1 email from WOE or only after an arbitration award and, potentially, up to the English Supreme Court, for example!  Therefore discretionary support is considered all the way through the “lifecycle” of a case.</a:t>
            </a:r>
          </a:p>
          <a:p>
            <a:pPr marL="171450" marR="0" lvl="0" indent="-171450" algn="l" defTabSz="457200" rtl="0" eaLnBrk="0" fontAlgn="base" latinLnBrk="0" hangingPunct="0">
              <a:lnSpc>
                <a:spcPct val="100000"/>
              </a:lnSpc>
              <a:spcBef>
                <a:spcPct val="30000"/>
              </a:spcBef>
              <a:spcAft>
                <a:spcPct val="0"/>
              </a:spcAft>
              <a:buClrTx/>
              <a:buSzPct val="100000"/>
              <a:buFont typeface="Wingdings" panose="05000000000000000000" pitchFamily="2" charset="2"/>
              <a:buChar char="Ø"/>
              <a:tabLst/>
              <a:defRPr/>
            </a:pPr>
            <a:endParaRPr lang="en-GB" sz="1000" b="0" i="0" dirty="0"/>
          </a:p>
          <a:p>
            <a:pPr marL="0" marR="0" lvl="0" indent="0" algn="l" defTabSz="457200" rtl="0" eaLnBrk="0" fontAlgn="base" latinLnBrk="0" hangingPunct="0">
              <a:lnSpc>
                <a:spcPct val="100000"/>
              </a:lnSpc>
              <a:spcBef>
                <a:spcPct val="30000"/>
              </a:spcBef>
              <a:spcAft>
                <a:spcPct val="0"/>
              </a:spcAft>
              <a:buClrTx/>
              <a:buSzPct val="100000"/>
              <a:buFont typeface="+mj-lt"/>
              <a:buNone/>
              <a:tabLst/>
              <a:defRPr/>
            </a:pPr>
            <a:r>
              <a:rPr lang="en-GB" sz="1000" b="1" i="0" dirty="0"/>
              <a:t>Internally = budget authorities</a:t>
            </a:r>
            <a:r>
              <a:rPr lang="en-GB" sz="1000" b="0" i="0" dirty="0"/>
              <a:t>: claims handler </a:t>
            </a:r>
            <a:r>
              <a:rPr lang="en-GB" sz="1000" b="0" i="0" strike="sngStrike" dirty="0"/>
              <a:t>$15k/30k net (</a:t>
            </a:r>
            <a:r>
              <a:rPr lang="en-GB" sz="1000" b="0" i="0" strike="sngStrike" dirty="0" err="1"/>
              <a:t>ie</a:t>
            </a:r>
            <a:r>
              <a:rPr lang="en-GB" sz="1000" b="0" i="0" strike="sngStrike" dirty="0"/>
              <a:t>  $c 25k/$45k gross), </a:t>
            </a:r>
            <a:r>
              <a:rPr lang="en-GB" sz="1000" b="0" i="0" dirty="0"/>
              <a:t>then DRC </a:t>
            </a:r>
            <a:r>
              <a:rPr lang="en-GB" sz="1000" b="0" i="0" strike="sngStrike" dirty="0"/>
              <a:t>(Suzanne, me, Paul Kaye, Enam, Ian, Julien Rabeux and Suumit Madhu) up to $500k net ($550k gross),</a:t>
            </a:r>
            <a:r>
              <a:rPr lang="en-GB" sz="1000" b="0" i="0" dirty="0"/>
              <a:t> then Class 2 Advisory Cttee of shipowners’ Board</a:t>
            </a:r>
          </a:p>
          <a:p>
            <a:pPr marL="0" marR="0" lvl="0" indent="0" algn="l" defTabSz="457200" rtl="0" eaLnBrk="0" fontAlgn="base" latinLnBrk="0" hangingPunct="0">
              <a:lnSpc>
                <a:spcPct val="100000"/>
              </a:lnSpc>
              <a:spcBef>
                <a:spcPct val="30000"/>
              </a:spcBef>
              <a:spcAft>
                <a:spcPct val="0"/>
              </a:spcAft>
              <a:buClrTx/>
              <a:buSzPct val="100000"/>
              <a:buFont typeface="+mj-lt"/>
              <a:buNone/>
              <a:tabLst/>
              <a:defRPr/>
            </a:pPr>
            <a:r>
              <a:rPr lang="en-GB" sz="1000" b="0" i="0" dirty="0"/>
              <a:t>We therefore</a:t>
            </a:r>
            <a:r>
              <a:rPr lang="en-GB" sz="1000" b="0" i="0" baseline="0" dirty="0"/>
              <a:t> ask members to:</a:t>
            </a:r>
          </a:p>
          <a:p>
            <a:pPr marL="171450" marR="0" lvl="0" indent="-171450" algn="l" defTabSz="457200" rtl="0" eaLnBrk="0" fontAlgn="base" latinLnBrk="0" hangingPunct="0">
              <a:lnSpc>
                <a:spcPct val="100000"/>
              </a:lnSpc>
              <a:spcBef>
                <a:spcPct val="30000"/>
              </a:spcBef>
              <a:spcAft>
                <a:spcPct val="0"/>
              </a:spcAft>
              <a:buClrTx/>
              <a:buSzPct val="100000"/>
              <a:buFont typeface="Wingdings" panose="05000000000000000000" pitchFamily="2" charset="2"/>
              <a:buChar char="Ø"/>
              <a:tabLst/>
              <a:defRPr/>
            </a:pPr>
            <a:r>
              <a:rPr lang="en-GB" sz="1000" b="0" i="0" baseline="0" dirty="0"/>
              <a:t>N</a:t>
            </a:r>
            <a:r>
              <a:rPr lang="en-GB" sz="1000" b="0" i="0" dirty="0"/>
              <a:t>otify the Club promptly of likely disputes or claims &amp; that all involved – the member, Club and lawyers - keep each other cc’d into correspondence. Also at the outset it’s VIP to involve the Club reg choice of lawyer and whether/when/which expert is needed etc. It’s also VIP to involve the Club before any decisive step is taken </a:t>
            </a:r>
            <a:r>
              <a:rPr lang="en-GB" sz="1000" b="0" i="0" dirty="0" err="1"/>
              <a:t>eg</a:t>
            </a:r>
            <a:r>
              <a:rPr lang="en-GB" sz="1000" b="0" i="0" dirty="0"/>
              <a:t> before members withdraw their vessel from CP or cancel a newbuild contract or attend a joint survey</a:t>
            </a:r>
          </a:p>
          <a:p>
            <a:pPr marR="0" lvl="0" algn="l" defTabSz="457200" rtl="0" eaLnBrk="0" fontAlgn="base" latinLnBrk="0" hangingPunct="0">
              <a:lnSpc>
                <a:spcPct val="100000"/>
              </a:lnSpc>
              <a:spcBef>
                <a:spcPct val="30000"/>
              </a:spcBef>
              <a:spcAft>
                <a:spcPct val="0"/>
              </a:spcAft>
              <a:buClrTx/>
              <a:buSzPct val="100000"/>
              <a:tabLst/>
              <a:defRPr/>
            </a:pPr>
            <a:r>
              <a:rPr lang="en-GB" sz="1000" b="0" i="0" dirty="0"/>
              <a:t>It’s also VIP that instructed lawyers render regular invoices &amp; give accurate estimates of their unbilled costs to date and future costs</a:t>
            </a:r>
          </a:p>
          <a:p>
            <a:pPr marL="0" indent="0">
              <a:buSzPct val="100000"/>
              <a:buFont typeface="+mj-lt"/>
              <a:buNone/>
            </a:pPr>
            <a:r>
              <a:rPr lang="en-GB" sz="1000" b="0" i="1" dirty="0"/>
              <a:t>Some</a:t>
            </a:r>
            <a:r>
              <a:rPr lang="en-GB" sz="1000" b="0" i="1" baseline="0" dirty="0"/>
              <a:t> members and external lawyers are better than others at keeping us advised and asking for our agreement before instructing solicitors etc!</a:t>
            </a:r>
          </a:p>
          <a:p>
            <a:pPr marL="0" indent="0">
              <a:buClrTx/>
              <a:buNone/>
            </a:pPr>
            <a:endParaRPr lang="en-GB" sz="1000" dirty="0">
              <a:latin typeface="Arial" panose="020B0604020202020204" pitchFamily="34" charset="0"/>
            </a:endParaRPr>
          </a:p>
          <a:p>
            <a:pPr marL="171450" indent="-171450">
              <a:buClrTx/>
              <a:buFont typeface="Wingdings" panose="05000000000000000000" pitchFamily="2" charset="2"/>
              <a:buChar char="Ø"/>
            </a:pPr>
            <a:r>
              <a:rPr lang="en-GB" sz="1000" dirty="0">
                <a:latin typeface="Arial" panose="020B0604020202020204" pitchFamily="34" charset="0"/>
              </a:rPr>
              <a:t>It is important that:</a:t>
            </a:r>
          </a:p>
          <a:p>
            <a:pPr>
              <a:buClrTx/>
              <a:buFont typeface="Wingdings" panose="05000000000000000000" pitchFamily="2" charset="2"/>
              <a:buChar char="§"/>
            </a:pPr>
            <a:r>
              <a:rPr lang="en-GB" sz="1000" dirty="0">
                <a:latin typeface="Arial" panose="020B0604020202020204" pitchFamily="34" charset="0"/>
              </a:rPr>
              <a:t>Members must notify the Club of actual or potential claims “promptly”</a:t>
            </a:r>
          </a:p>
          <a:p>
            <a:pPr>
              <a:buClrTx/>
              <a:buFont typeface="Wingdings" panose="05000000000000000000" pitchFamily="2" charset="2"/>
              <a:buChar char="§"/>
            </a:pPr>
            <a:r>
              <a:rPr lang="en-GB" sz="1000" dirty="0">
                <a:latin typeface="Arial" panose="020B0604020202020204" pitchFamily="34" charset="0"/>
              </a:rPr>
              <a:t>Ask for Club’s view before lawyers or experts are instructed</a:t>
            </a:r>
          </a:p>
          <a:p>
            <a:pPr>
              <a:buClrTx/>
              <a:buFont typeface="Wingdings" panose="05000000000000000000" pitchFamily="2" charset="2"/>
              <a:buChar char="§"/>
            </a:pPr>
            <a:r>
              <a:rPr lang="en-GB" sz="1000" dirty="0">
                <a:latin typeface="Arial" panose="020B0604020202020204" pitchFamily="34" charset="0"/>
              </a:rPr>
              <a:t>Keep the Club advised of developments – “perfect triangle” of the member, the Club and any external solicitor/expert etc.</a:t>
            </a:r>
          </a:p>
          <a:p>
            <a:pPr marL="0" indent="0">
              <a:buSzPct val="100000"/>
              <a:buFont typeface="+mj-lt"/>
              <a:buNone/>
            </a:pPr>
            <a:endParaRPr lang="en-GB" sz="1000" b="0" i="1" dirty="0"/>
          </a:p>
          <a:p>
            <a:pPr marL="171450" marR="0" lvl="0" indent="-171450" algn="l" defTabSz="457200" rtl="0" eaLnBrk="0" fontAlgn="base" latinLnBrk="0" hangingPunct="0">
              <a:lnSpc>
                <a:spcPct val="100000"/>
              </a:lnSpc>
              <a:spcBef>
                <a:spcPct val="30000"/>
              </a:spcBef>
              <a:spcAft>
                <a:spcPct val="0"/>
              </a:spcAft>
              <a:buClrTx/>
              <a:buSzPct val="100000"/>
              <a:buFont typeface="Wingdings" panose="05000000000000000000" pitchFamily="2" charset="2"/>
              <a:buChar char="Ø"/>
              <a:tabLst/>
              <a:defRPr/>
            </a:pPr>
            <a:r>
              <a:rPr lang="en-GB" sz="1000" b="1" i="0" dirty="0"/>
              <a:t>Deductible structure </a:t>
            </a:r>
            <a:r>
              <a:rPr lang="en-GB" sz="1000" b="0" i="0" dirty="0"/>
              <a:t>– Rules provide that first $5,000 + 25% thereafter, up to $50,000 deductible by which stage total costs will = $185,000 [it’s only $45,000 that is 25%-based]. This ensures that the member</a:t>
            </a:r>
            <a:r>
              <a:rPr lang="en-GB" sz="1000" b="0" i="0" baseline="0" dirty="0"/>
              <a:t> has some “skin in the game” and that members’ and the Club’s interests are not the same but </a:t>
            </a:r>
            <a:r>
              <a:rPr lang="en-GB" sz="1000" b="0" i="0" baseline="0" dirty="0" err="1"/>
              <a:t>aligneic</a:t>
            </a:r>
            <a:r>
              <a:rPr lang="en-GB" sz="1000" b="0" i="0" baseline="0" dirty="0"/>
              <a:t> </a:t>
            </a:r>
            <a:r>
              <a:rPr lang="en-GB" sz="1000" b="0" i="0" strike="sngStrike" baseline="0" dirty="0"/>
              <a:t>[</a:t>
            </a:r>
            <a:r>
              <a:rPr lang="en-GB" sz="1000" b="0" i="0" strike="sngStrike" baseline="0" dirty="0" err="1"/>
              <a:t>eg</a:t>
            </a:r>
            <a:r>
              <a:rPr lang="en-GB" sz="1000" b="0" i="0" strike="sngStrike" baseline="0" dirty="0"/>
              <a:t> not spend US$50,000 for a US$20,000 claim]</a:t>
            </a:r>
            <a:endParaRPr lang="en-GB" sz="1000" b="0" i="0" strike="sngStrike" dirty="0"/>
          </a:p>
          <a:p>
            <a:pPr marL="171450" marR="0" lvl="0" indent="-171450" algn="l" defTabSz="457200" rtl="0" eaLnBrk="0" fontAlgn="base" latinLnBrk="0" hangingPunct="0">
              <a:lnSpc>
                <a:spcPct val="100000"/>
              </a:lnSpc>
              <a:spcBef>
                <a:spcPct val="30000"/>
              </a:spcBef>
              <a:spcAft>
                <a:spcPct val="0"/>
              </a:spcAft>
              <a:buClrTx/>
              <a:buSzTx/>
              <a:buFont typeface="Wingdings" panose="05000000000000000000" pitchFamily="2" charset="2"/>
              <a:buChar char="Ø"/>
              <a:tabLst/>
              <a:defRPr/>
            </a:pPr>
            <a:r>
              <a:rPr lang="en-GB" sz="1000" b="1" i="0" dirty="0"/>
              <a:t>[CLICK] High Defence Limit of cover </a:t>
            </a:r>
            <a:r>
              <a:rPr lang="en-GB" sz="1000" b="0" i="0" dirty="0"/>
              <a:t>which is $10m (increased from $5m in Feb 2015) &amp; can purchase higher limit up to US$15m in total. Don’t forget this is </a:t>
            </a:r>
            <a:r>
              <a:rPr lang="en-GB" sz="1000" b="0" i="0" dirty="0" err="1"/>
              <a:t>iro</a:t>
            </a:r>
            <a:r>
              <a:rPr lang="en-GB" sz="1000" b="0" i="0" dirty="0"/>
              <a:t> legal costs, not the value of the claim or dispute.</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b="0" i="0" dirty="0"/>
              <a:t>= higher limit of legal cost cover compared</a:t>
            </a:r>
            <a:r>
              <a:rPr lang="en-GB" sz="1000" b="0" i="0" baseline="0" dirty="0"/>
              <a:t> with some other Clubs </a:t>
            </a:r>
            <a:endParaRPr lang="en-GB" sz="1000" b="0" i="0"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000" b="0" i="0" dirty="0"/>
          </a:p>
        </p:txBody>
      </p:sp>
      <p:sp>
        <p:nvSpPr>
          <p:cNvPr id="4" name="Slide Number Placeholder 3"/>
          <p:cNvSpPr>
            <a:spLocks noGrp="1"/>
          </p:cNvSpPr>
          <p:nvPr>
            <p:ph type="sldNum" sz="quarter" idx="5"/>
          </p:nvPr>
        </p:nvSpPr>
        <p:spPr/>
        <p:txBody>
          <a:bodyPr/>
          <a:lstStyle/>
          <a:p>
            <a:fld id="{23358429-4F00-C643-902B-6CDCB8A13EE7}" type="slidenum">
              <a:rPr lang="en-US" smtClean="0"/>
              <a:t>8</a:t>
            </a:fld>
            <a:endParaRPr lang="en-US"/>
          </a:p>
        </p:txBody>
      </p:sp>
    </p:spTree>
    <p:extLst>
      <p:ext uri="{BB962C8B-B14F-4D97-AF65-F5344CB8AC3E}">
        <p14:creationId xmlns:p14="http://schemas.microsoft.com/office/powerpoint/2010/main" val="3225249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351588" y="65088"/>
            <a:ext cx="3502025" cy="1970087"/>
          </a:xfrm>
        </p:spPr>
      </p:sp>
      <p:sp>
        <p:nvSpPr>
          <p:cNvPr id="3" name="Notes Placeholder 2"/>
          <p:cNvSpPr>
            <a:spLocks noGrp="1"/>
          </p:cNvSpPr>
          <p:nvPr>
            <p:ph type="body" idx="1"/>
          </p:nvPr>
        </p:nvSpPr>
        <p:spPr>
          <a:xfrm>
            <a:off x="0" y="2066183"/>
            <a:ext cx="9753599" cy="4731492"/>
          </a:xfrm>
        </p:spPr>
        <p:txBody>
          <a:bodyPr/>
          <a:lstStyle/>
          <a:p>
            <a:pPr marL="171450" marR="0" lvl="0" indent="-171450" algn="l" defTabSz="457200" rtl="0" eaLnBrk="0" fontAlgn="base" latinLnBrk="0" hangingPunct="0">
              <a:lnSpc>
                <a:spcPct val="100000"/>
              </a:lnSpc>
              <a:spcBef>
                <a:spcPct val="30000"/>
              </a:spcBef>
              <a:spcAft>
                <a:spcPct val="0"/>
              </a:spcAft>
              <a:buClrTx/>
              <a:buSzPct val="100000"/>
              <a:buFont typeface="Wingdings" panose="05000000000000000000" pitchFamily="2" charset="2"/>
              <a:buChar char="Ø"/>
              <a:tabLst/>
              <a:defRPr/>
            </a:pPr>
            <a:r>
              <a:rPr lang="en-GB" sz="1000" dirty="0">
                <a:latin typeface="Arial" panose="020B0604020202020204" pitchFamily="34" charset="0"/>
              </a:rPr>
              <a:t>Club’s preferred legal suppliers (and correspondents) </a:t>
            </a:r>
            <a:r>
              <a:rPr lang="en-GB" sz="1000" b="1" i="0" dirty="0"/>
              <a:t>–</a:t>
            </a:r>
            <a:r>
              <a:rPr lang="en-GB" sz="1000" b="0" i="0" dirty="0"/>
              <a:t> whilst the</a:t>
            </a:r>
            <a:r>
              <a:rPr lang="en-GB" sz="1000" b="0" i="0" baseline="0" dirty="0"/>
              <a:t> client in each case is the member, not the Club. </a:t>
            </a:r>
            <a:r>
              <a:rPr lang="en-GB" sz="1000" b="1" i="0" dirty="0"/>
              <a:t> </a:t>
            </a:r>
            <a:r>
              <a:rPr lang="en-GB" sz="1000" b="0" i="0" dirty="0"/>
              <a:t>“</a:t>
            </a:r>
            <a:r>
              <a:rPr lang="en-GB" sz="1000" b="0" i="1" dirty="0"/>
              <a:t>it’s important that Members and the Club are “in it together”” and that legal costs are spent wisely”</a:t>
            </a:r>
            <a:r>
              <a:rPr lang="en-GB" sz="1000" b="0" i="0" dirty="0"/>
              <a:t>. </a:t>
            </a:r>
            <a:endParaRPr lang="en-GB" sz="1000" b="0" i="0" baseline="0" dirty="0"/>
          </a:p>
          <a:p>
            <a:pPr marL="0" marR="0" lvl="0" indent="0" algn="l" defTabSz="457200" rtl="0" eaLnBrk="0" fontAlgn="base" latinLnBrk="0" hangingPunct="0">
              <a:lnSpc>
                <a:spcPct val="100000"/>
              </a:lnSpc>
              <a:spcBef>
                <a:spcPct val="30000"/>
              </a:spcBef>
              <a:spcAft>
                <a:spcPct val="0"/>
              </a:spcAft>
              <a:buClrTx/>
              <a:buSzPct val="100000"/>
              <a:buFont typeface="+mj-lt"/>
              <a:buNone/>
              <a:tabLst/>
              <a:defRPr/>
            </a:pPr>
            <a:endParaRPr lang="en-GB" sz="1000" b="0" i="0" dirty="0"/>
          </a:p>
          <a:p>
            <a:pPr marL="0" marR="0" lvl="0" indent="0" algn="l" defTabSz="457200" rtl="0" eaLnBrk="0" fontAlgn="base" latinLnBrk="0" hangingPunct="0">
              <a:lnSpc>
                <a:spcPct val="100000"/>
              </a:lnSpc>
              <a:spcBef>
                <a:spcPct val="30000"/>
              </a:spcBef>
              <a:spcAft>
                <a:spcPct val="0"/>
              </a:spcAft>
              <a:buClrTx/>
              <a:buSzPct val="100000"/>
              <a:buFont typeface="+mj-lt"/>
              <a:buNone/>
              <a:tabLst/>
              <a:defRPr/>
            </a:pPr>
            <a:r>
              <a:rPr lang="en-GB" sz="1000" b="0" i="0" dirty="0"/>
              <a:t>Therefore the Club has close ties with selected firms of solicitors </a:t>
            </a:r>
            <a:r>
              <a:rPr lang="en-GB" sz="1000" b="0" i="0" baseline="0" dirty="0"/>
              <a:t>&amp; </a:t>
            </a:r>
            <a:r>
              <a:rPr lang="en-GB" sz="1000" b="0" i="0" dirty="0"/>
              <a:t>we have &gt;20 firms (UK, NY, HK and Piraeus) and </a:t>
            </a:r>
            <a:r>
              <a:rPr lang="en-GB" sz="1000" b="0" i="0" baseline="0" dirty="0"/>
              <a:t>t</a:t>
            </a:r>
            <a:r>
              <a:rPr lang="en-GB" sz="1000" b="0" i="0" dirty="0"/>
              <a:t>he Club has a list of preferred lawyers, in/outside UK</a:t>
            </a:r>
          </a:p>
          <a:p>
            <a:pPr marL="0" marR="0" lvl="0" indent="0" algn="l" defTabSz="457200" rtl="0" eaLnBrk="0" fontAlgn="base" latinLnBrk="0" hangingPunct="0">
              <a:lnSpc>
                <a:spcPct val="100000"/>
              </a:lnSpc>
              <a:spcBef>
                <a:spcPct val="30000"/>
              </a:spcBef>
              <a:spcAft>
                <a:spcPct val="0"/>
              </a:spcAft>
              <a:buClrTx/>
              <a:buSzPct val="100000"/>
              <a:buFont typeface="+mj-lt"/>
              <a:buNone/>
              <a:tabLst/>
              <a:defRPr/>
            </a:pPr>
            <a:endParaRPr lang="en-GB" sz="1000" b="0" i="0" dirty="0"/>
          </a:p>
          <a:p>
            <a:pPr marL="0" marR="0" lvl="0" indent="0" algn="l" defTabSz="457200" rtl="0" eaLnBrk="0" fontAlgn="base" latinLnBrk="0" hangingPunct="0">
              <a:lnSpc>
                <a:spcPct val="100000"/>
              </a:lnSpc>
              <a:spcBef>
                <a:spcPct val="30000"/>
              </a:spcBef>
              <a:spcAft>
                <a:spcPct val="0"/>
              </a:spcAft>
              <a:buClrTx/>
              <a:buSzPct val="100000"/>
              <a:buFont typeface="+mj-lt"/>
              <a:buNone/>
              <a:tabLst/>
              <a:defRPr/>
            </a:pPr>
            <a:r>
              <a:rPr lang="en-GB" sz="1000" b="0" i="0" dirty="0"/>
              <a:t>&amp; In 2020 we tightened up the T&amp;C for lawyers, including detail about the quality of service and advice expected, the max number of people handling a single case at a firm, what the firm can and cannot invoice for etc.</a:t>
            </a:r>
          </a:p>
          <a:p>
            <a:pPr marL="0" marR="0" lvl="0" indent="0" algn="l" defTabSz="457200" rtl="0" eaLnBrk="0" fontAlgn="base" latinLnBrk="0" hangingPunct="0">
              <a:lnSpc>
                <a:spcPct val="100000"/>
              </a:lnSpc>
              <a:spcBef>
                <a:spcPct val="30000"/>
              </a:spcBef>
              <a:spcAft>
                <a:spcPct val="0"/>
              </a:spcAft>
              <a:buClrTx/>
              <a:buSzPct val="100000"/>
              <a:buFont typeface="+mj-lt"/>
              <a:buNone/>
              <a:tabLst/>
              <a:defRPr/>
            </a:pPr>
            <a:r>
              <a:rPr lang="en-GB" sz="1000" b="0" i="0" dirty="0"/>
              <a:t>This management of external solicitors is</a:t>
            </a:r>
            <a:r>
              <a:rPr lang="en-GB" sz="1000" b="0" i="0" baseline="0" dirty="0"/>
              <a:t> </a:t>
            </a:r>
            <a:r>
              <a:rPr lang="en-GB" sz="1000" b="0" i="0" dirty="0"/>
              <a:t>an important part of the Club’s offering</a:t>
            </a:r>
            <a:r>
              <a:rPr lang="en-GB" sz="1000" b="0" i="0" baseline="0" dirty="0"/>
              <a:t> </a:t>
            </a:r>
            <a:endParaRPr lang="en-GB" sz="1000" b="0" i="0" dirty="0"/>
          </a:p>
          <a:p>
            <a:pPr marL="0" marR="0" lvl="0" indent="0" algn="l" defTabSz="457200" rtl="0" eaLnBrk="0" fontAlgn="base" latinLnBrk="0" hangingPunct="0">
              <a:lnSpc>
                <a:spcPct val="100000"/>
              </a:lnSpc>
              <a:spcBef>
                <a:spcPct val="30000"/>
              </a:spcBef>
              <a:spcAft>
                <a:spcPct val="0"/>
              </a:spcAft>
              <a:buClrTx/>
              <a:buSzPct val="100000"/>
              <a:buFont typeface="+mj-lt"/>
              <a:buNone/>
              <a:tabLst/>
              <a:defRPr/>
            </a:pPr>
            <a:endParaRPr lang="en-GB" sz="1000" b="0" i="0" dirty="0"/>
          </a:p>
          <a:p>
            <a:pPr marL="171450" marR="0" lvl="0" indent="-171450" algn="l" defTabSz="457200" rtl="0" eaLnBrk="0" fontAlgn="base" latinLnBrk="0" hangingPunct="0">
              <a:lnSpc>
                <a:spcPct val="100000"/>
              </a:lnSpc>
              <a:spcBef>
                <a:spcPct val="30000"/>
              </a:spcBef>
              <a:spcAft>
                <a:spcPct val="0"/>
              </a:spcAft>
              <a:buClrTx/>
              <a:buSzPct val="100000"/>
              <a:buFont typeface="Wingdings" panose="05000000000000000000" pitchFamily="2" charset="2"/>
              <a:buChar char="Ø"/>
              <a:tabLst/>
              <a:defRPr/>
            </a:pPr>
            <a:r>
              <a:rPr lang="en-GB" sz="1000" b="1" i="0" dirty="0"/>
              <a:t>“Pay to be paid” - </a:t>
            </a:r>
            <a:r>
              <a:rPr lang="en-GB" sz="1000" b="0" i="0" dirty="0"/>
              <a:t>this is the traditional approach for Defence cases (not P&amp;I). However, nowadays, where the member is up to date with Calls etc to Club and Defence costs are supported by the Club, we often advance </a:t>
            </a:r>
            <a:r>
              <a:rPr lang="en-GB" sz="1000" b="0" i="0" dirty="0" err="1"/>
              <a:t>ie</a:t>
            </a:r>
            <a:r>
              <a:rPr lang="en-GB" sz="1000" b="0" i="0" dirty="0"/>
              <a:t> pay fees directly. This helps the Club as well as members because this helps the Club’s claims handler keep track of cost incurred and enables the claims handler to ensure that invoices have been approved before they’re paid.</a:t>
            </a:r>
            <a:endParaRPr lang="en-GB" sz="1000" b="0" i="0" baseline="0" dirty="0"/>
          </a:p>
          <a:p>
            <a:pPr marL="0" marR="0" lvl="0" indent="0" algn="l" defTabSz="457200" rtl="0" eaLnBrk="0" fontAlgn="base" latinLnBrk="0" hangingPunct="0">
              <a:lnSpc>
                <a:spcPct val="100000"/>
              </a:lnSpc>
              <a:spcBef>
                <a:spcPct val="30000"/>
              </a:spcBef>
              <a:spcAft>
                <a:spcPct val="0"/>
              </a:spcAft>
              <a:buClrTx/>
              <a:buSzPct val="100000"/>
              <a:buFont typeface="+mj-lt"/>
              <a:buNone/>
              <a:tabLst/>
              <a:defRPr/>
            </a:pPr>
            <a:r>
              <a:rPr lang="en-GB" sz="1000" b="0" i="0" strike="sngStrike" baseline="0" dirty="0"/>
              <a:t>However, we want to ensure that our core preferred lawyers want to work for West members so we have some duty, practically speaking, to ensure that members pay their instructed lawyers. Also, West reputation where suppliers (</a:t>
            </a:r>
            <a:r>
              <a:rPr lang="en-GB" sz="1000" b="0" i="0" strike="sngStrike" baseline="0" dirty="0" err="1"/>
              <a:t>eg</a:t>
            </a:r>
            <a:r>
              <a:rPr lang="en-GB" sz="1000" b="0" i="0" strike="sngStrike" baseline="0" dirty="0"/>
              <a:t> arbitrators) perceive West as the debtor, not the member.</a:t>
            </a:r>
            <a:endParaRPr lang="en-GB" sz="1000" b="0" i="0" dirty="0"/>
          </a:p>
          <a:p>
            <a:pPr marL="171450" marR="0" lvl="0" indent="-171450" algn="l" defTabSz="457200" rtl="0" eaLnBrk="0" fontAlgn="base" latinLnBrk="0" hangingPunct="0">
              <a:lnSpc>
                <a:spcPct val="100000"/>
              </a:lnSpc>
              <a:spcBef>
                <a:spcPct val="30000"/>
              </a:spcBef>
              <a:spcAft>
                <a:spcPct val="0"/>
              </a:spcAft>
              <a:buClrTx/>
              <a:buSzTx/>
              <a:buFont typeface="Wingdings" panose="05000000000000000000" pitchFamily="2" charset="2"/>
              <a:buChar char="Ø"/>
              <a:tabLst/>
              <a:defRPr/>
            </a:pPr>
            <a:r>
              <a:rPr lang="en-GB" sz="1000" b="0" i="0" dirty="0"/>
              <a:t>The last “special feature” of FDD cover that I’d like to talk about with you is…</a:t>
            </a:r>
          </a:p>
          <a:p>
            <a:endParaRPr lang="en-US" sz="1000" b="0" i="0" dirty="0"/>
          </a:p>
          <a:p>
            <a:pPr marL="171450" indent="-171450">
              <a:buFont typeface="Wingdings" panose="05000000000000000000" pitchFamily="2" charset="2"/>
              <a:buChar char="Ø"/>
            </a:pPr>
            <a:r>
              <a:rPr lang="en-GB" sz="1000" b="1" i="0" dirty="0"/>
              <a:t>CLICK] </a:t>
            </a:r>
            <a:r>
              <a:rPr lang="en-US" sz="1000" b="1" i="0" dirty="0"/>
              <a:t>Costs contribution to the Club</a:t>
            </a:r>
          </a:p>
          <a:p>
            <a:r>
              <a:rPr lang="en-US" sz="1000" b="0" i="0" dirty="0"/>
              <a:t>In many jurisdictions such as in England, the “winning” party is entitled to recover its legal costs from the losing party. Therefore where – as we expect! – a member succeeds in his claim for hire/demurrage/damages, West and members (</a:t>
            </a:r>
            <a:r>
              <a:rPr lang="en-US" sz="1000" b="0" i="0" dirty="0" err="1"/>
              <a:t>iro</a:t>
            </a:r>
            <a:r>
              <a:rPr lang="en-US" sz="1000" b="0" i="0" dirty="0"/>
              <a:t> deductible) will look to recover the legal costs from the losing party.</a:t>
            </a:r>
          </a:p>
          <a:p>
            <a:endParaRPr lang="en-US" sz="1000" b="0" i="0" dirty="0"/>
          </a:p>
          <a:p>
            <a:pPr marL="171450" indent="-171450">
              <a:buFont typeface="Wingdings" panose="05000000000000000000" pitchFamily="2" charset="2"/>
              <a:buChar char="Ø"/>
            </a:pPr>
            <a:r>
              <a:rPr lang="en-US" sz="1000" b="0" i="0" dirty="0"/>
              <a:t>Equally, if the case settles via lumpsum settlement with members recovering their claim amount, Club asks for pro rata </a:t>
            </a:r>
            <a:r>
              <a:rPr lang="en-US" sz="1000" b="0" i="0" dirty="0" err="1"/>
              <a:t>amountof</a:t>
            </a:r>
            <a:r>
              <a:rPr lang="en-US" sz="1000" b="0" i="0" dirty="0"/>
              <a:t> the settlement amount </a:t>
            </a:r>
            <a:r>
              <a:rPr lang="en-US" sz="1000" b="0" i="0" dirty="0" err="1"/>
              <a:t>iro</a:t>
            </a:r>
            <a:r>
              <a:rPr lang="en-US" sz="1000" b="0" i="0" dirty="0"/>
              <a:t> costs. This needs to be agreed between member and the Club. [Give example of going hand in hand towards the arbitration award] NB earlier the case settles, lower the costs contribution.</a:t>
            </a:r>
          </a:p>
          <a:p>
            <a:endParaRPr lang="en-US" sz="1000" b="0" i="0" dirty="0"/>
          </a:p>
          <a:p>
            <a:r>
              <a:rPr lang="en-US" sz="1000" b="0" i="0" dirty="0"/>
              <a:t>S/ procedures &amp; </a:t>
            </a:r>
            <a:r>
              <a:rPr lang="en-US" sz="1000" b="0" dirty="0"/>
              <a:t>- </a:t>
            </a:r>
            <a:r>
              <a:rPr lang="en-US" sz="1000" b="0" dirty="0">
                <a:hlinkClick r:id="rId3"/>
              </a:rPr>
              <a:t>https://www.westpandi.com/Publications/Notice-to-Members/notice-to-members-no.-2-20152016/</a:t>
            </a:r>
            <a:r>
              <a:rPr lang="en-US" sz="1000" b="0" dirty="0"/>
              <a:t>]</a:t>
            </a:r>
          </a:p>
          <a:p>
            <a:endParaRPr lang="en-US" sz="1000" b="0" i="0" dirty="0"/>
          </a:p>
          <a:p>
            <a:r>
              <a:rPr lang="en-US" sz="1000" b="0" i="0" strike="sngStrike" dirty="0"/>
              <a:t>Clearly, given that WOE is funding legal, technical, arbitrator’s costs etc., if such costs are recovered from the other (losing) party, WOE will be entitled to its share of such costs recovery – reduced to account for members’ 25% deductible.</a:t>
            </a:r>
          </a:p>
          <a:p>
            <a:endParaRPr lang="en-US" sz="1000" b="0" i="0" dirty="0"/>
          </a:p>
          <a:p>
            <a:pPr marL="0" marR="0" lvl="0" indent="0" algn="l" defTabSz="457200" rtl="0" eaLnBrk="0" fontAlgn="base" latinLnBrk="0" hangingPunct="0">
              <a:lnSpc>
                <a:spcPct val="100000"/>
              </a:lnSpc>
              <a:spcBef>
                <a:spcPct val="30000"/>
              </a:spcBef>
              <a:spcAft>
                <a:spcPct val="0"/>
              </a:spcAft>
              <a:buClrTx/>
              <a:buSzPct val="100000"/>
              <a:buFont typeface="+mj-lt"/>
              <a:buNone/>
              <a:tabLst/>
              <a:defRPr/>
            </a:pPr>
            <a:endParaRPr lang="en-GB" sz="1000" b="1" i="0" dirty="0"/>
          </a:p>
        </p:txBody>
      </p:sp>
      <p:sp>
        <p:nvSpPr>
          <p:cNvPr id="4" name="Slide Number Placeholder 3"/>
          <p:cNvSpPr>
            <a:spLocks noGrp="1"/>
          </p:cNvSpPr>
          <p:nvPr>
            <p:ph type="sldNum" sz="quarter" idx="5"/>
          </p:nvPr>
        </p:nvSpPr>
        <p:spPr/>
        <p:txBody>
          <a:bodyPr/>
          <a:lstStyle/>
          <a:p>
            <a:fld id="{23358429-4F00-C643-902B-6CDCB8A13EE7}" type="slidenum">
              <a:rPr lang="en-US" smtClean="0"/>
              <a:t>9</a:t>
            </a:fld>
            <a:endParaRPr lang="en-US"/>
          </a:p>
        </p:txBody>
      </p:sp>
    </p:spTree>
    <p:extLst>
      <p:ext uri="{BB962C8B-B14F-4D97-AF65-F5344CB8AC3E}">
        <p14:creationId xmlns:p14="http://schemas.microsoft.com/office/powerpoint/2010/main" val="1919900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444750" y="107950"/>
            <a:ext cx="4359275" cy="2452688"/>
          </a:xfrm>
        </p:spPr>
      </p:sp>
      <p:sp>
        <p:nvSpPr>
          <p:cNvPr id="3" name="Notes Placeholder 2"/>
          <p:cNvSpPr>
            <a:spLocks noGrp="1"/>
          </p:cNvSpPr>
          <p:nvPr>
            <p:ph type="body" idx="1"/>
          </p:nvPr>
        </p:nvSpPr>
        <p:spPr>
          <a:xfrm>
            <a:off x="0" y="2560638"/>
            <a:ext cx="9925929" cy="4129088"/>
          </a:xfrm>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b="1" i="0" dirty="0"/>
              <a:t>[SLIDES 9 ONWARDS ARE SELLING DEFENCE, REALLY]</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000" b="0" i="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b="0" i="1" dirty="0"/>
              <a:t>I always think that there’s nothing better to help you understand something than to see how it works in practice. Therefore, and to give you a better “flavour” of how the Club’s Defence cover works in practice, I thought it would be useful to give you a couple of case examples- on a no names basis, of course!</a:t>
            </a:r>
          </a:p>
          <a:p>
            <a:pPr marL="0" marR="0" lvl="0" indent="0" algn="l" defTabSz="457200" rtl="0" eaLnBrk="0" fontAlgn="base" latinLnBrk="0" hangingPunct="0">
              <a:lnSpc>
                <a:spcPct val="100000"/>
              </a:lnSpc>
              <a:spcBef>
                <a:spcPct val="30000"/>
              </a:spcBef>
              <a:spcAft>
                <a:spcPct val="0"/>
              </a:spcAft>
              <a:buClrTx/>
              <a:buSzTx/>
              <a:buFont typeface="Wingdings" panose="05000000000000000000" pitchFamily="2" charset="2"/>
              <a:buNone/>
              <a:tabLst/>
              <a:defRPr/>
            </a:pPr>
            <a:endParaRPr lang="en-GB" sz="1000" b="0" i="0" dirty="0"/>
          </a:p>
          <a:p>
            <a:pPr marL="0" marR="0" lvl="0" indent="0" algn="l" defTabSz="457200" rtl="0" eaLnBrk="0" fontAlgn="base" latinLnBrk="0" hangingPunct="0">
              <a:lnSpc>
                <a:spcPct val="100000"/>
              </a:lnSpc>
              <a:spcBef>
                <a:spcPct val="30000"/>
              </a:spcBef>
              <a:spcAft>
                <a:spcPct val="0"/>
              </a:spcAft>
              <a:buClrTx/>
              <a:buSzTx/>
              <a:buFont typeface="Wingdings" panose="05000000000000000000" pitchFamily="2" charset="2"/>
              <a:buNone/>
              <a:tabLst/>
              <a:defRPr/>
            </a:pPr>
            <a:r>
              <a:rPr lang="en-GB" sz="1000" b="0" i="0" dirty="0"/>
              <a:t>The Club’s largest case to date which was essentially proving fraud following a casualty which deprived our (charterer) member of the option to buy the vessel at a predetermined value. The case arose just before 2008 global economic crash</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000" b="0" i="0" dirty="0"/>
          </a:p>
          <a:p>
            <a:pPr marL="171450" marR="0" lvl="0" indent="-171450" algn="l" defTabSz="457200" rtl="0" eaLnBrk="0" fontAlgn="base" latinLnBrk="0" hangingPunct="0">
              <a:lnSpc>
                <a:spcPct val="100000"/>
              </a:lnSpc>
              <a:spcBef>
                <a:spcPct val="30000"/>
              </a:spcBef>
              <a:spcAft>
                <a:spcPct val="0"/>
              </a:spcAft>
              <a:buClrTx/>
              <a:buSzTx/>
              <a:buFont typeface="Wingdings" panose="05000000000000000000" pitchFamily="2" charset="2"/>
              <a:buChar char="Ø"/>
              <a:tabLst/>
              <a:defRPr/>
            </a:pPr>
            <a:r>
              <a:rPr lang="en-GB" sz="1000" b="0" i="0" dirty="0"/>
              <a:t>= 8 day arbitration hearing for preliminary issue: </a:t>
            </a:r>
          </a:p>
          <a:p>
            <a:pPr marL="171450" marR="0" lvl="0" indent="-171450" algn="l" defTabSz="457200" rtl="0" eaLnBrk="0" fontAlgn="base" latinLnBrk="0" hangingPunct="0">
              <a:lnSpc>
                <a:spcPct val="100000"/>
              </a:lnSpc>
              <a:spcBef>
                <a:spcPct val="30000"/>
              </a:spcBef>
              <a:spcAft>
                <a:spcPct val="0"/>
              </a:spcAft>
              <a:buClrTx/>
              <a:buSzTx/>
              <a:buFont typeface="Wingdings" panose="05000000000000000000" pitchFamily="2" charset="2"/>
              <a:buChar char="Ø"/>
              <a:tabLst/>
              <a:defRPr/>
            </a:pPr>
            <a:r>
              <a:rPr lang="en-GB" sz="1000" dirty="0">
                <a:latin typeface="Arial" panose="020B0604020202020204" pitchFamily="34" charset="0"/>
              </a:rPr>
              <a:t>Claim value to Members (who were the claimants) = approximately US$102m </a:t>
            </a:r>
          </a:p>
          <a:p>
            <a:pPr marL="171450" marR="0" lvl="0" indent="-171450" algn="l" defTabSz="457200" rtl="0" eaLnBrk="0" fontAlgn="base" latinLnBrk="0" hangingPunct="0">
              <a:lnSpc>
                <a:spcPct val="100000"/>
              </a:lnSpc>
              <a:spcBef>
                <a:spcPct val="30000"/>
              </a:spcBef>
              <a:spcAft>
                <a:spcPct val="0"/>
              </a:spcAft>
              <a:buClrTx/>
              <a:buSzTx/>
              <a:buFont typeface="Wingdings" panose="05000000000000000000" pitchFamily="2" charset="2"/>
              <a:buChar char="Ø"/>
              <a:tabLst/>
              <a:defRPr/>
            </a:pPr>
            <a:r>
              <a:rPr lang="en-GB" sz="1000" b="0" i="0" dirty="0"/>
              <a:t>There was also a counterclaim by owners for US$106m -  owners alleged that members had sent the vessel to an unsafe port &amp; claimed $90m for loss of vessel + $16.3m for loss of hire </a:t>
            </a:r>
            <a:r>
              <a:rPr lang="en-GB" sz="1000" b="0" i="0" dirty="0" err="1"/>
              <a:t>ie</a:t>
            </a:r>
            <a:r>
              <a:rPr lang="en-GB" sz="1000" b="0" i="0" dirty="0"/>
              <a:t> </a:t>
            </a:r>
            <a:r>
              <a:rPr lang="en-GB" sz="1000" b="0" i="0" dirty="0" err="1"/>
              <a:t>iro</a:t>
            </a:r>
            <a:r>
              <a:rPr lang="en-GB" sz="1000" b="0" i="0" dirty="0"/>
              <a:t> lost CP earnings due to the casualty (</a:t>
            </a:r>
            <a:r>
              <a:rPr lang="en-GB" sz="1000" b="0" i="0" dirty="0" err="1"/>
              <a:t>ie</a:t>
            </a:r>
            <a:r>
              <a:rPr lang="en-GB" sz="1000" b="0" i="0" dirty="0"/>
              <a:t> what owners would have earned under the CP had the casualty not happened and the CP had continued to its contractual redelivery date)</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000" b="0" i="0"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GB" sz="1000" b="1" i="1" dirty="0"/>
              <a:t>Before you look at your handouts, guess the legal costs for Members? </a:t>
            </a:r>
            <a:r>
              <a:rPr lang="en-GB" sz="1000" b="0" i="0" dirty="0"/>
              <a:t>$4.4m – cost contribution agreed with members of $1.64m</a:t>
            </a:r>
          </a:p>
          <a:p>
            <a:endParaRPr lang="en-GB" sz="1000" b="1" i="0" dirty="0"/>
          </a:p>
          <a:p>
            <a:r>
              <a:rPr lang="en-GB" sz="1000" b="1" i="0" dirty="0"/>
              <a:t>Timing! </a:t>
            </a:r>
            <a:r>
              <a:rPr lang="en-GB" sz="1000" b="0" i="0" dirty="0"/>
              <a:t>A year later, the value of members’ claim/purchase option would have been a fraction</a:t>
            </a:r>
          </a:p>
          <a:p>
            <a:r>
              <a:rPr lang="en-GB" sz="1000" b="0" i="0" dirty="0"/>
              <a:t>[PASHA BULKER] 2008</a:t>
            </a:r>
          </a:p>
          <a:p>
            <a:endParaRPr lang="en-GB" sz="1000" dirty="0"/>
          </a:p>
        </p:txBody>
      </p:sp>
      <p:sp>
        <p:nvSpPr>
          <p:cNvPr id="4" name="Slide Number Placeholder 3"/>
          <p:cNvSpPr>
            <a:spLocks noGrp="1"/>
          </p:cNvSpPr>
          <p:nvPr>
            <p:ph type="sldNum" sz="quarter" idx="5"/>
          </p:nvPr>
        </p:nvSpPr>
        <p:spPr/>
        <p:txBody>
          <a:bodyPr/>
          <a:lstStyle/>
          <a:p>
            <a:fld id="{23358429-4F00-C643-902B-6CDCB8A13EE7}" type="slidenum">
              <a:rPr lang="en-US" smtClean="0"/>
              <a:t>10</a:t>
            </a:fld>
            <a:endParaRPr lang="en-US"/>
          </a:p>
        </p:txBody>
      </p:sp>
    </p:spTree>
    <p:extLst>
      <p:ext uri="{BB962C8B-B14F-4D97-AF65-F5344CB8AC3E}">
        <p14:creationId xmlns:p14="http://schemas.microsoft.com/office/powerpoint/2010/main" val="29136165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5" name="Picture 4" descr="A large ship in a body of water&#10;&#10;Description automatically generated">
            <a:extLst>
              <a:ext uri="{FF2B5EF4-FFF2-40B4-BE49-F238E27FC236}">
                <a16:creationId xmlns:a16="http://schemas.microsoft.com/office/drawing/2014/main" id="{D8B4077D-2830-E24D-9E23-233EF5A034E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3A208ED-1F96-1948-940E-34FC2CAB52D4}"/>
              </a:ext>
            </a:extLst>
          </p:cNvPr>
          <p:cNvSpPr>
            <a:spLocks noGrp="1"/>
          </p:cNvSpPr>
          <p:nvPr>
            <p:ph type="title"/>
          </p:nvPr>
        </p:nvSpPr>
        <p:spPr>
          <a:xfrm>
            <a:off x="610232" y="4808790"/>
            <a:ext cx="10515600" cy="934328"/>
          </a:xfrm>
        </p:spPr>
        <p:txBody>
          <a:bodyPr anchor="b">
            <a:normAutofit/>
          </a:bodyPr>
          <a:lstStyle>
            <a:lvl1pPr>
              <a:defRPr sz="2800"/>
            </a:lvl1pPr>
          </a:lstStyle>
          <a:p>
            <a:r>
              <a:rPr lang="en-US" noProof="0"/>
              <a:t>Click to edit Master title style</a:t>
            </a:r>
            <a:endParaRPr lang="en-GB" noProof="0" dirty="0"/>
          </a:p>
        </p:txBody>
      </p:sp>
      <p:sp>
        <p:nvSpPr>
          <p:cNvPr id="3" name="Text Placeholder 2">
            <a:extLst>
              <a:ext uri="{FF2B5EF4-FFF2-40B4-BE49-F238E27FC236}">
                <a16:creationId xmlns:a16="http://schemas.microsoft.com/office/drawing/2014/main" id="{EF6A9B42-8217-4943-A2CB-D8BFB479CC3C}"/>
              </a:ext>
            </a:extLst>
          </p:cNvPr>
          <p:cNvSpPr>
            <a:spLocks noGrp="1"/>
          </p:cNvSpPr>
          <p:nvPr>
            <p:ph type="body" idx="1"/>
          </p:nvPr>
        </p:nvSpPr>
        <p:spPr>
          <a:xfrm>
            <a:off x="610482" y="5743118"/>
            <a:ext cx="10515600" cy="889072"/>
          </a:xfrm>
        </p:spPr>
        <p:txBody>
          <a:bodyPr>
            <a:normAutofit/>
          </a:bodyPr>
          <a:lstStyle>
            <a:lvl1pPr marL="0" indent="0">
              <a:buNone/>
              <a:defRPr sz="1800">
                <a:solidFill>
                  <a:srgbClr val="BA0C2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pic>
        <p:nvPicPr>
          <p:cNvPr id="6" name="Picture 5">
            <a:extLst>
              <a:ext uri="{FF2B5EF4-FFF2-40B4-BE49-F238E27FC236}">
                <a16:creationId xmlns:a16="http://schemas.microsoft.com/office/drawing/2014/main" id="{9A676EA4-FE0F-1A40-92EA-7FE7E0FB0177}"/>
              </a:ext>
            </a:extLst>
          </p:cNvPr>
          <p:cNvPicPr>
            <a:picLocks noChangeAspect="1"/>
          </p:cNvPicPr>
          <p:nvPr userDrawn="1"/>
        </p:nvPicPr>
        <p:blipFill>
          <a:blip r:embed="rId3"/>
          <a:stretch>
            <a:fillRect/>
          </a:stretch>
        </p:blipFill>
        <p:spPr>
          <a:xfrm>
            <a:off x="514800" y="6224400"/>
            <a:ext cx="1455420" cy="525780"/>
          </a:xfrm>
          <a:prstGeom prst="rect">
            <a:avLst/>
          </a:prstGeom>
        </p:spPr>
      </p:pic>
      <p:pic>
        <p:nvPicPr>
          <p:cNvPr id="8" name="Picture 7">
            <a:extLst>
              <a:ext uri="{FF2B5EF4-FFF2-40B4-BE49-F238E27FC236}">
                <a16:creationId xmlns:a16="http://schemas.microsoft.com/office/drawing/2014/main" id="{5DDD8C25-87AA-3047-9AAC-52E36D0F40CD}"/>
              </a:ext>
            </a:extLst>
          </p:cNvPr>
          <p:cNvPicPr>
            <a:picLocks noChangeAspect="1"/>
          </p:cNvPicPr>
          <p:nvPr userDrawn="1"/>
        </p:nvPicPr>
        <p:blipFill>
          <a:blip r:embed="rId4"/>
          <a:stretch>
            <a:fillRect/>
          </a:stretch>
        </p:blipFill>
        <p:spPr>
          <a:xfrm>
            <a:off x="9813600" y="812739"/>
            <a:ext cx="1774190" cy="474980"/>
          </a:xfrm>
          <a:prstGeom prst="rect">
            <a:avLst/>
          </a:prstGeom>
        </p:spPr>
      </p:pic>
    </p:spTree>
    <p:extLst>
      <p:ext uri="{BB962C8B-B14F-4D97-AF65-F5344CB8AC3E}">
        <p14:creationId xmlns:p14="http://schemas.microsoft.com/office/powerpoint/2010/main" val="4131130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2_Vertical Title and Text">
    <p:spTree>
      <p:nvGrpSpPr>
        <p:cNvPr id="1" name=""/>
        <p:cNvGrpSpPr/>
        <p:nvPr/>
      </p:nvGrpSpPr>
      <p:grpSpPr>
        <a:xfrm>
          <a:off x="0" y="0"/>
          <a:ext cx="0" cy="0"/>
          <a:chOff x="0" y="0"/>
          <a:chExt cx="0" cy="0"/>
        </a:xfrm>
      </p:grpSpPr>
      <p:pic>
        <p:nvPicPr>
          <p:cNvPr id="6" name="Picture 5" descr="A picture containing clipart&#10;&#10;Description automatically generated">
            <a:extLst>
              <a:ext uri="{FF2B5EF4-FFF2-40B4-BE49-F238E27FC236}">
                <a16:creationId xmlns:a16="http://schemas.microsoft.com/office/drawing/2014/main" id="{5F244163-2C8A-504F-8E63-4A069A97843A}"/>
              </a:ext>
            </a:extLst>
          </p:cNvPr>
          <p:cNvPicPr>
            <a:picLocks noChangeAspect="1"/>
          </p:cNvPicPr>
          <p:nvPr userDrawn="1"/>
        </p:nvPicPr>
        <p:blipFill>
          <a:blip r:embed="rId2"/>
          <a:stretch>
            <a:fillRect/>
          </a:stretch>
        </p:blipFill>
        <p:spPr>
          <a:xfrm>
            <a:off x="10072292" y="504100"/>
            <a:ext cx="1612900" cy="431800"/>
          </a:xfrm>
          <a:prstGeom prst="rect">
            <a:avLst/>
          </a:prstGeom>
        </p:spPr>
      </p:pic>
      <p:sp>
        <p:nvSpPr>
          <p:cNvPr id="2" name="Vertical Title 1">
            <a:extLst>
              <a:ext uri="{FF2B5EF4-FFF2-40B4-BE49-F238E27FC236}">
                <a16:creationId xmlns:a16="http://schemas.microsoft.com/office/drawing/2014/main" id="{DD19E7B6-9D2C-1642-AD57-B91A7ECAD2F7}"/>
              </a:ext>
            </a:extLst>
          </p:cNvPr>
          <p:cNvSpPr>
            <a:spLocks noGrp="1"/>
          </p:cNvSpPr>
          <p:nvPr>
            <p:ph type="title" orient="vert"/>
          </p:nvPr>
        </p:nvSpPr>
        <p:spPr>
          <a:xfrm>
            <a:off x="8724900" y="1260000"/>
            <a:ext cx="2628900" cy="4860000"/>
          </a:xfrm>
        </p:spPr>
        <p:txBody>
          <a:bodyPr vert="eaVert"/>
          <a:lstStyle/>
          <a:p>
            <a:r>
              <a:rPr lang="en-US" noProof="0"/>
              <a:t>Click to edit Master title style</a:t>
            </a:r>
            <a:endParaRPr lang="en-GB" noProof="0" dirty="0"/>
          </a:p>
        </p:txBody>
      </p:sp>
      <p:sp>
        <p:nvSpPr>
          <p:cNvPr id="3" name="Vertical Text Placeholder 2">
            <a:extLst>
              <a:ext uri="{FF2B5EF4-FFF2-40B4-BE49-F238E27FC236}">
                <a16:creationId xmlns:a16="http://schemas.microsoft.com/office/drawing/2014/main" id="{ACFC5C63-C8B9-9345-AF22-ABA8A3488862}"/>
              </a:ext>
            </a:extLst>
          </p:cNvPr>
          <p:cNvSpPr>
            <a:spLocks noGrp="1"/>
          </p:cNvSpPr>
          <p:nvPr>
            <p:ph type="body" orient="vert" idx="1"/>
          </p:nvPr>
        </p:nvSpPr>
        <p:spPr>
          <a:xfrm>
            <a:off x="838800" y="1260000"/>
            <a:ext cx="7734300" cy="4860000"/>
          </a:xfrm>
        </p:spPr>
        <p:txBody>
          <a:bodyPr vert="eaVert"/>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Slide Number Placeholder 3">
            <a:extLst>
              <a:ext uri="{FF2B5EF4-FFF2-40B4-BE49-F238E27FC236}">
                <a16:creationId xmlns:a16="http://schemas.microsoft.com/office/drawing/2014/main" id="{420363C7-4E9E-C447-A7F3-C311CC041907}"/>
              </a:ext>
            </a:extLst>
          </p:cNvPr>
          <p:cNvSpPr>
            <a:spLocks noGrp="1"/>
          </p:cNvSpPr>
          <p:nvPr>
            <p:ph type="sldNum" sz="quarter" idx="10"/>
          </p:nvPr>
        </p:nvSpPr>
        <p:spPr/>
        <p:txBody>
          <a:bodyPr/>
          <a:lstStyle/>
          <a:p>
            <a:fld id="{3810F46F-C13F-3844-AA0F-22DF1532835B}" type="slidenum">
              <a:rPr lang="en-GB" smtClean="0"/>
              <a:pPr/>
              <a:t>‹#›</a:t>
            </a:fld>
            <a:endParaRPr lang="en-GB" dirty="0"/>
          </a:p>
        </p:txBody>
      </p:sp>
    </p:spTree>
    <p:extLst>
      <p:ext uri="{BB962C8B-B14F-4D97-AF65-F5344CB8AC3E}">
        <p14:creationId xmlns:p14="http://schemas.microsoft.com/office/powerpoint/2010/main" val="3539991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Alternativ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E4234FB-D034-6C49-B8B4-3C58C37705F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88D10DF-F82A-534F-9594-A33103EA1FC7}"/>
              </a:ext>
            </a:extLst>
          </p:cNvPr>
          <p:cNvSpPr>
            <a:spLocks noGrp="1"/>
          </p:cNvSpPr>
          <p:nvPr>
            <p:ph type="ctrTitle"/>
          </p:nvPr>
        </p:nvSpPr>
        <p:spPr>
          <a:xfrm>
            <a:off x="1522800" y="3343656"/>
            <a:ext cx="6115291" cy="736317"/>
          </a:xfrm>
        </p:spPr>
        <p:txBody>
          <a:bodyPr anchor="b">
            <a:normAutofit/>
          </a:bodyPr>
          <a:lstStyle>
            <a:lvl1pPr algn="l">
              <a:defRPr sz="3200">
                <a:solidFill>
                  <a:schemeClr val="bg1"/>
                </a:solidFill>
              </a:defRPr>
            </a:lvl1pPr>
          </a:lstStyle>
          <a:p>
            <a:r>
              <a:rPr lang="en-US" noProof="0"/>
              <a:t>Click to edit Master title style</a:t>
            </a:r>
            <a:endParaRPr lang="en-GB" noProof="0" dirty="0"/>
          </a:p>
        </p:txBody>
      </p:sp>
      <p:sp>
        <p:nvSpPr>
          <p:cNvPr id="3" name="Subtitle 2">
            <a:extLst>
              <a:ext uri="{FF2B5EF4-FFF2-40B4-BE49-F238E27FC236}">
                <a16:creationId xmlns:a16="http://schemas.microsoft.com/office/drawing/2014/main" id="{E8AF2B61-A574-BF42-8CE9-ED3ED47D662F}"/>
              </a:ext>
            </a:extLst>
          </p:cNvPr>
          <p:cNvSpPr>
            <a:spLocks noGrp="1"/>
          </p:cNvSpPr>
          <p:nvPr>
            <p:ph type="subTitle" idx="1"/>
          </p:nvPr>
        </p:nvSpPr>
        <p:spPr>
          <a:xfrm>
            <a:off x="1524000" y="4135656"/>
            <a:ext cx="6115291" cy="551120"/>
          </a:xfr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endParaRPr lang="en-GB" noProof="0" dirty="0"/>
          </a:p>
        </p:txBody>
      </p:sp>
      <p:pic>
        <p:nvPicPr>
          <p:cNvPr id="7" name="Picture 6" descr="A close up of a logo&#10;&#10;Description automatically generated">
            <a:extLst>
              <a:ext uri="{FF2B5EF4-FFF2-40B4-BE49-F238E27FC236}">
                <a16:creationId xmlns:a16="http://schemas.microsoft.com/office/drawing/2014/main" id="{8D4C4803-DA07-754F-89B3-563486A1F161}"/>
              </a:ext>
            </a:extLst>
          </p:cNvPr>
          <p:cNvPicPr>
            <a:picLocks noChangeAspect="1"/>
          </p:cNvPicPr>
          <p:nvPr userDrawn="1"/>
        </p:nvPicPr>
        <p:blipFill>
          <a:blip r:embed="rId3"/>
          <a:stretch>
            <a:fillRect/>
          </a:stretch>
        </p:blipFill>
        <p:spPr>
          <a:xfrm>
            <a:off x="9774000" y="813600"/>
            <a:ext cx="1800000" cy="481890"/>
          </a:xfrm>
          <a:prstGeom prst="rect">
            <a:avLst/>
          </a:prstGeom>
        </p:spPr>
      </p:pic>
    </p:spTree>
    <p:extLst>
      <p:ext uri="{BB962C8B-B14F-4D97-AF65-F5344CB8AC3E}">
        <p14:creationId xmlns:p14="http://schemas.microsoft.com/office/powerpoint/2010/main" val="2843029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pic>
        <p:nvPicPr>
          <p:cNvPr id="7" name="Picture 6" descr="A screenshot of a social media post&#10;&#10;Description automatically generated">
            <a:extLst>
              <a:ext uri="{FF2B5EF4-FFF2-40B4-BE49-F238E27FC236}">
                <a16:creationId xmlns:a16="http://schemas.microsoft.com/office/drawing/2014/main" id="{7CFA46C3-C696-B44A-8EC6-6F28DFE5068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2A207A6-7CD5-954D-A612-5BFAB12CF186}"/>
              </a:ext>
            </a:extLst>
          </p:cNvPr>
          <p:cNvSpPr>
            <a:spLocks noGrp="1"/>
          </p:cNvSpPr>
          <p:nvPr>
            <p:ph type="title"/>
          </p:nvPr>
        </p:nvSpPr>
        <p:spPr/>
        <p:txBody>
          <a:bodyPr/>
          <a:lstStyle/>
          <a:p>
            <a:r>
              <a:rPr lang="en-US" noProof="0"/>
              <a:t>Click to edit Master title style</a:t>
            </a:r>
            <a:endParaRPr lang="en-GB" noProof="0" dirty="0"/>
          </a:p>
        </p:txBody>
      </p:sp>
      <p:sp>
        <p:nvSpPr>
          <p:cNvPr id="3" name="Content Placeholder 2">
            <a:extLst>
              <a:ext uri="{FF2B5EF4-FFF2-40B4-BE49-F238E27FC236}">
                <a16:creationId xmlns:a16="http://schemas.microsoft.com/office/drawing/2014/main" id="{529B0AE7-356A-DD44-B6E0-E22566E49118}"/>
              </a:ext>
            </a:extLst>
          </p:cNvPr>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Slide Number Placeholder 3">
            <a:extLst>
              <a:ext uri="{FF2B5EF4-FFF2-40B4-BE49-F238E27FC236}">
                <a16:creationId xmlns:a16="http://schemas.microsoft.com/office/drawing/2014/main" id="{6FC2AC1C-8CBC-6A4B-90AE-01A2888E1704}"/>
              </a:ext>
            </a:extLst>
          </p:cNvPr>
          <p:cNvSpPr>
            <a:spLocks noGrp="1"/>
          </p:cNvSpPr>
          <p:nvPr>
            <p:ph type="sldNum" sz="quarter" idx="10"/>
          </p:nvPr>
        </p:nvSpPr>
        <p:spPr/>
        <p:txBody>
          <a:bodyPr/>
          <a:lstStyle/>
          <a:p>
            <a:fld id="{3810F46F-C13F-3844-AA0F-22DF1532835B}" type="slidenum">
              <a:rPr lang="en-GB" smtClean="0"/>
              <a:pPr/>
              <a:t>‹#›</a:t>
            </a:fld>
            <a:endParaRPr lang="en-GB" dirty="0"/>
          </a:p>
        </p:txBody>
      </p:sp>
      <p:pic>
        <p:nvPicPr>
          <p:cNvPr id="8" name="Picture 7" descr="A picture containing clipart&#10;&#10;Description automatically generated">
            <a:extLst>
              <a:ext uri="{FF2B5EF4-FFF2-40B4-BE49-F238E27FC236}">
                <a16:creationId xmlns:a16="http://schemas.microsoft.com/office/drawing/2014/main" id="{AD44B675-F8FC-6A49-9351-CA094EC2FE43}"/>
              </a:ext>
            </a:extLst>
          </p:cNvPr>
          <p:cNvPicPr>
            <a:picLocks noChangeAspect="1"/>
          </p:cNvPicPr>
          <p:nvPr userDrawn="1"/>
        </p:nvPicPr>
        <p:blipFill>
          <a:blip r:embed="rId3"/>
          <a:stretch>
            <a:fillRect/>
          </a:stretch>
        </p:blipFill>
        <p:spPr>
          <a:xfrm>
            <a:off x="10072292" y="504100"/>
            <a:ext cx="1612900" cy="431800"/>
          </a:xfrm>
          <a:prstGeom prst="rect">
            <a:avLst/>
          </a:prstGeom>
        </p:spPr>
      </p:pic>
      <p:pic>
        <p:nvPicPr>
          <p:cNvPr id="10" name="Picture 9">
            <a:extLst>
              <a:ext uri="{FF2B5EF4-FFF2-40B4-BE49-F238E27FC236}">
                <a16:creationId xmlns:a16="http://schemas.microsoft.com/office/drawing/2014/main" id="{1FD0D358-FBB7-E342-906D-5ED11C3E9446}"/>
              </a:ext>
            </a:extLst>
          </p:cNvPr>
          <p:cNvPicPr>
            <a:picLocks noChangeAspect="1"/>
          </p:cNvPicPr>
          <p:nvPr userDrawn="1"/>
        </p:nvPicPr>
        <p:blipFill>
          <a:blip r:embed="rId4"/>
          <a:stretch>
            <a:fillRect/>
          </a:stretch>
        </p:blipFill>
        <p:spPr>
          <a:xfrm>
            <a:off x="514800" y="6224400"/>
            <a:ext cx="1455420" cy="525780"/>
          </a:xfrm>
          <a:prstGeom prst="rect">
            <a:avLst/>
          </a:prstGeom>
        </p:spPr>
      </p:pic>
    </p:spTree>
    <p:extLst>
      <p:ext uri="{BB962C8B-B14F-4D97-AF65-F5344CB8AC3E}">
        <p14:creationId xmlns:p14="http://schemas.microsoft.com/office/powerpoint/2010/main" val="2337468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pic>
        <p:nvPicPr>
          <p:cNvPr id="9" name="Picture 8" descr="A picture containing clipart&#10;&#10;Description automatically generated">
            <a:extLst>
              <a:ext uri="{FF2B5EF4-FFF2-40B4-BE49-F238E27FC236}">
                <a16:creationId xmlns:a16="http://schemas.microsoft.com/office/drawing/2014/main" id="{E7BC216D-67CC-C04A-805F-D63CAA57F8A3}"/>
              </a:ext>
            </a:extLst>
          </p:cNvPr>
          <p:cNvPicPr>
            <a:picLocks noChangeAspect="1"/>
          </p:cNvPicPr>
          <p:nvPr userDrawn="1"/>
        </p:nvPicPr>
        <p:blipFill>
          <a:blip r:embed="rId2"/>
          <a:stretch>
            <a:fillRect/>
          </a:stretch>
        </p:blipFill>
        <p:spPr>
          <a:xfrm>
            <a:off x="10072292" y="504100"/>
            <a:ext cx="1612900" cy="431800"/>
          </a:xfrm>
          <a:prstGeom prst="rect">
            <a:avLst/>
          </a:prstGeom>
        </p:spPr>
      </p:pic>
      <p:sp>
        <p:nvSpPr>
          <p:cNvPr id="2" name="Title 1">
            <a:extLst>
              <a:ext uri="{FF2B5EF4-FFF2-40B4-BE49-F238E27FC236}">
                <a16:creationId xmlns:a16="http://schemas.microsoft.com/office/drawing/2014/main" id="{B6E4D61E-1D86-6645-A623-0AC734D5F5C6}"/>
              </a:ext>
            </a:extLst>
          </p:cNvPr>
          <p:cNvSpPr>
            <a:spLocks noGrp="1"/>
          </p:cNvSpPr>
          <p:nvPr>
            <p:ph type="title"/>
          </p:nvPr>
        </p:nvSpPr>
        <p:spPr>
          <a:xfrm>
            <a:off x="720000" y="360000"/>
            <a:ext cx="7920000" cy="720000"/>
          </a:xfrm>
        </p:spPr>
        <p:txBody>
          <a:bodyPr/>
          <a:lstStyle/>
          <a:p>
            <a:r>
              <a:rPr lang="en-US" noProof="0"/>
              <a:t>Click to edit Master title style</a:t>
            </a:r>
            <a:endParaRPr lang="en-GB" noProof="0" dirty="0"/>
          </a:p>
        </p:txBody>
      </p:sp>
      <p:sp>
        <p:nvSpPr>
          <p:cNvPr id="3" name="Content Placeholder 2">
            <a:extLst>
              <a:ext uri="{FF2B5EF4-FFF2-40B4-BE49-F238E27FC236}">
                <a16:creationId xmlns:a16="http://schemas.microsoft.com/office/drawing/2014/main" id="{4E98A65C-644E-5640-B5CD-4C7A1A3A01F6}"/>
              </a:ext>
            </a:extLst>
          </p:cNvPr>
          <p:cNvSpPr>
            <a:spLocks noGrp="1"/>
          </p:cNvSpPr>
          <p:nvPr>
            <p:ph sz="half" idx="1"/>
          </p:nvPr>
        </p:nvSpPr>
        <p:spPr>
          <a:xfrm>
            <a:off x="720000" y="1825625"/>
            <a:ext cx="5180400"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Content Placeholder 3">
            <a:extLst>
              <a:ext uri="{FF2B5EF4-FFF2-40B4-BE49-F238E27FC236}">
                <a16:creationId xmlns:a16="http://schemas.microsoft.com/office/drawing/2014/main" id="{06323BAA-7E3B-9C45-A00F-F8E50C66DC43}"/>
              </a:ext>
            </a:extLst>
          </p:cNvPr>
          <p:cNvSpPr>
            <a:spLocks noGrp="1"/>
          </p:cNvSpPr>
          <p:nvPr>
            <p:ph sz="half" idx="2"/>
          </p:nvPr>
        </p:nvSpPr>
        <p:spPr>
          <a:xfrm>
            <a:off x="6172200" y="1825625"/>
            <a:ext cx="5181600"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Slide Number Placeholder 4">
            <a:extLst>
              <a:ext uri="{FF2B5EF4-FFF2-40B4-BE49-F238E27FC236}">
                <a16:creationId xmlns:a16="http://schemas.microsoft.com/office/drawing/2014/main" id="{A4D79347-0D3C-AC42-A85B-9346DE7ABAF6}"/>
              </a:ext>
            </a:extLst>
          </p:cNvPr>
          <p:cNvSpPr>
            <a:spLocks noGrp="1"/>
          </p:cNvSpPr>
          <p:nvPr>
            <p:ph type="sldNum" sz="quarter" idx="10"/>
          </p:nvPr>
        </p:nvSpPr>
        <p:spPr/>
        <p:txBody>
          <a:bodyPr/>
          <a:lstStyle/>
          <a:p>
            <a:fld id="{3810F46F-C13F-3844-AA0F-22DF1532835B}" type="slidenum">
              <a:rPr lang="en-GB" smtClean="0"/>
              <a:pPr/>
              <a:t>‹#›</a:t>
            </a:fld>
            <a:endParaRPr lang="en-GB" dirty="0"/>
          </a:p>
        </p:txBody>
      </p:sp>
    </p:spTree>
    <p:extLst>
      <p:ext uri="{BB962C8B-B14F-4D97-AF65-F5344CB8AC3E}">
        <p14:creationId xmlns:p14="http://schemas.microsoft.com/office/powerpoint/2010/main" val="3108777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2_Comparison">
    <p:spTree>
      <p:nvGrpSpPr>
        <p:cNvPr id="1" name=""/>
        <p:cNvGrpSpPr/>
        <p:nvPr/>
      </p:nvGrpSpPr>
      <p:grpSpPr>
        <a:xfrm>
          <a:off x="0" y="0"/>
          <a:ext cx="0" cy="0"/>
          <a:chOff x="0" y="0"/>
          <a:chExt cx="0" cy="0"/>
        </a:xfrm>
      </p:grpSpPr>
      <p:pic>
        <p:nvPicPr>
          <p:cNvPr id="10" name="Picture 9" descr="A picture containing clipart&#10;&#10;Description automatically generated">
            <a:extLst>
              <a:ext uri="{FF2B5EF4-FFF2-40B4-BE49-F238E27FC236}">
                <a16:creationId xmlns:a16="http://schemas.microsoft.com/office/drawing/2014/main" id="{668D6B9C-7EEF-5D40-8D9F-5C4E43E701EC}"/>
              </a:ext>
            </a:extLst>
          </p:cNvPr>
          <p:cNvPicPr>
            <a:picLocks noChangeAspect="1"/>
          </p:cNvPicPr>
          <p:nvPr userDrawn="1"/>
        </p:nvPicPr>
        <p:blipFill>
          <a:blip r:embed="rId2"/>
          <a:stretch>
            <a:fillRect/>
          </a:stretch>
        </p:blipFill>
        <p:spPr>
          <a:xfrm>
            <a:off x="10072292" y="504100"/>
            <a:ext cx="1612900" cy="431800"/>
          </a:xfrm>
          <a:prstGeom prst="rect">
            <a:avLst/>
          </a:prstGeom>
        </p:spPr>
      </p:pic>
      <p:sp>
        <p:nvSpPr>
          <p:cNvPr id="2" name="Title 1">
            <a:extLst>
              <a:ext uri="{FF2B5EF4-FFF2-40B4-BE49-F238E27FC236}">
                <a16:creationId xmlns:a16="http://schemas.microsoft.com/office/drawing/2014/main" id="{FA6E0348-C529-9549-B9BE-7895E8F77E6E}"/>
              </a:ext>
            </a:extLst>
          </p:cNvPr>
          <p:cNvSpPr>
            <a:spLocks noGrp="1"/>
          </p:cNvSpPr>
          <p:nvPr>
            <p:ph type="title"/>
          </p:nvPr>
        </p:nvSpPr>
        <p:spPr>
          <a:xfrm>
            <a:off x="720000" y="360000"/>
            <a:ext cx="7800212" cy="720000"/>
          </a:xfrm>
        </p:spPr>
        <p:txBody>
          <a:bodyPr/>
          <a:lstStyle/>
          <a:p>
            <a:r>
              <a:rPr lang="en-US" noProof="0"/>
              <a:t>Click to edit Master title style</a:t>
            </a:r>
            <a:endParaRPr lang="en-GB" noProof="0" dirty="0"/>
          </a:p>
        </p:txBody>
      </p:sp>
      <p:sp>
        <p:nvSpPr>
          <p:cNvPr id="3" name="Text Placeholder 2">
            <a:extLst>
              <a:ext uri="{FF2B5EF4-FFF2-40B4-BE49-F238E27FC236}">
                <a16:creationId xmlns:a16="http://schemas.microsoft.com/office/drawing/2014/main" id="{1737FBD5-8142-404E-8190-CA27EE2F905E}"/>
              </a:ext>
            </a:extLst>
          </p:cNvPr>
          <p:cNvSpPr>
            <a:spLocks noGrp="1"/>
          </p:cNvSpPr>
          <p:nvPr>
            <p:ph type="body" idx="1"/>
          </p:nvPr>
        </p:nvSpPr>
        <p:spPr>
          <a:xfrm>
            <a:off x="719998" y="1681163"/>
            <a:ext cx="5180400" cy="720000"/>
          </a:xfrm>
        </p:spPr>
        <p:txBody>
          <a:bodyPr anchor="b">
            <a:normAutofit/>
          </a:bodyPr>
          <a:lstStyle>
            <a:lvl1pPr marL="0" indent="0">
              <a:buNone/>
              <a:defRPr sz="2400" b="1">
                <a:solidFill>
                  <a:srgbClr val="BA0C2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4" name="Content Placeholder 3">
            <a:extLst>
              <a:ext uri="{FF2B5EF4-FFF2-40B4-BE49-F238E27FC236}">
                <a16:creationId xmlns:a16="http://schemas.microsoft.com/office/drawing/2014/main" id="{E5010E7B-06C2-A64C-A212-AFE7D7227B01}"/>
              </a:ext>
            </a:extLst>
          </p:cNvPr>
          <p:cNvSpPr>
            <a:spLocks noGrp="1"/>
          </p:cNvSpPr>
          <p:nvPr>
            <p:ph sz="half" idx="2"/>
          </p:nvPr>
        </p:nvSpPr>
        <p:spPr>
          <a:xfrm>
            <a:off x="719999" y="2505075"/>
            <a:ext cx="5180400" cy="36845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5" name="Text Placeholder 4">
            <a:extLst>
              <a:ext uri="{FF2B5EF4-FFF2-40B4-BE49-F238E27FC236}">
                <a16:creationId xmlns:a16="http://schemas.microsoft.com/office/drawing/2014/main" id="{AB5D4F19-AB91-E24B-8399-9471856803DC}"/>
              </a:ext>
            </a:extLst>
          </p:cNvPr>
          <p:cNvSpPr>
            <a:spLocks noGrp="1"/>
          </p:cNvSpPr>
          <p:nvPr>
            <p:ph type="body" sz="quarter" idx="3"/>
          </p:nvPr>
        </p:nvSpPr>
        <p:spPr>
          <a:xfrm>
            <a:off x="6172200" y="1681163"/>
            <a:ext cx="5180400" cy="720000"/>
          </a:xfrm>
        </p:spPr>
        <p:txBody>
          <a:bodyPr anchor="b">
            <a:normAutofit/>
          </a:bodyPr>
          <a:lstStyle>
            <a:lvl1pPr marL="0" indent="0">
              <a:buNone/>
              <a:defRPr sz="2400" b="1">
                <a:solidFill>
                  <a:srgbClr val="BA0C2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a:extLst>
              <a:ext uri="{FF2B5EF4-FFF2-40B4-BE49-F238E27FC236}">
                <a16:creationId xmlns:a16="http://schemas.microsoft.com/office/drawing/2014/main" id="{DF0A9904-E80E-7D4E-BC36-AC05640BDC3E}"/>
              </a:ext>
            </a:extLst>
          </p:cNvPr>
          <p:cNvSpPr>
            <a:spLocks noGrp="1"/>
          </p:cNvSpPr>
          <p:nvPr>
            <p:ph sz="quarter" idx="4"/>
          </p:nvPr>
        </p:nvSpPr>
        <p:spPr>
          <a:xfrm>
            <a:off x="6172200" y="2505075"/>
            <a:ext cx="5180400" cy="36845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7" name="Slide Number Placeholder 6">
            <a:extLst>
              <a:ext uri="{FF2B5EF4-FFF2-40B4-BE49-F238E27FC236}">
                <a16:creationId xmlns:a16="http://schemas.microsoft.com/office/drawing/2014/main" id="{FADF3AF0-3D67-2A4D-9268-CB9F190022CC}"/>
              </a:ext>
            </a:extLst>
          </p:cNvPr>
          <p:cNvSpPr>
            <a:spLocks noGrp="1"/>
          </p:cNvSpPr>
          <p:nvPr>
            <p:ph type="sldNum" sz="quarter" idx="10"/>
          </p:nvPr>
        </p:nvSpPr>
        <p:spPr/>
        <p:txBody>
          <a:bodyPr/>
          <a:lstStyle/>
          <a:p>
            <a:fld id="{3810F46F-C13F-3844-AA0F-22DF1532835B}" type="slidenum">
              <a:rPr lang="en-GB" smtClean="0"/>
              <a:pPr/>
              <a:t>‹#›</a:t>
            </a:fld>
            <a:endParaRPr lang="en-GB" dirty="0"/>
          </a:p>
        </p:txBody>
      </p:sp>
    </p:spTree>
    <p:extLst>
      <p:ext uri="{BB962C8B-B14F-4D97-AF65-F5344CB8AC3E}">
        <p14:creationId xmlns:p14="http://schemas.microsoft.com/office/powerpoint/2010/main" val="282584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pic>
        <p:nvPicPr>
          <p:cNvPr id="6" name="Picture 5" descr="A picture containing clipart&#10;&#10;Description automatically generated">
            <a:extLst>
              <a:ext uri="{FF2B5EF4-FFF2-40B4-BE49-F238E27FC236}">
                <a16:creationId xmlns:a16="http://schemas.microsoft.com/office/drawing/2014/main" id="{7B83A076-EFD0-7444-BEC9-C492423BFA15}"/>
              </a:ext>
            </a:extLst>
          </p:cNvPr>
          <p:cNvPicPr>
            <a:picLocks noChangeAspect="1"/>
          </p:cNvPicPr>
          <p:nvPr userDrawn="1"/>
        </p:nvPicPr>
        <p:blipFill>
          <a:blip r:embed="rId2"/>
          <a:stretch>
            <a:fillRect/>
          </a:stretch>
        </p:blipFill>
        <p:spPr>
          <a:xfrm>
            <a:off x="10072292" y="504100"/>
            <a:ext cx="1612900" cy="431800"/>
          </a:xfrm>
          <a:prstGeom prst="rect">
            <a:avLst/>
          </a:prstGeom>
        </p:spPr>
      </p:pic>
      <p:sp>
        <p:nvSpPr>
          <p:cNvPr id="2" name="Title 1">
            <a:extLst>
              <a:ext uri="{FF2B5EF4-FFF2-40B4-BE49-F238E27FC236}">
                <a16:creationId xmlns:a16="http://schemas.microsoft.com/office/drawing/2014/main" id="{F853181B-ACBF-744C-9ECE-0140E3B8EAE5}"/>
              </a:ext>
            </a:extLst>
          </p:cNvPr>
          <p:cNvSpPr>
            <a:spLocks noGrp="1"/>
          </p:cNvSpPr>
          <p:nvPr>
            <p:ph type="title"/>
          </p:nvPr>
        </p:nvSpPr>
        <p:spPr>
          <a:xfrm>
            <a:off x="720000" y="360000"/>
            <a:ext cx="7920000" cy="720000"/>
          </a:xfrm>
        </p:spPr>
        <p:txBody>
          <a:bodyPr/>
          <a:lstStyle/>
          <a:p>
            <a:r>
              <a:rPr lang="en-US"/>
              <a:t>Click to edit Master title style</a:t>
            </a:r>
            <a:endParaRPr lang="en-US" dirty="0"/>
          </a:p>
        </p:txBody>
      </p:sp>
      <p:sp>
        <p:nvSpPr>
          <p:cNvPr id="3" name="Slide Number Placeholder 2">
            <a:extLst>
              <a:ext uri="{FF2B5EF4-FFF2-40B4-BE49-F238E27FC236}">
                <a16:creationId xmlns:a16="http://schemas.microsoft.com/office/drawing/2014/main" id="{0251D126-52C9-B046-8B0D-BBF808F9B846}"/>
              </a:ext>
            </a:extLst>
          </p:cNvPr>
          <p:cNvSpPr>
            <a:spLocks noGrp="1"/>
          </p:cNvSpPr>
          <p:nvPr>
            <p:ph type="sldNum" sz="quarter" idx="10"/>
          </p:nvPr>
        </p:nvSpPr>
        <p:spPr/>
        <p:txBody>
          <a:bodyPr/>
          <a:lstStyle/>
          <a:p>
            <a:fld id="{3810F46F-C13F-3844-AA0F-22DF1532835B}" type="slidenum">
              <a:rPr lang="en-GB" smtClean="0"/>
              <a:pPr/>
              <a:t>‹#›</a:t>
            </a:fld>
            <a:endParaRPr lang="en-GB" dirty="0"/>
          </a:p>
        </p:txBody>
      </p:sp>
    </p:spTree>
    <p:extLst>
      <p:ext uri="{BB962C8B-B14F-4D97-AF65-F5344CB8AC3E}">
        <p14:creationId xmlns:p14="http://schemas.microsoft.com/office/powerpoint/2010/main" val="1117403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pic>
        <p:nvPicPr>
          <p:cNvPr id="5" name="Picture 4" descr="A picture containing clipart&#10;&#10;Description automatically generated">
            <a:extLst>
              <a:ext uri="{FF2B5EF4-FFF2-40B4-BE49-F238E27FC236}">
                <a16:creationId xmlns:a16="http://schemas.microsoft.com/office/drawing/2014/main" id="{F17807BD-F32F-E045-ABD3-1549D48363C1}"/>
              </a:ext>
            </a:extLst>
          </p:cNvPr>
          <p:cNvPicPr>
            <a:picLocks noChangeAspect="1"/>
          </p:cNvPicPr>
          <p:nvPr userDrawn="1"/>
        </p:nvPicPr>
        <p:blipFill>
          <a:blip r:embed="rId2"/>
          <a:stretch>
            <a:fillRect/>
          </a:stretch>
        </p:blipFill>
        <p:spPr>
          <a:xfrm>
            <a:off x="10072292" y="504100"/>
            <a:ext cx="1612900" cy="431800"/>
          </a:xfrm>
          <a:prstGeom prst="rect">
            <a:avLst/>
          </a:prstGeom>
        </p:spPr>
      </p:pic>
      <p:sp>
        <p:nvSpPr>
          <p:cNvPr id="2" name="Slide Number Placeholder 1">
            <a:extLst>
              <a:ext uri="{FF2B5EF4-FFF2-40B4-BE49-F238E27FC236}">
                <a16:creationId xmlns:a16="http://schemas.microsoft.com/office/drawing/2014/main" id="{4F0F94CA-F1E6-AA46-8BC5-6B0701ACC94D}"/>
              </a:ext>
            </a:extLst>
          </p:cNvPr>
          <p:cNvSpPr>
            <a:spLocks noGrp="1"/>
          </p:cNvSpPr>
          <p:nvPr>
            <p:ph type="sldNum" sz="quarter" idx="10"/>
          </p:nvPr>
        </p:nvSpPr>
        <p:spPr/>
        <p:txBody>
          <a:bodyPr/>
          <a:lstStyle/>
          <a:p>
            <a:fld id="{3810F46F-C13F-3844-AA0F-22DF1532835B}" type="slidenum">
              <a:rPr lang="en-GB" smtClean="0"/>
              <a:pPr/>
              <a:t>‹#›</a:t>
            </a:fld>
            <a:endParaRPr lang="en-GB" dirty="0"/>
          </a:p>
        </p:txBody>
      </p:sp>
    </p:spTree>
    <p:extLst>
      <p:ext uri="{BB962C8B-B14F-4D97-AF65-F5344CB8AC3E}">
        <p14:creationId xmlns:p14="http://schemas.microsoft.com/office/powerpoint/2010/main" val="253530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2_Content with Caption">
    <p:spTree>
      <p:nvGrpSpPr>
        <p:cNvPr id="1" name=""/>
        <p:cNvGrpSpPr/>
        <p:nvPr/>
      </p:nvGrpSpPr>
      <p:grpSpPr>
        <a:xfrm>
          <a:off x="0" y="0"/>
          <a:ext cx="0" cy="0"/>
          <a:chOff x="0" y="0"/>
          <a:chExt cx="0" cy="0"/>
        </a:xfrm>
      </p:grpSpPr>
      <p:pic>
        <p:nvPicPr>
          <p:cNvPr id="7" name="Picture 6" descr="A picture containing clipart&#10;&#10;Description automatically generated">
            <a:extLst>
              <a:ext uri="{FF2B5EF4-FFF2-40B4-BE49-F238E27FC236}">
                <a16:creationId xmlns:a16="http://schemas.microsoft.com/office/drawing/2014/main" id="{E50AFBBB-89EA-BB49-9550-5DEFC1550AE3}"/>
              </a:ext>
            </a:extLst>
          </p:cNvPr>
          <p:cNvPicPr>
            <a:picLocks noChangeAspect="1"/>
          </p:cNvPicPr>
          <p:nvPr userDrawn="1"/>
        </p:nvPicPr>
        <p:blipFill>
          <a:blip r:embed="rId2"/>
          <a:stretch>
            <a:fillRect/>
          </a:stretch>
        </p:blipFill>
        <p:spPr>
          <a:xfrm>
            <a:off x="10072292" y="504100"/>
            <a:ext cx="1612900" cy="431800"/>
          </a:xfrm>
          <a:prstGeom prst="rect">
            <a:avLst/>
          </a:prstGeom>
        </p:spPr>
      </p:pic>
      <p:sp>
        <p:nvSpPr>
          <p:cNvPr id="2" name="Title 1">
            <a:extLst>
              <a:ext uri="{FF2B5EF4-FFF2-40B4-BE49-F238E27FC236}">
                <a16:creationId xmlns:a16="http://schemas.microsoft.com/office/drawing/2014/main" id="{BA1EDA7E-BC62-7E4A-815C-B28137A6FCEE}"/>
              </a:ext>
            </a:extLst>
          </p:cNvPr>
          <p:cNvSpPr>
            <a:spLocks noGrp="1"/>
          </p:cNvSpPr>
          <p:nvPr>
            <p:ph type="title"/>
          </p:nvPr>
        </p:nvSpPr>
        <p:spPr>
          <a:xfrm>
            <a:off x="720000" y="457200"/>
            <a:ext cx="3960000" cy="1440000"/>
          </a:xfrm>
        </p:spPr>
        <p:txBody>
          <a:bodyPr anchor="b">
            <a:normAutofit/>
          </a:bodyPr>
          <a:lstStyle>
            <a:lvl1pPr>
              <a:defRPr sz="2400">
                <a:solidFill>
                  <a:srgbClr val="BA0C2F"/>
                </a:solidFill>
              </a:defRPr>
            </a:lvl1pPr>
          </a:lstStyle>
          <a:p>
            <a:r>
              <a:rPr lang="en-US" noProof="0"/>
              <a:t>Click to edit Master title style</a:t>
            </a:r>
            <a:endParaRPr lang="en-GB" noProof="0" dirty="0"/>
          </a:p>
        </p:txBody>
      </p:sp>
      <p:sp>
        <p:nvSpPr>
          <p:cNvPr id="3" name="Content Placeholder 2">
            <a:extLst>
              <a:ext uri="{FF2B5EF4-FFF2-40B4-BE49-F238E27FC236}">
                <a16:creationId xmlns:a16="http://schemas.microsoft.com/office/drawing/2014/main" id="{0C010581-9DA6-D042-BA2D-9D9F7C7E9ED4}"/>
              </a:ext>
            </a:extLst>
          </p:cNvPr>
          <p:cNvSpPr>
            <a:spLocks noGrp="1"/>
          </p:cNvSpPr>
          <p:nvPr>
            <p:ph idx="1"/>
          </p:nvPr>
        </p:nvSpPr>
        <p:spPr>
          <a:xfrm>
            <a:off x="5183188" y="2049462"/>
            <a:ext cx="6172200" cy="3811588"/>
          </a:xfrm>
        </p:spPr>
        <p:txBody>
          <a:bodyPr/>
          <a:lstStyle>
            <a:lvl1pPr>
              <a:defRPr sz="2000"/>
            </a:lvl1pPr>
            <a:lvl2pPr>
              <a:defRPr sz="1800"/>
            </a:lvl2pPr>
            <a:lvl3pPr>
              <a:defRPr sz="1600"/>
            </a:lvl3pPr>
            <a:lvl4pPr>
              <a:defRPr sz="1400"/>
            </a:lvl4pPr>
            <a:lvl5pPr>
              <a:defRPr sz="12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Text Placeholder 3">
            <a:extLst>
              <a:ext uri="{FF2B5EF4-FFF2-40B4-BE49-F238E27FC236}">
                <a16:creationId xmlns:a16="http://schemas.microsoft.com/office/drawing/2014/main" id="{BA4537F2-394F-D848-AF3B-04C92834B9DC}"/>
              </a:ext>
            </a:extLst>
          </p:cNvPr>
          <p:cNvSpPr>
            <a:spLocks noGrp="1"/>
          </p:cNvSpPr>
          <p:nvPr>
            <p:ph type="body" sz="half" idx="2"/>
          </p:nvPr>
        </p:nvSpPr>
        <p:spPr>
          <a:xfrm>
            <a:off x="720000" y="2057400"/>
            <a:ext cx="3960000" cy="3803650"/>
          </a:xfrm>
        </p:spPr>
        <p:txBody>
          <a:bodyPr/>
          <a:lstStyle>
            <a:lvl1pPr marL="0" indent="0">
              <a:lnSpc>
                <a:spcPct val="10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Slide Number Placeholder 4">
            <a:extLst>
              <a:ext uri="{FF2B5EF4-FFF2-40B4-BE49-F238E27FC236}">
                <a16:creationId xmlns:a16="http://schemas.microsoft.com/office/drawing/2014/main" id="{3BAE8E38-E917-584E-B689-9466A0679D30}"/>
              </a:ext>
            </a:extLst>
          </p:cNvPr>
          <p:cNvSpPr>
            <a:spLocks noGrp="1"/>
          </p:cNvSpPr>
          <p:nvPr>
            <p:ph type="sldNum" sz="quarter" idx="10"/>
          </p:nvPr>
        </p:nvSpPr>
        <p:spPr/>
        <p:txBody>
          <a:bodyPr/>
          <a:lstStyle/>
          <a:p>
            <a:fld id="{3810F46F-C13F-3844-AA0F-22DF1532835B}" type="slidenum">
              <a:rPr lang="en-GB" smtClean="0"/>
              <a:pPr/>
              <a:t>‹#›</a:t>
            </a:fld>
            <a:endParaRPr lang="en-GB" dirty="0"/>
          </a:p>
        </p:txBody>
      </p:sp>
    </p:spTree>
    <p:extLst>
      <p:ext uri="{BB962C8B-B14F-4D97-AF65-F5344CB8AC3E}">
        <p14:creationId xmlns:p14="http://schemas.microsoft.com/office/powerpoint/2010/main" val="4029254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pic>
        <p:nvPicPr>
          <p:cNvPr id="7" name="Picture 6" descr="A picture containing clipart&#10;&#10;Description automatically generated">
            <a:extLst>
              <a:ext uri="{FF2B5EF4-FFF2-40B4-BE49-F238E27FC236}">
                <a16:creationId xmlns:a16="http://schemas.microsoft.com/office/drawing/2014/main" id="{1F007A1E-6622-2941-BF35-353DEB6C2EFA}"/>
              </a:ext>
            </a:extLst>
          </p:cNvPr>
          <p:cNvPicPr>
            <a:picLocks noChangeAspect="1"/>
          </p:cNvPicPr>
          <p:nvPr userDrawn="1"/>
        </p:nvPicPr>
        <p:blipFill>
          <a:blip r:embed="rId2"/>
          <a:stretch>
            <a:fillRect/>
          </a:stretch>
        </p:blipFill>
        <p:spPr>
          <a:xfrm>
            <a:off x="10072292" y="504100"/>
            <a:ext cx="1612900" cy="431800"/>
          </a:xfrm>
          <a:prstGeom prst="rect">
            <a:avLst/>
          </a:prstGeom>
        </p:spPr>
      </p:pic>
      <p:sp>
        <p:nvSpPr>
          <p:cNvPr id="2" name="Title 1">
            <a:extLst>
              <a:ext uri="{FF2B5EF4-FFF2-40B4-BE49-F238E27FC236}">
                <a16:creationId xmlns:a16="http://schemas.microsoft.com/office/drawing/2014/main" id="{1C59EC28-80E0-2741-B04C-75DC010E59AE}"/>
              </a:ext>
            </a:extLst>
          </p:cNvPr>
          <p:cNvSpPr>
            <a:spLocks noGrp="1"/>
          </p:cNvSpPr>
          <p:nvPr>
            <p:ph type="title"/>
          </p:nvPr>
        </p:nvSpPr>
        <p:spPr>
          <a:xfrm>
            <a:off x="720000" y="457200"/>
            <a:ext cx="3960000" cy="1440000"/>
          </a:xfrm>
        </p:spPr>
        <p:txBody>
          <a:bodyPr anchor="b">
            <a:normAutofit/>
          </a:bodyPr>
          <a:lstStyle>
            <a:lvl1pPr>
              <a:defRPr sz="2400">
                <a:solidFill>
                  <a:srgbClr val="BA0C2F"/>
                </a:solidFill>
              </a:defRPr>
            </a:lvl1pPr>
          </a:lstStyle>
          <a:p>
            <a:r>
              <a:rPr lang="en-US" noProof="0"/>
              <a:t>Click to edit Master title style</a:t>
            </a:r>
            <a:endParaRPr lang="en-GB" noProof="0" dirty="0"/>
          </a:p>
        </p:txBody>
      </p:sp>
      <p:sp>
        <p:nvSpPr>
          <p:cNvPr id="3" name="Picture Placeholder 2">
            <a:extLst>
              <a:ext uri="{FF2B5EF4-FFF2-40B4-BE49-F238E27FC236}">
                <a16:creationId xmlns:a16="http://schemas.microsoft.com/office/drawing/2014/main" id="{1F73E5C1-DB1B-9647-ACB6-97974EEDE699}"/>
              </a:ext>
            </a:extLst>
          </p:cNvPr>
          <p:cNvSpPr>
            <a:spLocks noGrp="1"/>
          </p:cNvSpPr>
          <p:nvPr>
            <p:ph type="pic" idx="1"/>
          </p:nvPr>
        </p:nvSpPr>
        <p:spPr>
          <a:xfrm>
            <a:off x="5183188" y="2049462"/>
            <a:ext cx="6172200" cy="38115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GB" noProof="0"/>
          </a:p>
        </p:txBody>
      </p:sp>
      <p:sp>
        <p:nvSpPr>
          <p:cNvPr id="4" name="Text Placeholder 3">
            <a:extLst>
              <a:ext uri="{FF2B5EF4-FFF2-40B4-BE49-F238E27FC236}">
                <a16:creationId xmlns:a16="http://schemas.microsoft.com/office/drawing/2014/main" id="{11B8D798-8F8E-1B40-A89D-36172C8AAC34}"/>
              </a:ext>
            </a:extLst>
          </p:cNvPr>
          <p:cNvSpPr>
            <a:spLocks noGrp="1"/>
          </p:cNvSpPr>
          <p:nvPr>
            <p:ph type="body" sz="half" idx="2"/>
          </p:nvPr>
        </p:nvSpPr>
        <p:spPr>
          <a:xfrm>
            <a:off x="720000" y="2057400"/>
            <a:ext cx="3960000" cy="3811588"/>
          </a:xfrm>
        </p:spPr>
        <p:txBody>
          <a:bodyPr/>
          <a:lstStyle>
            <a:lvl1pPr marL="0" indent="0">
              <a:lnSpc>
                <a:spcPct val="10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Slide Number Placeholder 4">
            <a:extLst>
              <a:ext uri="{FF2B5EF4-FFF2-40B4-BE49-F238E27FC236}">
                <a16:creationId xmlns:a16="http://schemas.microsoft.com/office/drawing/2014/main" id="{E6D339F7-9ED8-7D42-9751-0FEBAA7FE3F2}"/>
              </a:ext>
            </a:extLst>
          </p:cNvPr>
          <p:cNvSpPr>
            <a:spLocks noGrp="1"/>
          </p:cNvSpPr>
          <p:nvPr>
            <p:ph type="sldNum" sz="quarter" idx="10"/>
          </p:nvPr>
        </p:nvSpPr>
        <p:spPr/>
        <p:txBody>
          <a:bodyPr/>
          <a:lstStyle/>
          <a:p>
            <a:fld id="{3810F46F-C13F-3844-AA0F-22DF1532835B}" type="slidenum">
              <a:rPr lang="en-GB" smtClean="0"/>
              <a:pPr/>
              <a:t>‹#›</a:t>
            </a:fld>
            <a:endParaRPr lang="en-GB" dirty="0"/>
          </a:p>
        </p:txBody>
      </p:sp>
    </p:spTree>
    <p:extLst>
      <p:ext uri="{BB962C8B-B14F-4D97-AF65-F5344CB8AC3E}">
        <p14:creationId xmlns:p14="http://schemas.microsoft.com/office/powerpoint/2010/main" val="343168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2_Title and Vertical Text">
    <p:spTree>
      <p:nvGrpSpPr>
        <p:cNvPr id="1" name=""/>
        <p:cNvGrpSpPr/>
        <p:nvPr/>
      </p:nvGrpSpPr>
      <p:grpSpPr>
        <a:xfrm>
          <a:off x="0" y="0"/>
          <a:ext cx="0" cy="0"/>
          <a:chOff x="0" y="0"/>
          <a:chExt cx="0" cy="0"/>
        </a:xfrm>
      </p:grpSpPr>
      <p:pic>
        <p:nvPicPr>
          <p:cNvPr id="6" name="Picture 5" descr="A picture containing clipart&#10;&#10;Description automatically generated">
            <a:extLst>
              <a:ext uri="{FF2B5EF4-FFF2-40B4-BE49-F238E27FC236}">
                <a16:creationId xmlns:a16="http://schemas.microsoft.com/office/drawing/2014/main" id="{7E27F3F4-325D-5046-9714-997FBB8A96B0}"/>
              </a:ext>
            </a:extLst>
          </p:cNvPr>
          <p:cNvPicPr>
            <a:picLocks noChangeAspect="1"/>
          </p:cNvPicPr>
          <p:nvPr userDrawn="1"/>
        </p:nvPicPr>
        <p:blipFill>
          <a:blip r:embed="rId2"/>
          <a:stretch>
            <a:fillRect/>
          </a:stretch>
        </p:blipFill>
        <p:spPr>
          <a:xfrm>
            <a:off x="10072292" y="504100"/>
            <a:ext cx="1612900" cy="431800"/>
          </a:xfrm>
          <a:prstGeom prst="rect">
            <a:avLst/>
          </a:prstGeom>
        </p:spPr>
      </p:pic>
      <p:sp>
        <p:nvSpPr>
          <p:cNvPr id="2" name="Title 1">
            <a:extLst>
              <a:ext uri="{FF2B5EF4-FFF2-40B4-BE49-F238E27FC236}">
                <a16:creationId xmlns:a16="http://schemas.microsoft.com/office/drawing/2014/main" id="{2D7AE8E0-B5F1-F64F-AEB6-56DDCFD6832C}"/>
              </a:ext>
            </a:extLst>
          </p:cNvPr>
          <p:cNvSpPr>
            <a:spLocks noGrp="1"/>
          </p:cNvSpPr>
          <p:nvPr>
            <p:ph type="title"/>
          </p:nvPr>
        </p:nvSpPr>
        <p:spPr/>
        <p:txBody>
          <a:bodyPr/>
          <a:lstStyle/>
          <a:p>
            <a:r>
              <a:rPr lang="en-US" noProof="0"/>
              <a:t>Click to edit Master title style</a:t>
            </a:r>
            <a:endParaRPr lang="en-GB" noProof="0"/>
          </a:p>
        </p:txBody>
      </p:sp>
      <p:sp>
        <p:nvSpPr>
          <p:cNvPr id="3" name="Vertical Text Placeholder 2">
            <a:extLst>
              <a:ext uri="{FF2B5EF4-FFF2-40B4-BE49-F238E27FC236}">
                <a16:creationId xmlns:a16="http://schemas.microsoft.com/office/drawing/2014/main" id="{8ADB7342-8B08-A841-8525-36F28403915F}"/>
              </a:ext>
            </a:extLst>
          </p:cNvPr>
          <p:cNvSpPr>
            <a:spLocks noGrp="1"/>
          </p:cNvSpPr>
          <p:nvPr>
            <p:ph type="body" orient="vert" idx="1"/>
          </p:nvPr>
        </p:nvSpPr>
        <p:spPr>
          <a:xfrm>
            <a:off x="900000" y="1259999"/>
            <a:ext cx="10453800" cy="4860000"/>
          </a:xfrm>
        </p:spPr>
        <p:txBody>
          <a:bodyPr vert="eaVert"/>
          <a:lstStyle>
            <a:lvl5pPr algn="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Slide Number Placeholder 3">
            <a:extLst>
              <a:ext uri="{FF2B5EF4-FFF2-40B4-BE49-F238E27FC236}">
                <a16:creationId xmlns:a16="http://schemas.microsoft.com/office/drawing/2014/main" id="{A3C6724F-09E7-0347-A657-B5EAAD3DCF3C}"/>
              </a:ext>
            </a:extLst>
          </p:cNvPr>
          <p:cNvSpPr>
            <a:spLocks noGrp="1"/>
          </p:cNvSpPr>
          <p:nvPr>
            <p:ph type="sldNum" sz="quarter" idx="10"/>
          </p:nvPr>
        </p:nvSpPr>
        <p:spPr/>
        <p:txBody>
          <a:bodyPr/>
          <a:lstStyle/>
          <a:p>
            <a:fld id="{3810F46F-C13F-3844-AA0F-22DF1532835B}" type="slidenum">
              <a:rPr lang="en-GB" smtClean="0"/>
              <a:pPr/>
              <a:t>‹#›</a:t>
            </a:fld>
            <a:endParaRPr lang="en-GB" dirty="0"/>
          </a:p>
        </p:txBody>
      </p:sp>
    </p:spTree>
    <p:extLst>
      <p:ext uri="{BB962C8B-B14F-4D97-AF65-F5344CB8AC3E}">
        <p14:creationId xmlns:p14="http://schemas.microsoft.com/office/powerpoint/2010/main" val="2934716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A screenshot of a social media post&#10;&#10;Description automatically generated">
            <a:extLst>
              <a:ext uri="{FF2B5EF4-FFF2-40B4-BE49-F238E27FC236}">
                <a16:creationId xmlns:a16="http://schemas.microsoft.com/office/drawing/2014/main" id="{C8F00B7E-E324-734D-8E54-79E334548A47}"/>
              </a:ext>
            </a:extLst>
          </p:cNvPr>
          <p:cNvPicPr>
            <a:picLocks noChangeAspect="1"/>
          </p:cNvPicPr>
          <p:nvPr userDrawn="1"/>
        </p:nvPicPr>
        <p:blipFill>
          <a:blip r:embed="rId13"/>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4B35F8BB-E3E3-CC49-99CD-0442DE68BAF1}"/>
              </a:ext>
            </a:extLst>
          </p:cNvPr>
          <p:cNvSpPr>
            <a:spLocks noGrp="1"/>
          </p:cNvSpPr>
          <p:nvPr>
            <p:ph type="title"/>
          </p:nvPr>
        </p:nvSpPr>
        <p:spPr>
          <a:xfrm>
            <a:off x="720000" y="360000"/>
            <a:ext cx="7920000" cy="720000"/>
          </a:xfrm>
          <a:prstGeom prst="rect">
            <a:avLst/>
          </a:prstGeom>
        </p:spPr>
        <p:txBody>
          <a:bodyPr vert="horz" lIns="91440" tIns="45720" rIns="91440" bIns="45720" rtlCol="0" anchor="ctr">
            <a:normAutofit/>
          </a:bodyPr>
          <a:lstStyle/>
          <a:p>
            <a:r>
              <a:rPr lang="en-US" noProof="0"/>
              <a:t>Click to edit Master title style</a:t>
            </a:r>
            <a:endParaRPr lang="en-GB" noProof="0" dirty="0"/>
          </a:p>
        </p:txBody>
      </p:sp>
      <p:sp>
        <p:nvSpPr>
          <p:cNvPr id="3" name="Text Placeholder 2">
            <a:extLst>
              <a:ext uri="{FF2B5EF4-FFF2-40B4-BE49-F238E27FC236}">
                <a16:creationId xmlns:a16="http://schemas.microsoft.com/office/drawing/2014/main" id="{C16607E9-78E8-2D4E-94FE-E46961B5C784}"/>
              </a:ext>
            </a:extLst>
          </p:cNvPr>
          <p:cNvSpPr>
            <a:spLocks noGrp="1"/>
          </p:cNvSpPr>
          <p:nvPr>
            <p:ph type="body" idx="1"/>
          </p:nvPr>
        </p:nvSpPr>
        <p:spPr>
          <a:xfrm>
            <a:off x="720000" y="1260000"/>
            <a:ext cx="10453800" cy="4785485"/>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pic>
        <p:nvPicPr>
          <p:cNvPr id="5" name="Picture 4" descr="A picture containing clipart&#10;&#10;Description automatically generated">
            <a:extLst>
              <a:ext uri="{FF2B5EF4-FFF2-40B4-BE49-F238E27FC236}">
                <a16:creationId xmlns:a16="http://schemas.microsoft.com/office/drawing/2014/main" id="{CCD4CEE6-C7F3-EB47-880F-B3A94E31FE50}"/>
              </a:ext>
            </a:extLst>
          </p:cNvPr>
          <p:cNvPicPr>
            <a:picLocks noChangeAspect="1"/>
          </p:cNvPicPr>
          <p:nvPr userDrawn="1"/>
        </p:nvPicPr>
        <p:blipFill>
          <a:blip r:embed="rId14"/>
          <a:stretch>
            <a:fillRect/>
          </a:stretch>
        </p:blipFill>
        <p:spPr>
          <a:xfrm>
            <a:off x="10072292" y="504100"/>
            <a:ext cx="1612900" cy="431800"/>
          </a:xfrm>
          <a:prstGeom prst="rect">
            <a:avLst/>
          </a:prstGeom>
        </p:spPr>
      </p:pic>
      <p:sp>
        <p:nvSpPr>
          <p:cNvPr id="9" name="Slide Number Placeholder 8">
            <a:extLst>
              <a:ext uri="{FF2B5EF4-FFF2-40B4-BE49-F238E27FC236}">
                <a16:creationId xmlns:a16="http://schemas.microsoft.com/office/drawing/2014/main" id="{FA2800BB-61E2-EF4E-AC40-CEC25DF063F8}"/>
              </a:ext>
            </a:extLst>
          </p:cNvPr>
          <p:cNvSpPr>
            <a:spLocks noGrp="1"/>
          </p:cNvSpPr>
          <p:nvPr>
            <p:ph type="sldNum" sz="quarter" idx="4"/>
          </p:nvPr>
        </p:nvSpPr>
        <p:spPr>
          <a:xfrm>
            <a:off x="8740839" y="6356350"/>
            <a:ext cx="293522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10F46F-C13F-3844-AA0F-22DF1532835B}" type="slidenum">
              <a:rPr lang="en-GB" smtClean="0"/>
              <a:pPr/>
              <a:t>‹#›</a:t>
            </a:fld>
            <a:endParaRPr lang="en-GB" dirty="0"/>
          </a:p>
        </p:txBody>
      </p:sp>
      <p:pic>
        <p:nvPicPr>
          <p:cNvPr id="7" name="Picture 6">
            <a:extLst>
              <a:ext uri="{FF2B5EF4-FFF2-40B4-BE49-F238E27FC236}">
                <a16:creationId xmlns:a16="http://schemas.microsoft.com/office/drawing/2014/main" id="{1B9811D5-F607-1D4B-8904-DFBB3E6E8DB7}"/>
              </a:ext>
            </a:extLst>
          </p:cNvPr>
          <p:cNvPicPr>
            <a:picLocks noChangeAspect="1"/>
          </p:cNvPicPr>
          <p:nvPr userDrawn="1"/>
        </p:nvPicPr>
        <p:blipFill>
          <a:blip r:embed="rId15"/>
          <a:stretch>
            <a:fillRect/>
          </a:stretch>
        </p:blipFill>
        <p:spPr>
          <a:xfrm>
            <a:off x="514800" y="6224400"/>
            <a:ext cx="1455420" cy="525780"/>
          </a:xfrm>
          <a:prstGeom prst="rect">
            <a:avLst/>
          </a:prstGeom>
        </p:spPr>
      </p:pic>
    </p:spTree>
    <p:extLst>
      <p:ext uri="{BB962C8B-B14F-4D97-AF65-F5344CB8AC3E}">
        <p14:creationId xmlns:p14="http://schemas.microsoft.com/office/powerpoint/2010/main" val="3268251277"/>
      </p:ext>
    </p:extLst>
  </p:cSld>
  <p:clrMap bg1="lt1" tx1="dk1" bg2="lt2" tx2="dk2" accent1="accent1" accent2="accent2" accent3="accent3" accent4="accent4" accent5="accent5" accent6="accent6" hlink="hlink" folHlink="folHlink"/>
  <p:sldLayoutIdLst>
    <p:sldLayoutId id="2147483779" r:id="rId1"/>
    <p:sldLayoutId id="2147483881"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83" r:id="rId11"/>
  </p:sldLayoutIdLst>
  <p:hf hdr="0" ftr="0" dt="0"/>
  <p:txStyles>
    <p:titleStyle>
      <a:lvl1pPr algn="l" defTabSz="914400" rtl="0" eaLnBrk="1" latinLnBrk="0" hangingPunct="1">
        <a:lnSpc>
          <a:spcPct val="90000"/>
        </a:lnSpc>
        <a:spcBef>
          <a:spcPct val="0"/>
        </a:spcBef>
        <a:buNone/>
        <a:defRPr sz="2800" b="1" i="0" kern="1200">
          <a:solidFill>
            <a:schemeClr val="tx2"/>
          </a:solidFill>
          <a:latin typeface="+mn-lt"/>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BA0C2F"/>
        </a:buClr>
        <a:buFont typeface="Arial" panose="020B0604020202020204" pitchFamily="34" charset="0"/>
        <a:buChar char="•"/>
        <a:defRPr sz="1800" kern="120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Clr>
          <a:srgbClr val="BA0C2F"/>
        </a:buClr>
        <a:buFont typeface="Arial" panose="020B0604020202020204" pitchFamily="34" charset="0"/>
        <a:buChar char="•"/>
        <a:defRPr sz="1600" kern="120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Clr>
          <a:srgbClr val="BA0C2F"/>
        </a:buClr>
        <a:buFont typeface="Arial" panose="020B0604020202020204" pitchFamily="34" charset="0"/>
        <a:buChar char="•"/>
        <a:defRPr sz="1400" kern="120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Clr>
          <a:srgbClr val="BA0C2F"/>
        </a:buClr>
        <a:buFont typeface="Arial" panose="020B0604020202020204" pitchFamily="34" charset="0"/>
        <a:buChar char="•"/>
        <a:defRPr sz="1200" kern="120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Clr>
          <a:srgbClr val="BA0C2F"/>
        </a:buClr>
        <a:buFont typeface="Arial" panose="020B0604020202020204" pitchFamily="34" charset="0"/>
        <a:buChar char="•"/>
        <a:defRPr sz="1200" kern="120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38">
          <p15:clr>
            <a:srgbClr val="F26B43"/>
          </p15:clr>
        </p15:guide>
        <p15:guide id="2" orient="horz" pos="413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westpandi.com/Publications/News/October-2021/Time-bars-in-demurrage-claims-how-is-time-calcula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westpandi.com/Publications/Notice-to-Members/notice-to-members-no.-2-2015201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97E69-1CC9-1D44-86EB-830F49DE9B39}"/>
              </a:ext>
            </a:extLst>
          </p:cNvPr>
          <p:cNvSpPr>
            <a:spLocks noGrp="1"/>
          </p:cNvSpPr>
          <p:nvPr>
            <p:ph type="title"/>
          </p:nvPr>
        </p:nvSpPr>
        <p:spPr/>
        <p:txBody>
          <a:bodyPr/>
          <a:lstStyle/>
          <a:p>
            <a:r>
              <a:rPr lang="en-GB" dirty="0">
                <a:solidFill>
                  <a:srgbClr val="002060"/>
                </a:solidFill>
              </a:rPr>
              <a:t>West Defence – an introduction</a:t>
            </a:r>
          </a:p>
        </p:txBody>
      </p:sp>
      <p:sp>
        <p:nvSpPr>
          <p:cNvPr id="6" name="TextBox 5">
            <a:extLst>
              <a:ext uri="{FF2B5EF4-FFF2-40B4-BE49-F238E27FC236}">
                <a16:creationId xmlns:a16="http://schemas.microsoft.com/office/drawing/2014/main" id="{B6F5424A-F790-D062-606B-F26F8D8E6FBA}"/>
              </a:ext>
            </a:extLst>
          </p:cNvPr>
          <p:cNvSpPr txBox="1"/>
          <p:nvPr/>
        </p:nvSpPr>
        <p:spPr>
          <a:xfrm>
            <a:off x="753667" y="5743118"/>
            <a:ext cx="360235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rPr>
              <a:t>Monday 12</a:t>
            </a:r>
            <a:r>
              <a:rPr kumimoji="0" lang="en-GB" sz="1400" b="0" i="0" u="none" strike="noStrike" kern="1200" cap="none" spc="0" normalizeH="0" baseline="30000" noProof="0" dirty="0">
                <a:ln>
                  <a:noFill/>
                </a:ln>
                <a:solidFill>
                  <a:srgbClr val="002060"/>
                </a:solidFill>
                <a:effectLst/>
                <a:uLnTx/>
                <a:uFillTx/>
                <a:latin typeface="Calibri" panose="020F0502020204030204"/>
                <a:ea typeface="+mn-ea"/>
                <a:cs typeface="+mn-cs"/>
              </a:rPr>
              <a:t>th</a:t>
            </a:r>
            <a:r>
              <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rPr>
              <a:t> September 2022</a:t>
            </a:r>
          </a:p>
        </p:txBody>
      </p:sp>
    </p:spTree>
    <p:extLst>
      <p:ext uri="{BB962C8B-B14F-4D97-AF65-F5344CB8AC3E}">
        <p14:creationId xmlns:p14="http://schemas.microsoft.com/office/powerpoint/2010/main" val="3598584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p:txBody>
          <a:bodyPr>
            <a:normAutofit/>
          </a:bodyPr>
          <a:lstStyle/>
          <a:p>
            <a:r>
              <a:rPr lang="en-GB" sz="3200" i="1" dirty="0"/>
              <a:t>Defence case example 1</a:t>
            </a:r>
          </a:p>
        </p:txBody>
      </p:sp>
      <p:sp>
        <p:nvSpPr>
          <p:cNvPr id="3" name="Content Placeholder 2">
            <a:extLst>
              <a:ext uri="{FF2B5EF4-FFF2-40B4-BE49-F238E27FC236}">
                <a16:creationId xmlns:a16="http://schemas.microsoft.com/office/drawing/2014/main" id="{0303361C-1979-864F-A00B-712F143238D9}"/>
              </a:ext>
            </a:extLst>
          </p:cNvPr>
          <p:cNvSpPr>
            <a:spLocks noGrp="1"/>
          </p:cNvSpPr>
          <p:nvPr>
            <p:ph idx="1"/>
          </p:nvPr>
        </p:nvSpPr>
        <p:spPr/>
        <p:txBody>
          <a:bodyPr>
            <a:normAutofit/>
          </a:bodyPr>
          <a:lstStyle/>
          <a:p>
            <a:pPr marL="0" indent="0">
              <a:buClrTx/>
              <a:buNone/>
            </a:pPr>
            <a:r>
              <a:rPr lang="en-GB" sz="2400" b="1" dirty="0">
                <a:latin typeface="Arial" panose="020B0604020202020204" pitchFamily="34" charset="0"/>
              </a:rPr>
              <a:t>The West of England’s largest case to date (for a charterer Member):</a:t>
            </a:r>
          </a:p>
          <a:p>
            <a:pPr marL="0" indent="0">
              <a:buClrTx/>
              <a:buNone/>
            </a:pPr>
            <a:endParaRPr lang="en-GB" sz="2400" b="1" dirty="0">
              <a:latin typeface="Arial" panose="020B0604020202020204" pitchFamily="34" charset="0"/>
            </a:endParaRPr>
          </a:p>
          <a:p>
            <a:pPr>
              <a:buClrTx/>
              <a:buFont typeface="Wingdings" panose="05000000000000000000" pitchFamily="2" charset="2"/>
              <a:buChar char="§"/>
            </a:pPr>
            <a:r>
              <a:rPr lang="en-GB" sz="2400" dirty="0">
                <a:latin typeface="Arial" panose="020B0604020202020204" pitchFamily="34" charset="0"/>
              </a:rPr>
              <a:t>8 day arbitration hearing for preliminary issue</a:t>
            </a:r>
          </a:p>
          <a:p>
            <a:pPr>
              <a:buClrTx/>
              <a:buFont typeface="Wingdings" panose="05000000000000000000" pitchFamily="2" charset="2"/>
              <a:buChar char="§"/>
            </a:pPr>
            <a:r>
              <a:rPr lang="en-GB" sz="2400" dirty="0">
                <a:latin typeface="Arial" panose="020B0604020202020204" pitchFamily="34" charset="0"/>
              </a:rPr>
              <a:t>Claim value to Members (who were the claimants) approximately US$102m </a:t>
            </a:r>
          </a:p>
          <a:p>
            <a:pPr>
              <a:buClrTx/>
              <a:buFont typeface="Wingdings" panose="05000000000000000000" pitchFamily="2" charset="2"/>
              <a:buChar char="§"/>
            </a:pPr>
            <a:r>
              <a:rPr lang="en-GB" sz="2400" dirty="0">
                <a:latin typeface="Arial" panose="020B0604020202020204" pitchFamily="34" charset="0"/>
              </a:rPr>
              <a:t>Counterclaim by owners for US$106m </a:t>
            </a:r>
          </a:p>
          <a:p>
            <a:pPr>
              <a:buClrTx/>
              <a:buFont typeface="Wingdings" panose="05000000000000000000" pitchFamily="2" charset="2"/>
              <a:buChar char="§"/>
            </a:pPr>
            <a:r>
              <a:rPr lang="en-GB" sz="2400" dirty="0">
                <a:latin typeface="Arial" panose="020B0604020202020204" pitchFamily="34" charset="0"/>
              </a:rPr>
              <a:t>After Members succeeded in the preliminary issue, the case settled - $50m paid to Members</a:t>
            </a:r>
          </a:p>
          <a:p>
            <a:pPr>
              <a:buClrTx/>
              <a:buFont typeface="Wingdings" panose="05000000000000000000" pitchFamily="2" charset="2"/>
              <a:buChar char="§"/>
            </a:pPr>
            <a:r>
              <a:rPr lang="en-GB" sz="2400" dirty="0">
                <a:latin typeface="Arial" panose="020B0604020202020204" pitchFamily="34" charset="0"/>
              </a:rPr>
              <a:t>Guess the Defence cost for pursuing the claim? </a:t>
            </a:r>
          </a:p>
          <a:p>
            <a:pPr marL="0" indent="0">
              <a:buClrTx/>
              <a:buNone/>
            </a:pPr>
            <a:r>
              <a:rPr lang="en-GB" sz="2400" dirty="0">
                <a:latin typeface="Arial" panose="020B0604020202020204" pitchFamily="34" charset="0"/>
              </a:rPr>
              <a:t>US$4.4m</a:t>
            </a:r>
          </a:p>
          <a:p>
            <a:pPr>
              <a:buClrTx/>
              <a:buFont typeface="Wingdings" panose="05000000000000000000" pitchFamily="2" charset="2"/>
              <a:buChar char="§"/>
            </a:pPr>
            <a:r>
              <a:rPr lang="en-GB" sz="2400" dirty="0">
                <a:latin typeface="Arial" panose="020B0604020202020204" pitchFamily="34" charset="0"/>
              </a:rPr>
              <a:t>Timing of the award and settlement! </a:t>
            </a:r>
          </a:p>
          <a:p>
            <a:endParaRPr lang="en-GB" dirty="0"/>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10</a:t>
            </a:fld>
            <a:endParaRPr lang="en-GB" dirty="0"/>
          </a:p>
        </p:txBody>
      </p:sp>
    </p:spTree>
    <p:extLst>
      <p:ext uri="{BB962C8B-B14F-4D97-AF65-F5344CB8AC3E}">
        <p14:creationId xmlns:p14="http://schemas.microsoft.com/office/powerpoint/2010/main" val="506615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p:txBody>
          <a:bodyPr>
            <a:normAutofit/>
          </a:bodyPr>
          <a:lstStyle/>
          <a:p>
            <a:r>
              <a:rPr lang="en-GB" sz="3200" i="1" dirty="0"/>
              <a:t>Defence case example 2</a:t>
            </a:r>
          </a:p>
        </p:txBody>
      </p:sp>
      <p:sp>
        <p:nvSpPr>
          <p:cNvPr id="3" name="Content Placeholder 2">
            <a:extLst>
              <a:ext uri="{FF2B5EF4-FFF2-40B4-BE49-F238E27FC236}">
                <a16:creationId xmlns:a16="http://schemas.microsoft.com/office/drawing/2014/main" id="{0303361C-1979-864F-A00B-712F143238D9}"/>
              </a:ext>
            </a:extLst>
          </p:cNvPr>
          <p:cNvSpPr>
            <a:spLocks noGrp="1"/>
          </p:cNvSpPr>
          <p:nvPr>
            <p:ph idx="1"/>
          </p:nvPr>
        </p:nvSpPr>
        <p:spPr>
          <a:xfrm>
            <a:off x="719999" y="1260000"/>
            <a:ext cx="11201067" cy="4785485"/>
          </a:xfrm>
        </p:spPr>
        <p:txBody>
          <a:bodyPr>
            <a:normAutofit fontScale="92500" lnSpcReduction="10000"/>
          </a:bodyPr>
          <a:lstStyle/>
          <a:p>
            <a:pPr marL="0" indent="0">
              <a:buClrTx/>
              <a:buNone/>
            </a:pPr>
            <a:r>
              <a:rPr lang="en-GB" sz="2400" b="1" dirty="0">
                <a:latin typeface="Arial" panose="020B0604020202020204" pitchFamily="34" charset="0"/>
              </a:rPr>
              <a:t>One of The West of England’s published cases (for an owner Member):</a:t>
            </a:r>
          </a:p>
          <a:p>
            <a:pPr marL="0" indent="0">
              <a:buClrTx/>
              <a:buNone/>
            </a:pPr>
            <a:endParaRPr lang="en-GB" sz="2400" b="1" dirty="0">
              <a:latin typeface="Arial" panose="020B0604020202020204" pitchFamily="34" charset="0"/>
            </a:endParaRPr>
          </a:p>
          <a:p>
            <a:pPr marL="0" indent="0">
              <a:buClrTx/>
              <a:buNone/>
            </a:pPr>
            <a:r>
              <a:rPr lang="en-GB" sz="2400" dirty="0">
                <a:latin typeface="Arial" panose="020B0604020202020204" pitchFamily="34" charset="0"/>
              </a:rPr>
              <a:t>Brief facts: </a:t>
            </a:r>
          </a:p>
          <a:p>
            <a:pPr>
              <a:buClrTx/>
              <a:buFont typeface="Wingdings" panose="05000000000000000000" pitchFamily="2" charset="2"/>
              <a:buChar char="§"/>
            </a:pPr>
            <a:r>
              <a:rPr lang="en-GB" sz="2400" dirty="0" err="1">
                <a:latin typeface="Arial" panose="020B0604020202020204" pitchFamily="34" charset="0"/>
              </a:rPr>
              <a:t>Offspec</a:t>
            </a:r>
            <a:r>
              <a:rPr lang="en-GB" sz="2400" dirty="0">
                <a:latin typeface="Arial" panose="020B0604020202020204" pitchFamily="34" charset="0"/>
              </a:rPr>
              <a:t> bunkers</a:t>
            </a:r>
          </a:p>
          <a:p>
            <a:pPr>
              <a:buClrTx/>
              <a:buFont typeface="Wingdings" panose="05000000000000000000" pitchFamily="2" charset="2"/>
              <a:buChar char="§"/>
            </a:pPr>
            <a:r>
              <a:rPr lang="en-GB" sz="2400" dirty="0">
                <a:latin typeface="Arial" panose="020B0604020202020204" pitchFamily="34" charset="0"/>
              </a:rPr>
              <a:t>Charterers then redelivered the ship early to Members ! (2nd Defence case)</a:t>
            </a:r>
          </a:p>
          <a:p>
            <a:pPr>
              <a:buClrTx/>
              <a:buFont typeface="Wingdings" panose="05000000000000000000" pitchFamily="2" charset="2"/>
              <a:buChar char="§"/>
            </a:pPr>
            <a:r>
              <a:rPr lang="en-GB" sz="2400" dirty="0">
                <a:latin typeface="Arial" panose="020B0604020202020204" pitchFamily="34" charset="0"/>
              </a:rPr>
              <a:t>Claim value to Members (who were the claimants): $3.9m + counterclaim by owners US$2.2m</a:t>
            </a:r>
          </a:p>
          <a:p>
            <a:pPr>
              <a:buClrTx/>
              <a:buFont typeface="Wingdings" panose="05000000000000000000" pitchFamily="2" charset="2"/>
              <a:buChar char="§"/>
            </a:pPr>
            <a:r>
              <a:rPr lang="en-GB" sz="2400" dirty="0">
                <a:latin typeface="Arial" panose="020B0604020202020204" pitchFamily="34" charset="0"/>
              </a:rPr>
              <a:t>3 day arbitration hearing (Members’ early redelivery claim only)</a:t>
            </a:r>
          </a:p>
          <a:p>
            <a:pPr>
              <a:buClrTx/>
              <a:buFont typeface="Wingdings" panose="05000000000000000000" pitchFamily="2" charset="2"/>
              <a:buChar char="§"/>
            </a:pPr>
            <a:r>
              <a:rPr lang="en-GB" sz="2400" dirty="0">
                <a:latin typeface="Arial" panose="020B0604020202020204" pitchFamily="34" charset="0"/>
              </a:rPr>
              <a:t>Final Defence cost? </a:t>
            </a:r>
          </a:p>
          <a:p>
            <a:pPr>
              <a:buClrTx/>
              <a:buFont typeface="Wingdings" panose="05000000000000000000" pitchFamily="2" charset="2"/>
              <a:buChar char="§"/>
            </a:pPr>
            <a:r>
              <a:rPr lang="en-GB" sz="2400" dirty="0">
                <a:latin typeface="Arial" panose="020B0604020202020204" pitchFamily="34" charset="0"/>
              </a:rPr>
              <a:t>US$1.5m</a:t>
            </a:r>
          </a:p>
          <a:p>
            <a:pPr>
              <a:buClrTx/>
              <a:buFont typeface="Wingdings" panose="05000000000000000000" pitchFamily="2" charset="2"/>
              <a:buChar char="§"/>
            </a:pPr>
            <a:r>
              <a:rPr lang="en-GB" sz="2400" dirty="0">
                <a:latin typeface="Arial" panose="020B0604020202020204" pitchFamily="34" charset="0"/>
              </a:rPr>
              <a:t>Successful enforcement! </a:t>
            </a:r>
          </a:p>
          <a:p>
            <a:pPr>
              <a:buClrTx/>
              <a:buFont typeface="Wingdings" panose="05000000000000000000" pitchFamily="2" charset="2"/>
              <a:buChar char="§"/>
            </a:pPr>
            <a:r>
              <a:rPr lang="en-GB" sz="2400" dirty="0">
                <a:latin typeface="Arial" panose="020B0604020202020204" pitchFamily="34" charset="0"/>
              </a:rPr>
              <a:t>Again - timing! </a:t>
            </a:r>
          </a:p>
          <a:p>
            <a:endParaRPr lang="en-GB" dirty="0"/>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11</a:t>
            </a:fld>
            <a:endParaRPr lang="en-GB" dirty="0"/>
          </a:p>
        </p:txBody>
      </p:sp>
    </p:spTree>
    <p:extLst>
      <p:ext uri="{BB962C8B-B14F-4D97-AF65-F5344CB8AC3E}">
        <p14:creationId xmlns:p14="http://schemas.microsoft.com/office/powerpoint/2010/main" val="50196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a:xfrm>
            <a:off x="983471" y="229135"/>
            <a:ext cx="7920000" cy="720000"/>
          </a:xfrm>
        </p:spPr>
        <p:txBody>
          <a:bodyPr>
            <a:normAutofit/>
          </a:bodyPr>
          <a:lstStyle/>
          <a:p>
            <a:r>
              <a:rPr lang="en-GB" sz="3200" i="1" dirty="0">
                <a:latin typeface="Arial" panose="020B0604020202020204" pitchFamily="34" charset="0"/>
              </a:rPr>
              <a:t>“Back to basics”</a:t>
            </a:r>
          </a:p>
        </p:txBody>
      </p:sp>
      <p:sp>
        <p:nvSpPr>
          <p:cNvPr id="3" name="Content Placeholder 2">
            <a:extLst>
              <a:ext uri="{FF2B5EF4-FFF2-40B4-BE49-F238E27FC236}">
                <a16:creationId xmlns:a16="http://schemas.microsoft.com/office/drawing/2014/main" id="{0303361C-1979-864F-A00B-712F143238D9}"/>
              </a:ext>
            </a:extLst>
          </p:cNvPr>
          <p:cNvSpPr>
            <a:spLocks noGrp="1"/>
          </p:cNvSpPr>
          <p:nvPr>
            <p:ph idx="1"/>
          </p:nvPr>
        </p:nvSpPr>
        <p:spPr/>
        <p:txBody>
          <a:bodyPr>
            <a:normAutofit/>
          </a:bodyPr>
          <a:lstStyle/>
          <a:p>
            <a:pPr>
              <a:buClrTx/>
              <a:buFont typeface="Wingdings" panose="05000000000000000000" pitchFamily="2" charset="2"/>
              <a:buChar char="Ø"/>
            </a:pPr>
            <a:r>
              <a:rPr lang="en-GB" sz="2400" dirty="0">
                <a:latin typeface="Arial" panose="020B0604020202020204" pitchFamily="34" charset="0"/>
              </a:rPr>
              <a:t>These huge cases are very much the exception!</a:t>
            </a:r>
          </a:p>
          <a:p>
            <a:pPr marL="0" indent="0">
              <a:buClrTx/>
              <a:buNone/>
            </a:pPr>
            <a:endParaRPr lang="en-GB" sz="2400" dirty="0">
              <a:latin typeface="Arial" panose="020B0604020202020204" pitchFamily="34" charset="0"/>
            </a:endParaRPr>
          </a:p>
          <a:p>
            <a:pPr>
              <a:buClrTx/>
              <a:buFont typeface="Wingdings" panose="05000000000000000000" pitchFamily="2" charset="2"/>
              <a:buChar char="Ø"/>
            </a:pPr>
            <a:r>
              <a:rPr lang="en-GB" sz="2400" dirty="0">
                <a:latin typeface="Arial" panose="020B0604020202020204" pitchFamily="34" charset="0"/>
              </a:rPr>
              <a:t>Day-to-day activity for Defence is much more about advising Members, drafting messages to opponents, negotiating settlement and seeking payment and reviewing contractual clauses</a:t>
            </a:r>
          </a:p>
          <a:p>
            <a:pPr marL="0" indent="0">
              <a:buNone/>
            </a:pPr>
            <a:endParaRPr lang="en-GB" dirty="0"/>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12</a:t>
            </a:fld>
            <a:endParaRPr lang="en-GB" dirty="0"/>
          </a:p>
        </p:txBody>
      </p:sp>
    </p:spTree>
    <p:extLst>
      <p:ext uri="{BB962C8B-B14F-4D97-AF65-F5344CB8AC3E}">
        <p14:creationId xmlns:p14="http://schemas.microsoft.com/office/powerpoint/2010/main" val="267731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p:txBody>
          <a:bodyPr>
            <a:normAutofit/>
          </a:bodyPr>
          <a:lstStyle/>
          <a:p>
            <a:r>
              <a:rPr lang="en-GB" sz="3200" dirty="0"/>
              <a:t>Why Members should buy Defence cover!</a:t>
            </a:r>
          </a:p>
        </p:txBody>
      </p:sp>
      <p:sp>
        <p:nvSpPr>
          <p:cNvPr id="3" name="Content Placeholder 2">
            <a:extLst>
              <a:ext uri="{FF2B5EF4-FFF2-40B4-BE49-F238E27FC236}">
                <a16:creationId xmlns:a16="http://schemas.microsoft.com/office/drawing/2014/main" id="{0303361C-1979-864F-A00B-712F143238D9}"/>
              </a:ext>
            </a:extLst>
          </p:cNvPr>
          <p:cNvSpPr>
            <a:spLocks noGrp="1"/>
          </p:cNvSpPr>
          <p:nvPr>
            <p:ph idx="1"/>
          </p:nvPr>
        </p:nvSpPr>
        <p:spPr>
          <a:xfrm>
            <a:off x="720000" y="1260000"/>
            <a:ext cx="10453800" cy="5096350"/>
          </a:xfrm>
        </p:spPr>
        <p:txBody>
          <a:bodyPr>
            <a:normAutofit/>
          </a:bodyPr>
          <a:lstStyle/>
          <a:p>
            <a:pPr>
              <a:buClrTx/>
              <a:buFont typeface="Wingdings" panose="05000000000000000000" pitchFamily="2" charset="2"/>
              <a:buChar char="Ø"/>
            </a:pPr>
            <a:r>
              <a:rPr lang="en-GB" sz="2400" dirty="0">
                <a:latin typeface="Arial" panose="020B0604020202020204" pitchFamily="34" charset="0"/>
              </a:rPr>
              <a:t>Premium is per vessel per policy year – however many disputes, claims or proceedings occur in the policy year, </a:t>
            </a:r>
            <a:r>
              <a:rPr lang="en-GB" sz="2400" dirty="0" err="1">
                <a:latin typeface="Arial" panose="020B0604020202020204" pitchFamily="34" charset="0"/>
              </a:rPr>
              <a:t>ie</a:t>
            </a:r>
            <a:r>
              <a:rPr lang="en-GB" sz="2400" dirty="0">
                <a:latin typeface="Arial" panose="020B0604020202020204" pitchFamily="34" charset="0"/>
              </a:rPr>
              <a:t> very good value!</a:t>
            </a:r>
          </a:p>
          <a:p>
            <a:pPr marL="0" indent="0">
              <a:buClrTx/>
              <a:buNone/>
            </a:pPr>
            <a:endParaRPr lang="en-GB" sz="2400" dirty="0">
              <a:latin typeface="Arial" panose="020B0604020202020204" pitchFamily="34" charset="0"/>
            </a:endParaRPr>
          </a:p>
          <a:p>
            <a:pPr>
              <a:buClrTx/>
              <a:buFont typeface="Wingdings" panose="05000000000000000000" pitchFamily="2" charset="2"/>
              <a:buChar char="Ø"/>
            </a:pPr>
            <a:r>
              <a:rPr lang="en-GB" sz="2400" dirty="0">
                <a:latin typeface="Arial" panose="020B0604020202020204" pitchFamily="34" charset="0"/>
              </a:rPr>
              <a:t>Defence is just as much for our charterer Members (entry is declared </a:t>
            </a:r>
            <a:r>
              <a:rPr lang="en-GB" sz="2400" dirty="0" err="1">
                <a:latin typeface="Arial" panose="020B0604020202020204" pitchFamily="34" charset="0"/>
              </a:rPr>
              <a:t>wef</a:t>
            </a:r>
            <a:r>
              <a:rPr lang="en-GB" sz="2400" dirty="0">
                <a:latin typeface="Arial" panose="020B0604020202020204" pitchFamily="34" charset="0"/>
              </a:rPr>
              <a:t> date of charter party)</a:t>
            </a:r>
          </a:p>
          <a:p>
            <a:pPr marL="0" indent="0">
              <a:buClrTx/>
              <a:buNone/>
            </a:pPr>
            <a:endParaRPr lang="en-GB" sz="2400" dirty="0">
              <a:latin typeface="Arial" panose="020B0604020202020204" pitchFamily="34" charset="0"/>
            </a:endParaRPr>
          </a:p>
          <a:p>
            <a:pPr>
              <a:buClrTx/>
              <a:buFont typeface="Wingdings" panose="05000000000000000000" pitchFamily="2" charset="2"/>
              <a:buChar char="Ø"/>
            </a:pPr>
            <a:r>
              <a:rPr lang="en-GB" sz="2400" dirty="0">
                <a:latin typeface="Arial" panose="020B0604020202020204" pitchFamily="34" charset="0"/>
              </a:rPr>
              <a:t>“Hand in hand” – work with Members to obtain recovery and/or defend an unjustified claim against members </a:t>
            </a:r>
          </a:p>
          <a:p>
            <a:pPr marL="0" indent="0">
              <a:buClrTx/>
              <a:buNone/>
            </a:pPr>
            <a:endParaRPr lang="en-GB" sz="2400" dirty="0">
              <a:latin typeface="Arial" panose="020B0604020202020204" pitchFamily="34" charset="0"/>
            </a:endParaRPr>
          </a:p>
          <a:p>
            <a:pPr>
              <a:buClrTx/>
              <a:buFont typeface="Wingdings" panose="05000000000000000000" pitchFamily="2" charset="2"/>
              <a:buChar char="Ø"/>
            </a:pPr>
            <a:r>
              <a:rPr lang="en-GB" sz="2400" dirty="0">
                <a:latin typeface="Arial" panose="020B0604020202020204" pitchFamily="34" charset="0"/>
              </a:rPr>
              <a:t>The ultimate aim of West Defence: “</a:t>
            </a:r>
            <a:r>
              <a:rPr lang="en-GB" sz="2400" i="1" dirty="0">
                <a:latin typeface="Arial" panose="020B0604020202020204" pitchFamily="34" charset="0"/>
              </a:rPr>
              <a:t>to provide a valued and valuable service and build a closer relationship between the Club and its Members”</a:t>
            </a:r>
          </a:p>
          <a:p>
            <a:endParaRPr lang="en-GB" dirty="0"/>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13</a:t>
            </a:fld>
            <a:endParaRPr lang="en-GB" dirty="0"/>
          </a:p>
        </p:txBody>
      </p:sp>
    </p:spTree>
    <p:extLst>
      <p:ext uri="{BB962C8B-B14F-4D97-AF65-F5344CB8AC3E}">
        <p14:creationId xmlns:p14="http://schemas.microsoft.com/office/powerpoint/2010/main" val="902389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p:txBody>
          <a:bodyPr>
            <a:normAutofit/>
          </a:bodyPr>
          <a:lstStyle/>
          <a:p>
            <a:r>
              <a:rPr lang="en-GB" sz="3200" dirty="0"/>
              <a:t>Why Members should buy Defence cover!</a:t>
            </a:r>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14</a:t>
            </a:fld>
            <a:endParaRPr lang="en-GB" dirty="0"/>
          </a:p>
        </p:txBody>
      </p:sp>
      <p:pic>
        <p:nvPicPr>
          <p:cNvPr id="5" name="Content Placeholder 4">
            <a:extLst>
              <a:ext uri="{FF2B5EF4-FFF2-40B4-BE49-F238E27FC236}">
                <a16:creationId xmlns:a16="http://schemas.microsoft.com/office/drawing/2014/main" id="{EF34AA72-2E5B-4BEB-B249-69DB6F019B11}"/>
              </a:ext>
            </a:extLst>
          </p:cNvPr>
          <p:cNvPicPr>
            <a:picLocks noGrp="1" noChangeAspect="1"/>
          </p:cNvPicPr>
          <p:nvPr>
            <p:ph idx="1"/>
          </p:nvPr>
        </p:nvPicPr>
        <p:blipFill>
          <a:blip r:embed="rId3"/>
          <a:stretch>
            <a:fillRect/>
          </a:stretch>
        </p:blipFill>
        <p:spPr>
          <a:xfrm>
            <a:off x="3115159" y="976002"/>
            <a:ext cx="5238818" cy="5238818"/>
          </a:xfrm>
          <a:prstGeom prst="rect">
            <a:avLst/>
          </a:prstGeom>
        </p:spPr>
      </p:pic>
    </p:spTree>
    <p:extLst>
      <p:ext uri="{BB962C8B-B14F-4D97-AF65-F5344CB8AC3E}">
        <p14:creationId xmlns:p14="http://schemas.microsoft.com/office/powerpoint/2010/main" val="359795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97E69-1CC9-1D44-86EB-830F49DE9B39}"/>
              </a:ext>
            </a:extLst>
          </p:cNvPr>
          <p:cNvSpPr>
            <a:spLocks noGrp="1"/>
          </p:cNvSpPr>
          <p:nvPr>
            <p:ph type="title"/>
          </p:nvPr>
        </p:nvSpPr>
        <p:spPr/>
        <p:txBody>
          <a:bodyPr>
            <a:normAutofit/>
          </a:bodyPr>
          <a:lstStyle/>
          <a:p>
            <a:r>
              <a:rPr lang="en-GB" sz="3600" i="1" dirty="0">
                <a:latin typeface="Arial" panose="020B0604020202020204" pitchFamily="34" charset="0"/>
              </a:rPr>
              <a:t>Any questions?</a:t>
            </a:r>
          </a:p>
        </p:txBody>
      </p:sp>
      <p:sp>
        <p:nvSpPr>
          <p:cNvPr id="3" name="Text Placeholder 2">
            <a:extLst>
              <a:ext uri="{FF2B5EF4-FFF2-40B4-BE49-F238E27FC236}">
                <a16:creationId xmlns:a16="http://schemas.microsoft.com/office/drawing/2014/main" id="{25796954-1F65-E640-8789-140C3FA166C7}"/>
              </a:ext>
            </a:extLst>
          </p:cNvPr>
          <p:cNvSpPr>
            <a:spLocks noGrp="1"/>
          </p:cNvSpPr>
          <p:nvPr>
            <p:ph type="body" idx="1"/>
          </p:nvPr>
        </p:nvSpPr>
        <p:spPr>
          <a:xfrm>
            <a:off x="1731264" y="8266175"/>
            <a:ext cx="9394818" cy="426719"/>
          </a:xfrm>
        </p:spPr>
        <p:txBody>
          <a:bodyPr>
            <a:normAutofit/>
          </a:bodyPr>
          <a:lstStyle/>
          <a:p>
            <a:endParaRPr lang="en-GB" b="1" dirty="0"/>
          </a:p>
        </p:txBody>
      </p:sp>
    </p:spTree>
    <p:extLst>
      <p:ext uri="{BB962C8B-B14F-4D97-AF65-F5344CB8AC3E}">
        <p14:creationId xmlns:p14="http://schemas.microsoft.com/office/powerpoint/2010/main" val="29953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97E69-1CC9-1D44-86EB-830F49DE9B39}"/>
              </a:ext>
            </a:extLst>
          </p:cNvPr>
          <p:cNvSpPr>
            <a:spLocks noGrp="1"/>
          </p:cNvSpPr>
          <p:nvPr>
            <p:ph type="title"/>
          </p:nvPr>
        </p:nvSpPr>
        <p:spPr>
          <a:xfrm>
            <a:off x="393573" y="5175504"/>
            <a:ext cx="3401187" cy="613725"/>
          </a:xfrm>
        </p:spPr>
        <p:txBody>
          <a:bodyPr/>
          <a:lstStyle/>
          <a:p>
            <a:r>
              <a:rPr lang="en-GB" dirty="0">
                <a:solidFill>
                  <a:srgbClr val="002060"/>
                </a:solidFill>
              </a:rPr>
              <a:t>Cargo claims</a:t>
            </a:r>
          </a:p>
        </p:txBody>
      </p:sp>
      <p:sp>
        <p:nvSpPr>
          <p:cNvPr id="5" name="TextBox 4">
            <a:extLst>
              <a:ext uri="{FF2B5EF4-FFF2-40B4-BE49-F238E27FC236}">
                <a16:creationId xmlns:a16="http://schemas.microsoft.com/office/drawing/2014/main" id="{F022B04C-EE89-41E5-BB97-E8B1B880C694}"/>
              </a:ext>
            </a:extLst>
          </p:cNvPr>
          <p:cNvSpPr txBox="1"/>
          <p:nvPr/>
        </p:nvSpPr>
        <p:spPr>
          <a:xfrm>
            <a:off x="393573" y="5881746"/>
            <a:ext cx="360235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rPr>
              <a:t>Miguel Caballero - Senior Claims Handler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rPr>
              <a:t>Wednesday 14</a:t>
            </a:r>
            <a:r>
              <a:rPr kumimoji="0" lang="en-GB" sz="1400" b="0" i="0" u="none" strike="noStrike" kern="1200" cap="none" spc="0" normalizeH="0" baseline="30000" noProof="0" dirty="0">
                <a:ln>
                  <a:noFill/>
                </a:ln>
                <a:solidFill>
                  <a:srgbClr val="002060"/>
                </a:solidFill>
                <a:effectLst/>
                <a:uLnTx/>
                <a:uFillTx/>
                <a:latin typeface="Calibri" panose="020F0502020204030204"/>
                <a:ea typeface="+mn-ea"/>
                <a:cs typeface="+mn-cs"/>
              </a:rPr>
              <a:t>th</a:t>
            </a:r>
            <a:r>
              <a:rPr kumimoji="0" lang="en-GB" sz="1400" b="0" i="0" u="none" strike="noStrike" kern="1200" cap="none" spc="0" normalizeH="0" baseline="0" noProof="0" dirty="0">
                <a:ln>
                  <a:noFill/>
                </a:ln>
                <a:solidFill>
                  <a:srgbClr val="002060"/>
                </a:solidFill>
                <a:effectLst/>
                <a:uLnTx/>
                <a:uFillTx/>
                <a:latin typeface="Calibri" panose="020F0502020204030204"/>
                <a:ea typeface="+mn-ea"/>
                <a:cs typeface="+mn-cs"/>
              </a:rPr>
              <a:t> September 2022</a:t>
            </a:r>
          </a:p>
        </p:txBody>
      </p:sp>
    </p:spTree>
    <p:extLst>
      <p:ext uri="{BB962C8B-B14F-4D97-AF65-F5344CB8AC3E}">
        <p14:creationId xmlns:p14="http://schemas.microsoft.com/office/powerpoint/2010/main" val="88624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a:xfrm>
            <a:off x="304800" y="360000"/>
            <a:ext cx="9717024" cy="720000"/>
          </a:xfrm>
        </p:spPr>
        <p:txBody>
          <a:bodyPr>
            <a:noAutofit/>
          </a:bodyPr>
          <a:lstStyle/>
          <a:p>
            <a:r>
              <a:rPr lang="en-GB" altLang="en-US" sz="3200" dirty="0">
                <a:latin typeface="Arial" panose="020B0604020202020204" pitchFamily="34" charset="0"/>
              </a:rPr>
              <a:t>What is Defence cover and what does it provide to Members? </a:t>
            </a:r>
            <a:endParaRPr lang="en-GB" sz="3200" dirty="0"/>
          </a:p>
        </p:txBody>
      </p:sp>
      <p:sp>
        <p:nvSpPr>
          <p:cNvPr id="3" name="Content Placeholder 2">
            <a:extLst>
              <a:ext uri="{FF2B5EF4-FFF2-40B4-BE49-F238E27FC236}">
                <a16:creationId xmlns:a16="http://schemas.microsoft.com/office/drawing/2014/main" id="{0303361C-1979-864F-A00B-712F143238D9}"/>
              </a:ext>
            </a:extLst>
          </p:cNvPr>
          <p:cNvSpPr>
            <a:spLocks noGrp="1"/>
          </p:cNvSpPr>
          <p:nvPr>
            <p:ph idx="1"/>
          </p:nvPr>
        </p:nvSpPr>
        <p:spPr>
          <a:xfrm>
            <a:off x="428625" y="1080000"/>
            <a:ext cx="10745175" cy="4965485"/>
          </a:xfrm>
        </p:spPr>
        <p:txBody>
          <a:bodyPr>
            <a:normAutofit/>
          </a:bodyPr>
          <a:lstStyle/>
          <a:p>
            <a:endParaRPr lang="en-GB" sz="2400" dirty="0">
              <a:latin typeface="Arial" panose="020B0604020202020204" pitchFamily="34" charset="0"/>
            </a:endParaRPr>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3</a:t>
            </a:fld>
            <a:endParaRPr lang="en-GB" dirty="0"/>
          </a:p>
        </p:txBody>
      </p:sp>
      <p:pic>
        <p:nvPicPr>
          <p:cNvPr id="6" name="Content Placeholder 2" descr="A picture containing indoor, table, hammer, tool&#10;&#10;Description automatically generated">
            <a:extLst>
              <a:ext uri="{FF2B5EF4-FFF2-40B4-BE49-F238E27FC236}">
                <a16:creationId xmlns:a16="http://schemas.microsoft.com/office/drawing/2014/main" id="{348ED35C-7048-4942-911A-A26000160224}"/>
              </a:ext>
            </a:extLst>
          </p:cNvPr>
          <p:cNvPicPr>
            <a:picLocks noChangeAspect="1"/>
          </p:cNvPicPr>
          <p:nvPr/>
        </p:nvPicPr>
        <p:blipFill>
          <a:blip r:embed="rId3"/>
          <a:stretch>
            <a:fillRect/>
          </a:stretch>
        </p:blipFill>
        <p:spPr>
          <a:xfrm>
            <a:off x="720000" y="1472339"/>
            <a:ext cx="3771345" cy="2813911"/>
          </a:xfrm>
          <a:prstGeom prst="rect">
            <a:avLst/>
          </a:prstGeom>
        </p:spPr>
      </p:pic>
      <p:pic>
        <p:nvPicPr>
          <p:cNvPr id="7" name="Picture 6">
            <a:extLst>
              <a:ext uri="{FF2B5EF4-FFF2-40B4-BE49-F238E27FC236}">
                <a16:creationId xmlns:a16="http://schemas.microsoft.com/office/drawing/2014/main" id="{26CC6627-E9B1-4EC5-836C-D05843A63BC2}"/>
              </a:ext>
            </a:extLst>
          </p:cNvPr>
          <p:cNvPicPr>
            <a:picLocks noChangeAspect="1"/>
          </p:cNvPicPr>
          <p:nvPr/>
        </p:nvPicPr>
        <p:blipFill>
          <a:blip r:embed="rId4"/>
          <a:stretch>
            <a:fillRect/>
          </a:stretch>
        </p:blipFill>
        <p:spPr>
          <a:xfrm>
            <a:off x="5393410" y="1472339"/>
            <a:ext cx="6493790" cy="5320561"/>
          </a:xfrm>
          <a:prstGeom prst="rect">
            <a:avLst/>
          </a:prstGeom>
        </p:spPr>
      </p:pic>
    </p:spTree>
    <p:extLst>
      <p:ext uri="{BB962C8B-B14F-4D97-AF65-F5344CB8AC3E}">
        <p14:creationId xmlns:p14="http://schemas.microsoft.com/office/powerpoint/2010/main" val="1467777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a:xfrm>
            <a:off x="304800" y="360000"/>
            <a:ext cx="9717024" cy="720000"/>
          </a:xfrm>
        </p:spPr>
        <p:txBody>
          <a:bodyPr>
            <a:noAutofit/>
          </a:bodyPr>
          <a:lstStyle/>
          <a:p>
            <a:r>
              <a:rPr lang="en-GB" altLang="en-US" sz="3200" dirty="0">
                <a:latin typeface="Arial" panose="020B0604020202020204" pitchFamily="34" charset="0"/>
              </a:rPr>
              <a:t>What does Defence cover provide to Members? </a:t>
            </a:r>
            <a:endParaRPr lang="en-GB" sz="3200" dirty="0"/>
          </a:p>
        </p:txBody>
      </p:sp>
      <p:sp>
        <p:nvSpPr>
          <p:cNvPr id="3" name="Content Placeholder 2">
            <a:extLst>
              <a:ext uri="{FF2B5EF4-FFF2-40B4-BE49-F238E27FC236}">
                <a16:creationId xmlns:a16="http://schemas.microsoft.com/office/drawing/2014/main" id="{0303361C-1979-864F-A00B-712F143238D9}"/>
              </a:ext>
            </a:extLst>
          </p:cNvPr>
          <p:cNvSpPr>
            <a:spLocks noGrp="1"/>
          </p:cNvSpPr>
          <p:nvPr>
            <p:ph idx="1"/>
          </p:nvPr>
        </p:nvSpPr>
        <p:spPr>
          <a:xfrm>
            <a:off x="304800" y="790825"/>
            <a:ext cx="11582400" cy="5276350"/>
          </a:xfrm>
        </p:spPr>
        <p:txBody>
          <a:bodyPr>
            <a:normAutofit/>
          </a:bodyPr>
          <a:lstStyle/>
          <a:p>
            <a:pPr marL="0" indent="0">
              <a:buNone/>
            </a:pPr>
            <a:endParaRPr lang="en-GB" altLang="en-US" sz="2400" dirty="0">
              <a:latin typeface="Arial" panose="020B0604020202020204" pitchFamily="34" charset="0"/>
            </a:endParaRPr>
          </a:p>
          <a:p>
            <a:pPr marL="0" indent="0">
              <a:buNone/>
            </a:pPr>
            <a:r>
              <a:rPr lang="en-GB" altLang="en-US" sz="2400" dirty="0">
                <a:latin typeface="Arial" panose="020B0604020202020204" pitchFamily="34" charset="0"/>
              </a:rPr>
              <a:t>1) Cover for legal expenses – fees for solicitors, barristers, arbitrators, experts, surveyors, court fees, enforcement costs</a:t>
            </a:r>
          </a:p>
          <a:p>
            <a:pPr marL="0" indent="0">
              <a:buNone/>
            </a:pPr>
            <a:r>
              <a:rPr lang="en-GB" altLang="en-US" sz="2400" dirty="0">
                <a:latin typeface="Arial" panose="020B0604020202020204" pitchFamily="34" charset="0"/>
              </a:rPr>
              <a:t>2) Costs for alternative dispute resolution, </a:t>
            </a:r>
            <a:r>
              <a:rPr lang="en-GB" altLang="en-US" sz="2400" dirty="0" err="1">
                <a:latin typeface="Arial" panose="020B0604020202020204" pitchFamily="34" charset="0"/>
              </a:rPr>
              <a:t>eg</a:t>
            </a:r>
            <a:r>
              <a:rPr lang="en-GB" altLang="en-US" sz="2400" dirty="0">
                <a:latin typeface="Arial" panose="020B0604020202020204" pitchFamily="34" charset="0"/>
              </a:rPr>
              <a:t> mediation</a:t>
            </a:r>
          </a:p>
          <a:p>
            <a:pPr marL="0" indent="0">
              <a:buNone/>
            </a:pPr>
            <a:r>
              <a:rPr lang="en-GB" altLang="en-US" sz="2400" dirty="0">
                <a:latin typeface="Arial" panose="020B0604020202020204" pitchFamily="34" charset="0"/>
              </a:rPr>
              <a:t>3) In-house legal advice and assistance</a:t>
            </a:r>
          </a:p>
          <a:p>
            <a:pPr marL="0" indent="0">
              <a:buNone/>
            </a:pPr>
            <a:r>
              <a:rPr lang="en-GB" sz="2400" dirty="0">
                <a:latin typeface="Arial" panose="020B0604020202020204" pitchFamily="34" charset="0"/>
              </a:rPr>
              <a:t>4) Bail (security for costs) </a:t>
            </a:r>
          </a:p>
          <a:p>
            <a:pPr marL="0" indent="0">
              <a:buSzPct val="100000"/>
              <a:buNone/>
            </a:pPr>
            <a:r>
              <a:rPr lang="en-GB" sz="2400" dirty="0">
                <a:latin typeface="Arial" panose="020B0604020202020204" pitchFamily="34" charset="0"/>
              </a:rPr>
              <a:t>5) Advice and assistance from </a:t>
            </a:r>
            <a:r>
              <a:rPr lang="en-US" altLang="en-US" sz="2400" dirty="0">
                <a:latin typeface="Arial" panose="020B0604020202020204" pitchFamily="34" charset="0"/>
              </a:rPr>
              <a:t>the Club’s l</a:t>
            </a:r>
            <a:r>
              <a:rPr lang="en-GB" sz="2400" dirty="0" err="1">
                <a:latin typeface="Arial" panose="020B0604020202020204" pitchFamily="34" charset="0"/>
              </a:rPr>
              <a:t>oss</a:t>
            </a:r>
            <a:r>
              <a:rPr lang="en-GB" sz="2400" dirty="0">
                <a:latin typeface="Arial" panose="020B0604020202020204" pitchFamily="34" charset="0"/>
              </a:rPr>
              <a:t> prevention department</a:t>
            </a:r>
          </a:p>
          <a:p>
            <a:pPr marL="0" indent="0">
              <a:buSzPct val="100000"/>
              <a:buNone/>
            </a:pPr>
            <a:endParaRPr lang="en-GB" altLang="en-US" sz="2400" dirty="0">
              <a:latin typeface="Arial" panose="020B0604020202020204" pitchFamily="34" charset="0"/>
            </a:endParaRPr>
          </a:p>
          <a:p>
            <a:pPr marL="0" indent="0">
              <a:buSzPct val="100000"/>
              <a:buNone/>
            </a:pPr>
            <a:r>
              <a:rPr lang="en-GB" altLang="en-US" sz="2400" dirty="0">
                <a:latin typeface="Arial" panose="020B0604020202020204" pitchFamily="34" charset="0"/>
              </a:rPr>
              <a:t>NB Defence does </a:t>
            </a:r>
            <a:r>
              <a:rPr lang="en-GB" altLang="en-US" sz="2400" u="sng" dirty="0">
                <a:latin typeface="Arial" panose="020B0604020202020204" pitchFamily="34" charset="0"/>
              </a:rPr>
              <a:t>not</a:t>
            </a:r>
            <a:r>
              <a:rPr lang="en-GB" altLang="en-US" sz="2400" dirty="0">
                <a:latin typeface="Arial" panose="020B0604020202020204" pitchFamily="34" charset="0"/>
              </a:rPr>
              <a:t> provide insurance for the underlying claim, nor for liabilities that fall within Members’ P&amp;I or hull and machinery cover. Instead, we pay for legal costs to enable our Members to pursue (or defend) claims, </a:t>
            </a:r>
            <a:r>
              <a:rPr lang="en-GB" altLang="en-US" sz="2400" dirty="0" err="1">
                <a:latin typeface="Arial" panose="020B0604020202020204" pitchFamily="34" charset="0"/>
              </a:rPr>
              <a:t>eg</a:t>
            </a:r>
            <a:r>
              <a:rPr lang="en-GB" altLang="en-US" sz="2400" dirty="0">
                <a:latin typeface="Arial" panose="020B0604020202020204" pitchFamily="34" charset="0"/>
              </a:rPr>
              <a:t> unpaid hire.</a:t>
            </a:r>
          </a:p>
          <a:p>
            <a:pPr marL="0" indent="0">
              <a:buSzPct val="100000"/>
              <a:buNone/>
            </a:pPr>
            <a:endParaRPr lang="en-GB" sz="2400" dirty="0">
              <a:latin typeface="Arial" panose="020B0604020202020204" pitchFamily="34" charset="0"/>
            </a:endParaRPr>
          </a:p>
          <a:p>
            <a:endParaRPr lang="en-GB" sz="2400" dirty="0">
              <a:latin typeface="Arial" panose="020B0604020202020204" pitchFamily="34" charset="0"/>
            </a:endParaRPr>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4</a:t>
            </a:fld>
            <a:endParaRPr lang="en-GB" dirty="0"/>
          </a:p>
        </p:txBody>
      </p:sp>
    </p:spTree>
    <p:extLst>
      <p:ext uri="{BB962C8B-B14F-4D97-AF65-F5344CB8AC3E}">
        <p14:creationId xmlns:p14="http://schemas.microsoft.com/office/powerpoint/2010/main" val="4041238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p:txBody>
          <a:bodyPr>
            <a:normAutofit/>
          </a:bodyPr>
          <a:lstStyle/>
          <a:p>
            <a:r>
              <a:rPr lang="en-GB" sz="3200" dirty="0"/>
              <a:t>Special features of Defence cover</a:t>
            </a:r>
            <a:r>
              <a:rPr lang="en-GB" altLang="en-US" sz="3200" dirty="0">
                <a:latin typeface="Arial" panose="020B0604020202020204" pitchFamily="34" charset="0"/>
              </a:rPr>
              <a:t>:</a:t>
            </a:r>
            <a:endParaRPr lang="en-GB" sz="3200" i="1" dirty="0"/>
          </a:p>
        </p:txBody>
      </p:sp>
      <p:sp>
        <p:nvSpPr>
          <p:cNvPr id="3" name="Content Placeholder 2">
            <a:extLst>
              <a:ext uri="{FF2B5EF4-FFF2-40B4-BE49-F238E27FC236}">
                <a16:creationId xmlns:a16="http://schemas.microsoft.com/office/drawing/2014/main" id="{0303361C-1979-864F-A00B-712F143238D9}"/>
              </a:ext>
            </a:extLst>
          </p:cNvPr>
          <p:cNvSpPr>
            <a:spLocks noGrp="1"/>
          </p:cNvSpPr>
          <p:nvPr>
            <p:ph idx="1"/>
          </p:nvPr>
        </p:nvSpPr>
        <p:spPr>
          <a:xfrm>
            <a:off x="257177" y="1180013"/>
            <a:ext cx="11504612" cy="4965485"/>
          </a:xfrm>
        </p:spPr>
        <p:txBody>
          <a:bodyPr>
            <a:normAutofit/>
          </a:bodyPr>
          <a:lstStyle/>
          <a:p>
            <a:pPr marL="0" indent="0">
              <a:buNone/>
            </a:pPr>
            <a:r>
              <a:rPr lang="en-GB" sz="2400" dirty="0">
                <a:latin typeface="Arial" panose="020B0604020202020204" pitchFamily="34" charset="0"/>
              </a:rPr>
              <a:t>It is important to appreciate the differences between P&amp;I and Defence cover. </a:t>
            </a:r>
          </a:p>
          <a:p>
            <a:pPr marL="0" indent="0">
              <a:buNone/>
            </a:pPr>
            <a:endParaRPr lang="en-GB" sz="2400" dirty="0">
              <a:latin typeface="Arial" panose="020B0604020202020204" pitchFamily="34" charset="0"/>
            </a:endParaRPr>
          </a:p>
          <a:p>
            <a:pPr marL="0" indent="0">
              <a:buNone/>
            </a:pPr>
            <a:r>
              <a:rPr lang="en-GB" sz="2400" dirty="0">
                <a:latin typeface="Arial" panose="020B0604020202020204" pitchFamily="34" charset="0"/>
              </a:rPr>
              <a:t>1) The types of underlying claims </a:t>
            </a:r>
          </a:p>
          <a:p>
            <a:pPr marL="0" indent="0">
              <a:buNone/>
            </a:pPr>
            <a:endParaRPr lang="en-GB" sz="2400" dirty="0">
              <a:latin typeface="Arial" panose="020B0604020202020204" pitchFamily="34" charset="0"/>
            </a:endParaRPr>
          </a:p>
          <a:p>
            <a:pPr marL="0" indent="0">
              <a:buClrTx/>
              <a:buNone/>
            </a:pPr>
            <a:r>
              <a:rPr lang="en-GB" sz="2400" dirty="0">
                <a:latin typeface="Arial" panose="020B0604020202020204" pitchFamily="34" charset="0"/>
              </a:rPr>
              <a:t>2) West Defence doesn’t cover the claim itself (</a:t>
            </a:r>
            <a:r>
              <a:rPr lang="en-GB" sz="2400" dirty="0" err="1">
                <a:latin typeface="Arial" panose="020B0604020202020204" pitchFamily="34" charset="0"/>
              </a:rPr>
              <a:t>eg</a:t>
            </a:r>
            <a:r>
              <a:rPr lang="en-GB" sz="2400" dirty="0">
                <a:latin typeface="Arial" panose="020B0604020202020204" pitchFamily="34" charset="0"/>
              </a:rPr>
              <a:t> the unpaid hire) which remains Members’ claim - </a:t>
            </a:r>
            <a:r>
              <a:rPr lang="en-GB" sz="2400" i="1" dirty="0">
                <a:latin typeface="Arial" panose="020B0604020202020204" pitchFamily="34" charset="0"/>
              </a:rPr>
              <a:t>it’s Members’ cash we are talking about!</a:t>
            </a:r>
            <a:endParaRPr lang="en-GB" sz="2400" dirty="0">
              <a:latin typeface="Arial" panose="020B0604020202020204" pitchFamily="34" charset="0"/>
            </a:endParaRPr>
          </a:p>
          <a:p>
            <a:pPr marL="0" indent="0">
              <a:buClrTx/>
              <a:buNone/>
            </a:pPr>
            <a:endParaRPr lang="en-GB" sz="2400" dirty="0">
              <a:latin typeface="Arial" panose="020B0604020202020204" pitchFamily="34" charset="0"/>
            </a:endParaRPr>
          </a:p>
          <a:p>
            <a:pPr marL="0" indent="0">
              <a:buClrTx/>
              <a:buNone/>
            </a:pPr>
            <a:r>
              <a:rPr lang="en-GB" sz="2400" dirty="0">
                <a:latin typeface="Arial" panose="020B0604020202020204" pitchFamily="34" charset="0"/>
              </a:rPr>
              <a:t>3) Defence cover is discretionary </a:t>
            </a:r>
          </a:p>
          <a:p>
            <a:pPr marL="0" indent="0">
              <a:buClrTx/>
              <a:buNone/>
            </a:pPr>
            <a:endParaRPr lang="en-GB" sz="2400" dirty="0">
              <a:latin typeface="Arial" panose="020B0604020202020204" pitchFamily="34" charset="0"/>
            </a:endParaRPr>
          </a:p>
          <a:p>
            <a:pPr marL="0" indent="0">
              <a:buNone/>
            </a:pPr>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5</a:t>
            </a:fld>
            <a:endParaRPr lang="en-GB" dirty="0"/>
          </a:p>
        </p:txBody>
      </p:sp>
    </p:spTree>
    <p:extLst>
      <p:ext uri="{BB962C8B-B14F-4D97-AF65-F5344CB8AC3E}">
        <p14:creationId xmlns:p14="http://schemas.microsoft.com/office/powerpoint/2010/main" val="283324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a:xfrm>
            <a:off x="720000" y="360000"/>
            <a:ext cx="9295538" cy="720000"/>
          </a:xfrm>
        </p:spPr>
        <p:txBody>
          <a:bodyPr>
            <a:normAutofit fontScale="90000"/>
          </a:bodyPr>
          <a:lstStyle/>
          <a:p>
            <a:r>
              <a:rPr lang="en-GB" sz="3200" dirty="0"/>
              <a:t>What are the grounds on which the Club exercises its discretion?</a:t>
            </a:r>
          </a:p>
        </p:txBody>
      </p:sp>
      <p:sp>
        <p:nvSpPr>
          <p:cNvPr id="3" name="Content Placeholder 2">
            <a:extLst>
              <a:ext uri="{FF2B5EF4-FFF2-40B4-BE49-F238E27FC236}">
                <a16:creationId xmlns:a16="http://schemas.microsoft.com/office/drawing/2014/main" id="{0303361C-1979-864F-A00B-712F143238D9}"/>
              </a:ext>
            </a:extLst>
          </p:cNvPr>
          <p:cNvSpPr>
            <a:spLocks noGrp="1"/>
          </p:cNvSpPr>
          <p:nvPr>
            <p:ph idx="1"/>
          </p:nvPr>
        </p:nvSpPr>
        <p:spPr>
          <a:xfrm>
            <a:off x="228601" y="1260000"/>
            <a:ext cx="11801474" cy="4785485"/>
          </a:xfrm>
        </p:spPr>
        <p:txBody>
          <a:bodyPr>
            <a:normAutofit/>
          </a:bodyPr>
          <a:lstStyle/>
          <a:p>
            <a:pPr>
              <a:buClrTx/>
              <a:buFont typeface="Wingdings" panose="05000000000000000000" pitchFamily="2" charset="2"/>
              <a:buChar char="Ø"/>
            </a:pPr>
            <a:r>
              <a:rPr lang="en-GB" sz="2400" dirty="0">
                <a:latin typeface="Arial" panose="020B0604020202020204" pitchFamily="34" charset="0"/>
              </a:rPr>
              <a:t> The 5 main grounds:</a:t>
            </a:r>
          </a:p>
          <a:p>
            <a:pPr marL="0" indent="0">
              <a:buClrTx/>
              <a:buNone/>
            </a:pPr>
            <a:endParaRPr lang="en-GB" sz="2400" dirty="0">
              <a:latin typeface="Arial" panose="020B0604020202020204" pitchFamily="34" charset="0"/>
            </a:endParaRPr>
          </a:p>
          <a:p>
            <a:pPr marL="457200" indent="-457200">
              <a:buClrTx/>
              <a:buSzPct val="100000"/>
              <a:buFont typeface="+mj-lt"/>
              <a:buAutoNum type="arabicParenR"/>
            </a:pPr>
            <a:r>
              <a:rPr lang="en-GB" sz="2400" dirty="0">
                <a:latin typeface="Arial" panose="020B0604020202020204" pitchFamily="34" charset="0"/>
              </a:rPr>
              <a:t>Legal merits</a:t>
            </a:r>
          </a:p>
          <a:p>
            <a:pPr marL="0" indent="0">
              <a:buSzPct val="100000"/>
              <a:buNone/>
            </a:pPr>
            <a:r>
              <a:rPr lang="en-GB" sz="2400" dirty="0">
                <a:latin typeface="Arial" panose="020B0604020202020204" pitchFamily="34" charset="0"/>
              </a:rPr>
              <a:t>2) Enforcement/security</a:t>
            </a:r>
          </a:p>
          <a:p>
            <a:pPr marL="0" indent="0">
              <a:buSzPct val="100000"/>
              <a:buNone/>
            </a:pPr>
            <a:r>
              <a:rPr lang="en-GB" sz="2400" dirty="0">
                <a:latin typeface="Arial" panose="020B0604020202020204" pitchFamily="34" charset="0"/>
              </a:rPr>
              <a:t>3) Cost vs benefit</a:t>
            </a:r>
          </a:p>
          <a:p>
            <a:pPr marL="0" indent="0">
              <a:buSzPct val="100000"/>
              <a:buNone/>
            </a:pPr>
            <a:r>
              <a:rPr lang="en-GB" sz="2400" dirty="0">
                <a:latin typeface="Arial" panose="020B0604020202020204" pitchFamily="34" charset="0"/>
              </a:rPr>
              <a:t>4) Whether the Member has protected itself</a:t>
            </a:r>
          </a:p>
          <a:p>
            <a:pPr marL="0" indent="0">
              <a:buSzPct val="100000"/>
              <a:buNone/>
            </a:pPr>
            <a:r>
              <a:rPr lang="en-GB" sz="2400" dirty="0">
                <a:latin typeface="Arial" panose="020B0604020202020204" pitchFamily="34" charset="0"/>
              </a:rPr>
              <a:t>5) Whether the claim is in the interests of the Club</a:t>
            </a:r>
          </a:p>
          <a:p>
            <a:pPr marL="0" indent="0">
              <a:buNone/>
            </a:pPr>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6</a:t>
            </a:fld>
            <a:endParaRPr lang="en-GB" dirty="0"/>
          </a:p>
        </p:txBody>
      </p:sp>
    </p:spTree>
    <p:extLst>
      <p:ext uri="{BB962C8B-B14F-4D97-AF65-F5344CB8AC3E}">
        <p14:creationId xmlns:p14="http://schemas.microsoft.com/office/powerpoint/2010/main" val="167461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p:txBody>
          <a:bodyPr>
            <a:normAutofit fontScale="90000"/>
          </a:bodyPr>
          <a:lstStyle/>
          <a:p>
            <a:r>
              <a:rPr lang="en-GB" sz="3200" dirty="0"/>
              <a:t>Some examples of how discretion is exercised:</a:t>
            </a:r>
          </a:p>
        </p:txBody>
      </p:sp>
      <p:sp>
        <p:nvSpPr>
          <p:cNvPr id="3" name="Content Placeholder 2">
            <a:extLst>
              <a:ext uri="{FF2B5EF4-FFF2-40B4-BE49-F238E27FC236}">
                <a16:creationId xmlns:a16="http://schemas.microsoft.com/office/drawing/2014/main" id="{0303361C-1979-864F-A00B-712F143238D9}"/>
              </a:ext>
            </a:extLst>
          </p:cNvPr>
          <p:cNvSpPr>
            <a:spLocks noGrp="1"/>
          </p:cNvSpPr>
          <p:nvPr>
            <p:ph idx="1"/>
          </p:nvPr>
        </p:nvSpPr>
        <p:spPr>
          <a:xfrm>
            <a:off x="204537" y="1116135"/>
            <a:ext cx="11753001" cy="5263661"/>
          </a:xfrm>
        </p:spPr>
        <p:txBody>
          <a:bodyPr>
            <a:normAutofit lnSpcReduction="10000"/>
          </a:bodyPr>
          <a:lstStyle/>
          <a:p>
            <a:pPr marL="0" indent="0">
              <a:buClrTx/>
              <a:buNone/>
            </a:pPr>
            <a:r>
              <a:rPr lang="en-GB" sz="2400" dirty="0">
                <a:latin typeface="Arial" panose="020B0604020202020204" pitchFamily="34" charset="0"/>
              </a:rPr>
              <a:t>a) Where the Member has excellent prospects of “winning” in court or arbitration but the other side has little/no assets</a:t>
            </a:r>
          </a:p>
          <a:p>
            <a:pPr marL="0" indent="0">
              <a:buNone/>
            </a:pPr>
            <a:endParaRPr lang="en-GB" sz="2400" u="sng" dirty="0">
              <a:latin typeface="Arial" panose="020B0604020202020204" pitchFamily="34" charset="0"/>
            </a:endParaRPr>
          </a:p>
          <a:p>
            <a:pPr marL="0" indent="0">
              <a:buNone/>
            </a:pPr>
            <a:r>
              <a:rPr lang="en-GB" sz="2400" dirty="0">
                <a:latin typeface="Arial" panose="020B0604020202020204" pitchFamily="34" charset="0"/>
              </a:rPr>
              <a:t>b) Conversely, where the other side does have assets but it is uncertain or unlikely that the Member will succeed in proving liability against the other side (or in defending liability where the other side is claiming against the Member)</a:t>
            </a:r>
          </a:p>
          <a:p>
            <a:pPr marL="0" indent="0">
              <a:buNone/>
            </a:pPr>
            <a:r>
              <a:rPr lang="en-GB" sz="2400" dirty="0">
                <a:latin typeface="Arial" panose="020B0604020202020204" pitchFamily="34" charset="0"/>
                <a:hlinkClick r:id="rId3"/>
              </a:rPr>
              <a:t>https://www.westpandi.com/Publications/News/October-2021/Time-bars-in-demurrage-claims-how-is-time-calculat/</a:t>
            </a:r>
            <a:endParaRPr lang="en-GB" sz="2400" dirty="0">
              <a:latin typeface="Arial" panose="020B0604020202020204" pitchFamily="34" charset="0"/>
            </a:endParaRPr>
          </a:p>
          <a:p>
            <a:pPr marL="0" indent="0">
              <a:buNone/>
            </a:pPr>
            <a:endParaRPr lang="en-GB" sz="2400" dirty="0">
              <a:latin typeface="Arial" panose="020B0604020202020204" pitchFamily="34" charset="0"/>
            </a:endParaRPr>
          </a:p>
          <a:p>
            <a:pPr marL="0" indent="0">
              <a:buNone/>
            </a:pPr>
            <a:r>
              <a:rPr lang="en-GB" sz="2400" dirty="0">
                <a:latin typeface="Arial" panose="020B0604020202020204" pitchFamily="34" charset="0"/>
              </a:rPr>
              <a:t>c) What about where the Member is a time charterer and the owner claims that the Member has damaged the vessel </a:t>
            </a:r>
            <a:r>
              <a:rPr lang="en-GB" sz="2400" dirty="0" err="1">
                <a:latin typeface="Arial" panose="020B0604020202020204" pitchFamily="34" charset="0"/>
              </a:rPr>
              <a:t>eg</a:t>
            </a:r>
            <a:r>
              <a:rPr lang="en-GB" sz="2400" dirty="0">
                <a:latin typeface="Arial" panose="020B0604020202020204" pitchFamily="34" charset="0"/>
              </a:rPr>
              <a:t> by supplying allegedly off-spec bunkers? </a:t>
            </a:r>
          </a:p>
          <a:p>
            <a:pPr marL="0" indent="0">
              <a:buNone/>
            </a:pPr>
            <a:r>
              <a:rPr lang="en-GB" sz="2400" dirty="0">
                <a:latin typeface="Arial" panose="020B0604020202020204" pitchFamily="34" charset="0"/>
              </a:rPr>
              <a:t>Rule 3 (c</a:t>
            </a:r>
            <a:r>
              <a:rPr lang="en-GB" sz="2400" dirty="0"/>
              <a:t>over for Charterers and related parties): “</a:t>
            </a:r>
            <a:r>
              <a:rPr lang="en-GB" sz="2400" i="1" dirty="0"/>
              <a:t>Liability as charterer to pay freight, charter hire, demurrage or damages to the owner or </a:t>
            </a:r>
            <a:r>
              <a:rPr lang="en-GB" sz="2400" i="1" dirty="0" err="1"/>
              <a:t>disponent</a:t>
            </a:r>
            <a:r>
              <a:rPr lang="en-GB" sz="2400" i="1" dirty="0"/>
              <a:t> owner of the insured vessel as a result of loss of or damage to the vessel for which the Member is responsible</a:t>
            </a:r>
            <a:r>
              <a:rPr lang="en-GB" sz="2400" dirty="0"/>
              <a:t>”.</a:t>
            </a:r>
            <a:endParaRPr lang="en-GB" sz="2400" dirty="0">
              <a:latin typeface="Arial" panose="020B0604020202020204" pitchFamily="34" charset="0"/>
            </a:endParaRPr>
          </a:p>
          <a:p>
            <a:pPr marL="0" indent="0">
              <a:buNone/>
            </a:pPr>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7</a:t>
            </a:fld>
            <a:endParaRPr lang="en-GB" dirty="0"/>
          </a:p>
        </p:txBody>
      </p:sp>
    </p:spTree>
    <p:extLst>
      <p:ext uri="{BB962C8B-B14F-4D97-AF65-F5344CB8AC3E}">
        <p14:creationId xmlns:p14="http://schemas.microsoft.com/office/powerpoint/2010/main" val="3514876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p:txBody>
          <a:bodyPr>
            <a:normAutofit/>
          </a:bodyPr>
          <a:lstStyle/>
          <a:p>
            <a:r>
              <a:rPr lang="en-GB" sz="3200" dirty="0"/>
              <a:t>Other aspects of Defence cover:</a:t>
            </a:r>
          </a:p>
        </p:txBody>
      </p:sp>
      <p:sp>
        <p:nvSpPr>
          <p:cNvPr id="3" name="Content Placeholder 2">
            <a:extLst>
              <a:ext uri="{FF2B5EF4-FFF2-40B4-BE49-F238E27FC236}">
                <a16:creationId xmlns:a16="http://schemas.microsoft.com/office/drawing/2014/main" id="{0303361C-1979-864F-A00B-712F143238D9}"/>
              </a:ext>
            </a:extLst>
          </p:cNvPr>
          <p:cNvSpPr>
            <a:spLocks noGrp="1"/>
          </p:cNvSpPr>
          <p:nvPr>
            <p:ph idx="1"/>
          </p:nvPr>
        </p:nvSpPr>
        <p:spPr>
          <a:xfrm>
            <a:off x="720000" y="1304544"/>
            <a:ext cx="10752000" cy="4891304"/>
          </a:xfrm>
        </p:spPr>
        <p:txBody>
          <a:bodyPr>
            <a:normAutofit/>
          </a:bodyPr>
          <a:lstStyle/>
          <a:p>
            <a:pPr>
              <a:buClrTx/>
              <a:buFont typeface="Wingdings" panose="05000000000000000000" pitchFamily="2" charset="2"/>
              <a:buChar char="Ø"/>
            </a:pPr>
            <a:r>
              <a:rPr lang="en-GB" sz="2400" dirty="0">
                <a:latin typeface="Arial" panose="020B0604020202020204" pitchFamily="34" charset="0"/>
              </a:rPr>
              <a:t>Defence support is considered in stages. </a:t>
            </a:r>
          </a:p>
          <a:p>
            <a:pPr marL="0" indent="0">
              <a:buClrTx/>
              <a:buNone/>
            </a:pPr>
            <a:endParaRPr lang="en-GB" sz="2400" dirty="0">
              <a:latin typeface="Arial" panose="020B0604020202020204" pitchFamily="34" charset="0"/>
            </a:endParaRPr>
          </a:p>
          <a:p>
            <a:pPr marL="0" indent="0">
              <a:buClrTx/>
              <a:buNone/>
            </a:pPr>
            <a:r>
              <a:rPr lang="en-GB" sz="2400" dirty="0">
                <a:latin typeface="Arial" panose="020B0604020202020204" pitchFamily="34" charset="0"/>
              </a:rPr>
              <a:t>It is important that:</a:t>
            </a:r>
          </a:p>
          <a:p>
            <a:pPr>
              <a:buClrTx/>
              <a:buFont typeface="Wingdings" panose="05000000000000000000" pitchFamily="2" charset="2"/>
              <a:buChar char="§"/>
            </a:pPr>
            <a:r>
              <a:rPr lang="en-GB" sz="2400" dirty="0">
                <a:latin typeface="Arial" panose="020B0604020202020204" pitchFamily="34" charset="0"/>
              </a:rPr>
              <a:t>Members must notify the Club of actual or potential claims “promptly”</a:t>
            </a:r>
          </a:p>
          <a:p>
            <a:pPr>
              <a:buClrTx/>
              <a:buFont typeface="Wingdings" panose="05000000000000000000" pitchFamily="2" charset="2"/>
              <a:buChar char="§"/>
            </a:pPr>
            <a:r>
              <a:rPr lang="en-GB" sz="2400" dirty="0">
                <a:latin typeface="Arial" panose="020B0604020202020204" pitchFamily="34" charset="0"/>
              </a:rPr>
              <a:t>Ask for Club’s view before lawyers or experts are instructed</a:t>
            </a:r>
          </a:p>
          <a:p>
            <a:pPr>
              <a:buClrTx/>
              <a:buFont typeface="Wingdings" panose="05000000000000000000" pitchFamily="2" charset="2"/>
              <a:buChar char="§"/>
            </a:pPr>
            <a:r>
              <a:rPr lang="en-GB" sz="2400" dirty="0">
                <a:latin typeface="Arial" panose="020B0604020202020204" pitchFamily="34" charset="0"/>
              </a:rPr>
              <a:t>Keep the Club advised of developments</a:t>
            </a:r>
          </a:p>
          <a:p>
            <a:pPr marL="0" indent="0">
              <a:buNone/>
            </a:pPr>
            <a:endParaRPr lang="en-GB" sz="2400" dirty="0">
              <a:latin typeface="Arial" panose="020B0604020202020204" pitchFamily="34" charset="0"/>
            </a:endParaRPr>
          </a:p>
          <a:p>
            <a:pPr>
              <a:buClrTx/>
              <a:buFont typeface="Wingdings" panose="05000000000000000000" pitchFamily="2" charset="2"/>
              <a:buChar char="Ø"/>
            </a:pPr>
            <a:r>
              <a:rPr lang="en-GB" sz="2400" dirty="0">
                <a:latin typeface="Arial" panose="020B0604020202020204" pitchFamily="34" charset="0"/>
              </a:rPr>
              <a:t>Deductible structure</a:t>
            </a:r>
          </a:p>
          <a:p>
            <a:pPr marL="0" indent="0">
              <a:buNone/>
            </a:pPr>
            <a:endParaRPr lang="en-GB" sz="2400" dirty="0">
              <a:latin typeface="Arial" panose="020B0604020202020204" pitchFamily="34" charset="0"/>
            </a:endParaRPr>
          </a:p>
          <a:p>
            <a:pPr>
              <a:buClrTx/>
              <a:buFont typeface="Wingdings" panose="05000000000000000000" pitchFamily="2" charset="2"/>
              <a:buChar char="Ø"/>
            </a:pPr>
            <a:r>
              <a:rPr lang="en-GB" sz="2400" dirty="0">
                <a:latin typeface="Arial" panose="020B0604020202020204" pitchFamily="34" charset="0"/>
              </a:rPr>
              <a:t>High limit of cover - US$10m &amp; can purchase higher limit (up to US$15m in total)</a:t>
            </a:r>
          </a:p>
          <a:p>
            <a:pPr marL="0" indent="0">
              <a:buNone/>
            </a:pPr>
            <a:endParaRPr lang="en-GB" sz="2800" dirty="0">
              <a:latin typeface="Arial" panose="020B0604020202020204" pitchFamily="34" charset="0"/>
            </a:endParaRPr>
          </a:p>
          <a:p>
            <a:pPr marL="0" indent="0">
              <a:buClrTx/>
              <a:buNone/>
            </a:pPr>
            <a:endParaRPr lang="en-GB" sz="2400" dirty="0">
              <a:latin typeface="Arial" panose="020B0604020202020204" pitchFamily="34" charset="0"/>
            </a:endParaRPr>
          </a:p>
          <a:p>
            <a:pPr marL="0" indent="0">
              <a:buNone/>
            </a:pPr>
            <a:endParaRPr lang="en-GB" sz="2400" dirty="0">
              <a:latin typeface="Arial" panose="020B0604020202020204" pitchFamily="34" charset="0"/>
            </a:endParaRPr>
          </a:p>
          <a:p>
            <a:pPr marL="0" indent="0">
              <a:buNone/>
            </a:pPr>
            <a:endParaRPr lang="en-GB" dirty="0"/>
          </a:p>
          <a:p>
            <a:endParaRPr lang="en-GB" dirty="0"/>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8</a:t>
            </a:fld>
            <a:endParaRPr lang="en-GB" dirty="0"/>
          </a:p>
        </p:txBody>
      </p:sp>
    </p:spTree>
    <p:extLst>
      <p:ext uri="{BB962C8B-B14F-4D97-AF65-F5344CB8AC3E}">
        <p14:creationId xmlns:p14="http://schemas.microsoft.com/office/powerpoint/2010/main" val="1188775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82F68-2882-3D48-B4D4-FD9C2B295027}"/>
              </a:ext>
            </a:extLst>
          </p:cNvPr>
          <p:cNvSpPr>
            <a:spLocks noGrp="1"/>
          </p:cNvSpPr>
          <p:nvPr>
            <p:ph type="title"/>
          </p:nvPr>
        </p:nvSpPr>
        <p:spPr/>
        <p:txBody>
          <a:bodyPr>
            <a:normAutofit/>
          </a:bodyPr>
          <a:lstStyle/>
          <a:p>
            <a:r>
              <a:rPr lang="en-GB" sz="3200" dirty="0"/>
              <a:t>Other aspects of Defence cover:</a:t>
            </a:r>
          </a:p>
        </p:txBody>
      </p:sp>
      <p:sp>
        <p:nvSpPr>
          <p:cNvPr id="3" name="Content Placeholder 2">
            <a:extLst>
              <a:ext uri="{FF2B5EF4-FFF2-40B4-BE49-F238E27FC236}">
                <a16:creationId xmlns:a16="http://schemas.microsoft.com/office/drawing/2014/main" id="{0303361C-1979-864F-A00B-712F143238D9}"/>
              </a:ext>
            </a:extLst>
          </p:cNvPr>
          <p:cNvSpPr>
            <a:spLocks noGrp="1"/>
          </p:cNvSpPr>
          <p:nvPr>
            <p:ph idx="1"/>
          </p:nvPr>
        </p:nvSpPr>
        <p:spPr/>
        <p:txBody>
          <a:bodyPr>
            <a:normAutofit/>
          </a:bodyPr>
          <a:lstStyle/>
          <a:p>
            <a:pPr>
              <a:buClrTx/>
              <a:buFont typeface="Wingdings" panose="05000000000000000000" pitchFamily="2" charset="2"/>
              <a:buChar char="Ø"/>
            </a:pPr>
            <a:r>
              <a:rPr lang="en-GB" sz="2400" dirty="0">
                <a:latin typeface="Arial" panose="020B0604020202020204" pitchFamily="34" charset="0"/>
              </a:rPr>
              <a:t>Club’s preferred legal suppliers (and correspondents)</a:t>
            </a:r>
          </a:p>
          <a:p>
            <a:pPr marL="0" indent="0">
              <a:buClrTx/>
              <a:buNone/>
            </a:pPr>
            <a:endParaRPr lang="en-GB" sz="2400" dirty="0">
              <a:latin typeface="Arial" panose="020B0604020202020204" pitchFamily="34" charset="0"/>
            </a:endParaRPr>
          </a:p>
          <a:p>
            <a:pPr>
              <a:buClrTx/>
              <a:buFont typeface="Wingdings" panose="05000000000000000000" pitchFamily="2" charset="2"/>
              <a:buChar char="Ø"/>
            </a:pPr>
            <a:r>
              <a:rPr lang="en-GB" sz="2400" dirty="0">
                <a:latin typeface="Arial" panose="020B0604020202020204" pitchFamily="34" charset="0"/>
              </a:rPr>
              <a:t>“Pay to be paid”</a:t>
            </a:r>
          </a:p>
          <a:p>
            <a:endParaRPr lang="en-GB" sz="2400" dirty="0">
              <a:latin typeface="Arial" panose="020B0604020202020204" pitchFamily="34" charset="0"/>
            </a:endParaRPr>
          </a:p>
          <a:p>
            <a:pPr>
              <a:buClrTx/>
              <a:buFont typeface="Wingdings" panose="05000000000000000000" pitchFamily="2" charset="2"/>
              <a:buChar char="Ø"/>
            </a:pPr>
            <a:r>
              <a:rPr lang="en-GB" sz="2400" dirty="0">
                <a:latin typeface="Arial" panose="020B0604020202020204" pitchFamily="34" charset="0"/>
              </a:rPr>
              <a:t> Costs contribution to the Club: </a:t>
            </a:r>
          </a:p>
          <a:p>
            <a:pPr>
              <a:buClrTx/>
            </a:pPr>
            <a:r>
              <a:rPr lang="en-GB" sz="2400" dirty="0">
                <a:latin typeface="Arial" panose="020B0604020202020204" pitchFamily="34" charset="0"/>
              </a:rPr>
              <a:t>Costs element of judgments and awards</a:t>
            </a:r>
          </a:p>
          <a:p>
            <a:pPr>
              <a:buClrTx/>
            </a:pPr>
            <a:r>
              <a:rPr lang="en-GB" sz="2400" dirty="0">
                <a:latin typeface="Arial" panose="020B0604020202020204" pitchFamily="34" charset="0"/>
              </a:rPr>
              <a:t>Lump sum settlements - </a:t>
            </a:r>
            <a:r>
              <a:rPr lang="en-US" sz="2400" dirty="0">
                <a:hlinkClick r:id="rId3"/>
              </a:rPr>
              <a:t>https://www.westpandi.com/Publications/Notice-to-Members/notice-to-members-no.-2-20152016/</a:t>
            </a:r>
            <a:r>
              <a:rPr lang="en-US" sz="2400" dirty="0"/>
              <a:t>]</a:t>
            </a:r>
          </a:p>
          <a:p>
            <a:pPr marL="0" indent="0">
              <a:buClrTx/>
              <a:buNone/>
            </a:pPr>
            <a:endParaRPr lang="en-GB" sz="2400" dirty="0">
              <a:latin typeface="Arial" panose="020B0604020202020204" pitchFamily="34" charset="0"/>
            </a:endParaRPr>
          </a:p>
          <a:p>
            <a:endParaRPr lang="en-GB" dirty="0"/>
          </a:p>
          <a:p>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A24FFD4C-83FF-D748-A00E-2AF0735162E4}"/>
              </a:ext>
            </a:extLst>
          </p:cNvPr>
          <p:cNvSpPr>
            <a:spLocks noGrp="1"/>
          </p:cNvSpPr>
          <p:nvPr>
            <p:ph type="sldNum" sz="quarter" idx="10"/>
          </p:nvPr>
        </p:nvSpPr>
        <p:spPr/>
        <p:txBody>
          <a:bodyPr/>
          <a:lstStyle/>
          <a:p>
            <a:fld id="{3810F46F-C13F-3844-AA0F-22DF1532835B}" type="slidenum">
              <a:rPr lang="en-GB" smtClean="0"/>
              <a:pPr/>
              <a:t>9</a:t>
            </a:fld>
            <a:endParaRPr lang="en-GB" dirty="0"/>
          </a:p>
        </p:txBody>
      </p:sp>
    </p:spTree>
    <p:extLst>
      <p:ext uri="{BB962C8B-B14F-4D97-AF65-F5344CB8AC3E}">
        <p14:creationId xmlns:p14="http://schemas.microsoft.com/office/powerpoint/2010/main" val="1882568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1_Office Theme">
  <a:themeElements>
    <a:clrScheme name="Custom 91">
      <a:dk1>
        <a:srgbClr val="000000"/>
      </a:dk1>
      <a:lt1>
        <a:srgbClr val="FFFFFF"/>
      </a:lt1>
      <a:dk2>
        <a:srgbClr val="001E2A"/>
      </a:dk2>
      <a:lt2>
        <a:srgbClr val="E7E6E6"/>
      </a:lt2>
      <a:accent1>
        <a:srgbClr val="0069B1"/>
      </a:accent1>
      <a:accent2>
        <a:srgbClr val="00C7B1"/>
      </a:accent2>
      <a:accent3>
        <a:srgbClr val="7F94DD"/>
      </a:accent3>
      <a:accent4>
        <a:srgbClr val="59CBE8"/>
      </a:accent4>
      <a:accent5>
        <a:srgbClr val="991D66"/>
      </a:accent5>
      <a:accent6>
        <a:srgbClr val="C3D600"/>
      </a:accent6>
      <a:hlink>
        <a:srgbClr val="FF8200"/>
      </a:hlink>
      <a:folHlink>
        <a:srgbClr val="BA0C2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0D845EF2-1EED-447F-A937-F98075D33776}" vid="{9724879A-D6E2-40CF-838E-555E780F74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6.WOE_Defence</Template>
  <TotalTime>440</TotalTime>
  <Words>5042</Words>
  <Application>Microsoft Office PowerPoint</Application>
  <PresentationFormat>Widescreen</PresentationFormat>
  <Paragraphs>287</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HK Grotesk</vt:lpstr>
      <vt:lpstr>Wingdings</vt:lpstr>
      <vt:lpstr>1_Office Theme</vt:lpstr>
      <vt:lpstr>West Defence – an introduction</vt:lpstr>
      <vt:lpstr>Cargo claims</vt:lpstr>
      <vt:lpstr>What is Defence cover and what does it provide to Members? </vt:lpstr>
      <vt:lpstr>What does Defence cover provide to Members? </vt:lpstr>
      <vt:lpstr>Special features of Defence cover:</vt:lpstr>
      <vt:lpstr>What are the grounds on which the Club exercises its discretion?</vt:lpstr>
      <vt:lpstr>Some examples of how discretion is exercised:</vt:lpstr>
      <vt:lpstr>Other aspects of Defence cover:</vt:lpstr>
      <vt:lpstr>Other aspects of Defence cover:</vt:lpstr>
      <vt:lpstr>Defence case example 1</vt:lpstr>
      <vt:lpstr>Defence case example 2</vt:lpstr>
      <vt:lpstr>“Back to basics”</vt:lpstr>
      <vt:lpstr>Why Members should buy Defence cover!</vt:lpstr>
      <vt:lpstr>Why Members should buy Defence cover!</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West Defence – an introduction</dc:title>
  <dc:creator>Cox Nicola</dc:creator>
  <cp:lastModifiedBy>Brooke Turpin</cp:lastModifiedBy>
  <cp:revision>192</cp:revision>
  <cp:lastPrinted>2019-07-25T10:07:50Z</cp:lastPrinted>
  <dcterms:created xsi:type="dcterms:W3CDTF">2019-07-16T12:44:07Z</dcterms:created>
  <dcterms:modified xsi:type="dcterms:W3CDTF">2022-09-08T09:57:25Z</dcterms:modified>
</cp:coreProperties>
</file>