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0"/>
  </p:notesMasterIdLst>
  <p:sldIdLst>
    <p:sldId id="323" r:id="rId2"/>
    <p:sldId id="311" r:id="rId3"/>
    <p:sldId id="301" r:id="rId4"/>
    <p:sldId id="299" r:id="rId5"/>
    <p:sldId id="289" r:id="rId6"/>
    <p:sldId id="296" r:id="rId7"/>
    <p:sldId id="297" r:id="rId8"/>
    <p:sldId id="300" r:id="rId9"/>
    <p:sldId id="298" r:id="rId10"/>
    <p:sldId id="333" r:id="rId11"/>
    <p:sldId id="295" r:id="rId12"/>
    <p:sldId id="306" r:id="rId13"/>
    <p:sldId id="302" r:id="rId14"/>
    <p:sldId id="332" r:id="rId15"/>
    <p:sldId id="335" r:id="rId16"/>
    <p:sldId id="334" r:id="rId17"/>
    <p:sldId id="303" r:id="rId18"/>
    <p:sldId id="291" r:id="rId19"/>
    <p:sldId id="292" r:id="rId20"/>
    <p:sldId id="307" r:id="rId21"/>
    <p:sldId id="294" r:id="rId22"/>
    <p:sldId id="309" r:id="rId23"/>
    <p:sldId id="336" r:id="rId24"/>
    <p:sldId id="304" r:id="rId25"/>
    <p:sldId id="305" r:id="rId26"/>
    <p:sldId id="312" r:id="rId27"/>
    <p:sldId id="315" r:id="rId28"/>
    <p:sldId id="324" r:id="rId29"/>
    <p:sldId id="325" r:id="rId30"/>
    <p:sldId id="313" r:id="rId31"/>
    <p:sldId id="326" r:id="rId32"/>
    <p:sldId id="314" r:id="rId33"/>
    <p:sldId id="327" r:id="rId34"/>
    <p:sldId id="328" r:id="rId35"/>
    <p:sldId id="329" r:id="rId36"/>
    <p:sldId id="330" r:id="rId37"/>
    <p:sldId id="331" r:id="rId38"/>
    <p:sldId id="25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559"/>
    <a:srgbClr val="BA0C2F"/>
    <a:srgbClr val="F3F5FB"/>
    <a:srgbClr val="F9FAFD"/>
    <a:srgbClr val="F6F8FC"/>
    <a:srgbClr val="F1F3F3"/>
    <a:srgbClr val="EFF1F1"/>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94"/>
  </p:normalViewPr>
  <p:slideViewPr>
    <p:cSldViewPr snapToGrid="0" snapToObjects="1">
      <p:cViewPr varScale="1">
        <p:scale>
          <a:sx n="105" d="100"/>
          <a:sy n="105" d="100"/>
        </p:scale>
        <p:origin x="396" y="16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BDBC02-2795-CA43-8B7E-76931C6E1392}" type="datetimeFigureOut">
              <a:rPr lang="en-US" smtClean="0"/>
              <a:t>8/22/2022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358429-4F00-C643-902B-6CDCB8A13EE7}" type="slidenum">
              <a:rPr lang="en-US" smtClean="0"/>
              <a:t>‹#›</a:t>
            </a:fld>
            <a:endParaRPr lang="en-US"/>
          </a:p>
        </p:txBody>
      </p:sp>
    </p:spTree>
    <p:extLst>
      <p:ext uri="{BB962C8B-B14F-4D97-AF65-F5344CB8AC3E}">
        <p14:creationId xmlns:p14="http://schemas.microsoft.com/office/powerpoint/2010/main" val="3785942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949AC5F-2349-46A6-BA9D-AB06B19EDE8F}" type="slidenum">
              <a:rPr lang="en-US" smtClean="0"/>
              <a:pPr>
                <a:defRPr/>
              </a:pPr>
              <a:t>1</a:t>
            </a:fld>
            <a:endParaRPr lang="en-US" dirty="0"/>
          </a:p>
        </p:txBody>
      </p:sp>
    </p:spTree>
    <p:extLst>
      <p:ext uri="{BB962C8B-B14F-4D97-AF65-F5344CB8AC3E}">
        <p14:creationId xmlns:p14="http://schemas.microsoft.com/office/powerpoint/2010/main" val="3102270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p:spTree>
      <p:nvGrpSpPr>
        <p:cNvPr id="1" name=""/>
        <p:cNvGrpSpPr/>
        <p:nvPr/>
      </p:nvGrpSpPr>
      <p:grpSpPr>
        <a:xfrm>
          <a:off x="0" y="0"/>
          <a:ext cx="0" cy="0"/>
          <a:chOff x="0" y="0"/>
          <a:chExt cx="0" cy="0"/>
        </a:xfrm>
      </p:grpSpPr>
      <p:pic>
        <p:nvPicPr>
          <p:cNvPr id="5" name="Picture 4" descr="A picture containing building&#10;&#10;Description automatically generated">
            <a:extLst>
              <a:ext uri="{FF2B5EF4-FFF2-40B4-BE49-F238E27FC236}">
                <a16:creationId xmlns:a16="http://schemas.microsoft.com/office/drawing/2014/main" id="{1D7BEE63-D518-1440-AF86-61275BADF2E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A208ED-1F96-1948-940E-34FC2CAB52D4}"/>
              </a:ext>
            </a:extLst>
          </p:cNvPr>
          <p:cNvSpPr>
            <a:spLocks noGrp="1"/>
          </p:cNvSpPr>
          <p:nvPr>
            <p:ph type="title"/>
          </p:nvPr>
        </p:nvSpPr>
        <p:spPr>
          <a:xfrm>
            <a:off x="695325" y="4959862"/>
            <a:ext cx="10515600" cy="1085399"/>
          </a:xfrm>
        </p:spPr>
        <p:txBody>
          <a:bodyPr anchor="b">
            <a:normAutofit/>
          </a:bodyPr>
          <a:lstStyle>
            <a:lvl1pPr>
              <a:defRPr sz="3500"/>
            </a:lvl1pPr>
          </a:lstStyle>
          <a:p>
            <a:r>
              <a:rPr lang="en-US" noProof="0"/>
              <a:t>Click to edit Master title style</a:t>
            </a:r>
            <a:endParaRPr lang="en-GB" noProof="0" dirty="0"/>
          </a:p>
        </p:txBody>
      </p:sp>
      <p:sp>
        <p:nvSpPr>
          <p:cNvPr id="3" name="Text Placeholder 2">
            <a:extLst>
              <a:ext uri="{FF2B5EF4-FFF2-40B4-BE49-F238E27FC236}">
                <a16:creationId xmlns:a16="http://schemas.microsoft.com/office/drawing/2014/main" id="{EF6A9B42-8217-4943-A2CB-D8BFB479CC3C}"/>
              </a:ext>
            </a:extLst>
          </p:cNvPr>
          <p:cNvSpPr>
            <a:spLocks noGrp="1"/>
          </p:cNvSpPr>
          <p:nvPr>
            <p:ph type="body" idx="1"/>
          </p:nvPr>
        </p:nvSpPr>
        <p:spPr>
          <a:xfrm>
            <a:off x="695325" y="6120000"/>
            <a:ext cx="10515600" cy="663262"/>
          </a:xfrm>
        </p:spPr>
        <p:txBody>
          <a:bodyPr/>
          <a:lstStyle>
            <a:lvl1pPr marL="0" indent="0">
              <a:buNone/>
              <a:defRPr sz="2400">
                <a:solidFill>
                  <a:srgbClr val="BA0C2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pic>
        <p:nvPicPr>
          <p:cNvPr id="8" name="Picture 7" descr="A close up of a logo&#10;&#10;Description automatically generated">
            <a:extLst>
              <a:ext uri="{FF2B5EF4-FFF2-40B4-BE49-F238E27FC236}">
                <a16:creationId xmlns:a16="http://schemas.microsoft.com/office/drawing/2014/main" id="{D0D8347D-E774-1D42-B249-94BC2C68CDEA}"/>
              </a:ext>
            </a:extLst>
          </p:cNvPr>
          <p:cNvPicPr>
            <a:picLocks noChangeAspect="1"/>
          </p:cNvPicPr>
          <p:nvPr userDrawn="1"/>
        </p:nvPicPr>
        <p:blipFill>
          <a:blip r:embed="rId3"/>
          <a:stretch>
            <a:fillRect/>
          </a:stretch>
        </p:blipFill>
        <p:spPr>
          <a:xfrm>
            <a:off x="9813600" y="812739"/>
            <a:ext cx="1774190" cy="474980"/>
          </a:xfrm>
          <a:prstGeom prst="rect">
            <a:avLst/>
          </a:prstGeom>
        </p:spPr>
      </p:pic>
    </p:spTree>
    <p:extLst>
      <p:ext uri="{BB962C8B-B14F-4D97-AF65-F5344CB8AC3E}">
        <p14:creationId xmlns:p14="http://schemas.microsoft.com/office/powerpoint/2010/main" val="2494539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pic>
        <p:nvPicPr>
          <p:cNvPr id="8" name="Picture 7" descr="A screenshot of a social media post&#10;&#10;Description automatically generated">
            <a:extLst>
              <a:ext uri="{FF2B5EF4-FFF2-40B4-BE49-F238E27FC236}">
                <a16:creationId xmlns:a16="http://schemas.microsoft.com/office/drawing/2014/main" id="{263AF8B3-631E-1548-ABCE-832374FD1450}"/>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clipart&#10;&#10;Description automatically generated">
            <a:extLst>
              <a:ext uri="{FF2B5EF4-FFF2-40B4-BE49-F238E27FC236}">
                <a16:creationId xmlns:a16="http://schemas.microsoft.com/office/drawing/2014/main" id="{5F244163-2C8A-504F-8E63-4A069A97843A}"/>
              </a:ext>
            </a:extLst>
          </p:cNvPr>
          <p:cNvPicPr>
            <a:picLocks noChangeAspect="1"/>
          </p:cNvPicPr>
          <p:nvPr userDrawn="1"/>
        </p:nvPicPr>
        <p:blipFill>
          <a:blip r:embed="rId3"/>
          <a:stretch>
            <a:fillRect/>
          </a:stretch>
        </p:blipFill>
        <p:spPr>
          <a:xfrm>
            <a:off x="10072292" y="504100"/>
            <a:ext cx="1612900" cy="431800"/>
          </a:xfrm>
          <a:prstGeom prst="rect">
            <a:avLst/>
          </a:prstGeom>
        </p:spPr>
      </p:pic>
      <p:sp>
        <p:nvSpPr>
          <p:cNvPr id="2" name="Vertical Title 1">
            <a:extLst>
              <a:ext uri="{FF2B5EF4-FFF2-40B4-BE49-F238E27FC236}">
                <a16:creationId xmlns:a16="http://schemas.microsoft.com/office/drawing/2014/main" id="{DD19E7B6-9D2C-1642-AD57-B91A7ECAD2F7}"/>
              </a:ext>
            </a:extLst>
          </p:cNvPr>
          <p:cNvSpPr>
            <a:spLocks noGrp="1"/>
          </p:cNvSpPr>
          <p:nvPr>
            <p:ph type="title" orient="vert"/>
          </p:nvPr>
        </p:nvSpPr>
        <p:spPr>
          <a:xfrm>
            <a:off x="8724900" y="1260000"/>
            <a:ext cx="2628900" cy="4860000"/>
          </a:xfrm>
        </p:spPr>
        <p:txBody>
          <a:bodyPr vert="eaVert"/>
          <a:lstStyle/>
          <a:p>
            <a:r>
              <a:rPr lang="en-US" noProof="0"/>
              <a:t>Click to edit Master title style</a:t>
            </a:r>
            <a:endParaRPr lang="en-GB" noProof="0" dirty="0"/>
          </a:p>
        </p:txBody>
      </p:sp>
      <p:sp>
        <p:nvSpPr>
          <p:cNvPr id="3" name="Vertical Text Placeholder 2">
            <a:extLst>
              <a:ext uri="{FF2B5EF4-FFF2-40B4-BE49-F238E27FC236}">
                <a16:creationId xmlns:a16="http://schemas.microsoft.com/office/drawing/2014/main" id="{ACFC5C63-C8B9-9345-AF22-ABA8A3488862}"/>
              </a:ext>
            </a:extLst>
          </p:cNvPr>
          <p:cNvSpPr>
            <a:spLocks noGrp="1"/>
          </p:cNvSpPr>
          <p:nvPr>
            <p:ph type="body" orient="vert" idx="1"/>
          </p:nvPr>
        </p:nvSpPr>
        <p:spPr>
          <a:xfrm>
            <a:off x="838800" y="1260000"/>
            <a:ext cx="7734300" cy="4860000"/>
          </a:xfrm>
        </p:spPr>
        <p:txBody>
          <a:bodyPr vert="eaVe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Slide Number Placeholder 3">
            <a:extLst>
              <a:ext uri="{FF2B5EF4-FFF2-40B4-BE49-F238E27FC236}">
                <a16:creationId xmlns:a16="http://schemas.microsoft.com/office/drawing/2014/main" id="{420363C7-4E9E-C447-A7F3-C311CC041907}"/>
              </a:ext>
            </a:extLst>
          </p:cNvPr>
          <p:cNvSpPr>
            <a:spLocks noGrp="1"/>
          </p:cNvSpPr>
          <p:nvPr>
            <p:ph type="sldNum" sz="quarter" idx="10"/>
          </p:nvPr>
        </p:nvSpPr>
        <p:spPr/>
        <p:txBody>
          <a:bodyPr/>
          <a:lstStyle/>
          <a:p>
            <a:fld id="{3810F46F-C13F-3844-AA0F-22DF1532835B}" type="slidenum">
              <a:rPr lang="en-GB" smtClean="0"/>
              <a:pPr/>
              <a:t>‹#›</a:t>
            </a:fld>
            <a:endParaRPr lang="en-GB" dirty="0"/>
          </a:p>
        </p:txBody>
      </p:sp>
    </p:spTree>
    <p:extLst>
      <p:ext uri="{BB962C8B-B14F-4D97-AF65-F5344CB8AC3E}">
        <p14:creationId xmlns:p14="http://schemas.microsoft.com/office/powerpoint/2010/main" val="1361061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4234FB-D034-6C49-B8B4-3C58C37705F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88D10DF-F82A-534F-9594-A33103EA1FC7}"/>
              </a:ext>
            </a:extLst>
          </p:cNvPr>
          <p:cNvSpPr>
            <a:spLocks noGrp="1"/>
          </p:cNvSpPr>
          <p:nvPr>
            <p:ph type="ctrTitle"/>
          </p:nvPr>
        </p:nvSpPr>
        <p:spPr>
          <a:xfrm>
            <a:off x="1522800" y="3343656"/>
            <a:ext cx="6115291" cy="736317"/>
          </a:xfrm>
        </p:spPr>
        <p:txBody>
          <a:bodyPr anchor="b">
            <a:normAutofit/>
          </a:bodyPr>
          <a:lstStyle>
            <a:lvl1pPr algn="l">
              <a:defRPr sz="3200">
                <a:solidFill>
                  <a:schemeClr val="bg1"/>
                </a:solidFill>
              </a:defRPr>
            </a:lvl1pPr>
          </a:lstStyle>
          <a:p>
            <a:r>
              <a:rPr lang="en-US" noProof="0"/>
              <a:t>Click to edit Master title style</a:t>
            </a:r>
            <a:endParaRPr lang="en-GB" noProof="0" dirty="0"/>
          </a:p>
        </p:txBody>
      </p:sp>
      <p:sp>
        <p:nvSpPr>
          <p:cNvPr id="3" name="Subtitle 2">
            <a:extLst>
              <a:ext uri="{FF2B5EF4-FFF2-40B4-BE49-F238E27FC236}">
                <a16:creationId xmlns:a16="http://schemas.microsoft.com/office/drawing/2014/main" id="{E8AF2B61-A574-BF42-8CE9-ED3ED47D662F}"/>
              </a:ext>
            </a:extLst>
          </p:cNvPr>
          <p:cNvSpPr>
            <a:spLocks noGrp="1"/>
          </p:cNvSpPr>
          <p:nvPr>
            <p:ph type="subTitle" idx="1"/>
          </p:nvPr>
        </p:nvSpPr>
        <p:spPr>
          <a:xfrm>
            <a:off x="1524000" y="4135656"/>
            <a:ext cx="6115291" cy="55112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pic>
        <p:nvPicPr>
          <p:cNvPr id="7" name="Picture 6" descr="A close up of a logo&#10;&#10;Description automatically generated">
            <a:extLst>
              <a:ext uri="{FF2B5EF4-FFF2-40B4-BE49-F238E27FC236}">
                <a16:creationId xmlns:a16="http://schemas.microsoft.com/office/drawing/2014/main" id="{8D4C4803-DA07-754F-89B3-563486A1F161}"/>
              </a:ext>
            </a:extLst>
          </p:cNvPr>
          <p:cNvPicPr>
            <a:picLocks noChangeAspect="1"/>
          </p:cNvPicPr>
          <p:nvPr userDrawn="1"/>
        </p:nvPicPr>
        <p:blipFill>
          <a:blip r:embed="rId3"/>
          <a:stretch>
            <a:fillRect/>
          </a:stretch>
        </p:blipFill>
        <p:spPr>
          <a:xfrm>
            <a:off x="9774000" y="813600"/>
            <a:ext cx="1800000" cy="481890"/>
          </a:xfrm>
          <a:prstGeom prst="rect">
            <a:avLst/>
          </a:prstGeom>
        </p:spPr>
      </p:pic>
    </p:spTree>
    <p:extLst>
      <p:ext uri="{BB962C8B-B14F-4D97-AF65-F5344CB8AC3E}">
        <p14:creationId xmlns:p14="http://schemas.microsoft.com/office/powerpoint/2010/main" val="537922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descr="A screenshot of a social media post&#10;&#10;Description automatically generated">
            <a:extLst>
              <a:ext uri="{FF2B5EF4-FFF2-40B4-BE49-F238E27FC236}">
                <a16:creationId xmlns:a16="http://schemas.microsoft.com/office/drawing/2014/main" id="{7CFA46C3-C696-B44A-8EC6-6F28DFE5068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2A207A6-7CD5-954D-A612-5BFAB12CF186}"/>
              </a:ext>
            </a:extLst>
          </p:cNvPr>
          <p:cNvSpPr>
            <a:spLocks noGrp="1"/>
          </p:cNvSpPr>
          <p:nvPr>
            <p:ph type="title"/>
          </p:nvPr>
        </p:nvSpPr>
        <p:spPr/>
        <p:txBody>
          <a:bodyPr/>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529B0AE7-356A-DD44-B6E0-E22566E49118}"/>
              </a:ext>
            </a:extLst>
          </p:cNvPr>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Slide Number Placeholder 3">
            <a:extLst>
              <a:ext uri="{FF2B5EF4-FFF2-40B4-BE49-F238E27FC236}">
                <a16:creationId xmlns:a16="http://schemas.microsoft.com/office/drawing/2014/main" id="{6FC2AC1C-8CBC-6A4B-90AE-01A2888E1704}"/>
              </a:ext>
            </a:extLst>
          </p:cNvPr>
          <p:cNvSpPr>
            <a:spLocks noGrp="1"/>
          </p:cNvSpPr>
          <p:nvPr>
            <p:ph type="sldNum" sz="quarter" idx="10"/>
          </p:nvPr>
        </p:nvSpPr>
        <p:spPr/>
        <p:txBody>
          <a:bodyPr/>
          <a:lstStyle/>
          <a:p>
            <a:fld id="{3810F46F-C13F-3844-AA0F-22DF1532835B}" type="slidenum">
              <a:rPr lang="en-GB" smtClean="0"/>
              <a:pPr/>
              <a:t>‹#›</a:t>
            </a:fld>
            <a:endParaRPr lang="en-GB" dirty="0"/>
          </a:p>
        </p:txBody>
      </p:sp>
      <p:pic>
        <p:nvPicPr>
          <p:cNvPr id="8" name="Picture 7" descr="A picture containing clipart&#10;&#10;Description automatically generated">
            <a:extLst>
              <a:ext uri="{FF2B5EF4-FFF2-40B4-BE49-F238E27FC236}">
                <a16:creationId xmlns:a16="http://schemas.microsoft.com/office/drawing/2014/main" id="{AD44B675-F8FC-6A49-9351-CA094EC2FE43}"/>
              </a:ext>
            </a:extLst>
          </p:cNvPr>
          <p:cNvPicPr>
            <a:picLocks noChangeAspect="1"/>
          </p:cNvPicPr>
          <p:nvPr userDrawn="1"/>
        </p:nvPicPr>
        <p:blipFill>
          <a:blip r:embed="rId3"/>
          <a:stretch>
            <a:fillRect/>
          </a:stretch>
        </p:blipFill>
        <p:spPr>
          <a:xfrm>
            <a:off x="10072292" y="504100"/>
            <a:ext cx="1612900" cy="431800"/>
          </a:xfrm>
          <a:prstGeom prst="rect">
            <a:avLst/>
          </a:prstGeom>
        </p:spPr>
      </p:pic>
    </p:spTree>
    <p:extLst>
      <p:ext uri="{BB962C8B-B14F-4D97-AF65-F5344CB8AC3E}">
        <p14:creationId xmlns:p14="http://schemas.microsoft.com/office/powerpoint/2010/main" val="4165940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7" name="Picture 6" descr="A screenshot of a social media post&#10;&#10;Description automatically generated">
            <a:extLst>
              <a:ext uri="{FF2B5EF4-FFF2-40B4-BE49-F238E27FC236}">
                <a16:creationId xmlns:a16="http://schemas.microsoft.com/office/drawing/2014/main" id="{91DB3234-21D1-EC41-8C7D-1C3726C1108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descr="A picture containing clipart&#10;&#10;Description automatically generated">
            <a:extLst>
              <a:ext uri="{FF2B5EF4-FFF2-40B4-BE49-F238E27FC236}">
                <a16:creationId xmlns:a16="http://schemas.microsoft.com/office/drawing/2014/main" id="{E7BC216D-67CC-C04A-805F-D63CAA57F8A3}"/>
              </a:ext>
            </a:extLst>
          </p:cNvPr>
          <p:cNvPicPr>
            <a:picLocks noChangeAspect="1"/>
          </p:cNvPicPr>
          <p:nvPr userDrawn="1"/>
        </p:nvPicPr>
        <p:blipFill>
          <a:blip r:embed="rId3"/>
          <a:stretch>
            <a:fillRect/>
          </a:stretch>
        </p:blipFill>
        <p:spPr>
          <a:xfrm>
            <a:off x="10072292" y="504100"/>
            <a:ext cx="1612900" cy="431800"/>
          </a:xfrm>
          <a:prstGeom prst="rect">
            <a:avLst/>
          </a:prstGeom>
        </p:spPr>
      </p:pic>
      <p:sp>
        <p:nvSpPr>
          <p:cNvPr id="2" name="Title 1">
            <a:extLst>
              <a:ext uri="{FF2B5EF4-FFF2-40B4-BE49-F238E27FC236}">
                <a16:creationId xmlns:a16="http://schemas.microsoft.com/office/drawing/2014/main" id="{B6E4D61E-1D86-6645-A623-0AC734D5F5C6}"/>
              </a:ext>
            </a:extLst>
          </p:cNvPr>
          <p:cNvSpPr>
            <a:spLocks noGrp="1"/>
          </p:cNvSpPr>
          <p:nvPr>
            <p:ph type="title"/>
          </p:nvPr>
        </p:nvSpPr>
        <p:spPr>
          <a:xfrm>
            <a:off x="720000" y="360000"/>
            <a:ext cx="7920000" cy="720000"/>
          </a:xfrm>
        </p:spPr>
        <p:txBody>
          <a:bodyPr/>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4E98A65C-644E-5640-B5CD-4C7A1A3A01F6}"/>
              </a:ext>
            </a:extLst>
          </p:cNvPr>
          <p:cNvSpPr>
            <a:spLocks noGrp="1"/>
          </p:cNvSpPr>
          <p:nvPr>
            <p:ph sz="half" idx="1"/>
          </p:nvPr>
        </p:nvSpPr>
        <p:spPr>
          <a:xfrm>
            <a:off x="720000" y="1825625"/>
            <a:ext cx="51804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a:extLst>
              <a:ext uri="{FF2B5EF4-FFF2-40B4-BE49-F238E27FC236}">
                <a16:creationId xmlns:a16="http://schemas.microsoft.com/office/drawing/2014/main" id="{06323BAA-7E3B-9C45-A00F-F8E50C66DC43}"/>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Slide Number Placeholder 4">
            <a:extLst>
              <a:ext uri="{FF2B5EF4-FFF2-40B4-BE49-F238E27FC236}">
                <a16:creationId xmlns:a16="http://schemas.microsoft.com/office/drawing/2014/main" id="{A4D79347-0D3C-AC42-A85B-9346DE7ABAF6}"/>
              </a:ext>
            </a:extLst>
          </p:cNvPr>
          <p:cNvSpPr>
            <a:spLocks noGrp="1"/>
          </p:cNvSpPr>
          <p:nvPr>
            <p:ph type="sldNum" sz="quarter" idx="10"/>
          </p:nvPr>
        </p:nvSpPr>
        <p:spPr/>
        <p:txBody>
          <a:bodyPr/>
          <a:lstStyle/>
          <a:p>
            <a:fld id="{3810F46F-C13F-3844-AA0F-22DF1532835B}" type="slidenum">
              <a:rPr lang="en-GB" smtClean="0"/>
              <a:pPr/>
              <a:t>‹#›</a:t>
            </a:fld>
            <a:endParaRPr lang="en-GB" dirty="0"/>
          </a:p>
        </p:txBody>
      </p:sp>
    </p:spTree>
    <p:extLst>
      <p:ext uri="{BB962C8B-B14F-4D97-AF65-F5344CB8AC3E}">
        <p14:creationId xmlns:p14="http://schemas.microsoft.com/office/powerpoint/2010/main" val="1948182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12" name="Picture 11" descr="A screenshot of a social media post&#10;&#10;Description automatically generated">
            <a:extLst>
              <a:ext uri="{FF2B5EF4-FFF2-40B4-BE49-F238E27FC236}">
                <a16:creationId xmlns:a16="http://schemas.microsoft.com/office/drawing/2014/main" id="{4AE0A8C8-7DA7-FC42-A023-4BF67844EA4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Picture 9" descr="A picture containing clipart&#10;&#10;Description automatically generated">
            <a:extLst>
              <a:ext uri="{FF2B5EF4-FFF2-40B4-BE49-F238E27FC236}">
                <a16:creationId xmlns:a16="http://schemas.microsoft.com/office/drawing/2014/main" id="{668D6B9C-7EEF-5D40-8D9F-5C4E43E701EC}"/>
              </a:ext>
            </a:extLst>
          </p:cNvPr>
          <p:cNvPicPr>
            <a:picLocks noChangeAspect="1"/>
          </p:cNvPicPr>
          <p:nvPr userDrawn="1"/>
        </p:nvPicPr>
        <p:blipFill>
          <a:blip r:embed="rId3"/>
          <a:stretch>
            <a:fillRect/>
          </a:stretch>
        </p:blipFill>
        <p:spPr>
          <a:xfrm>
            <a:off x="10072292" y="504100"/>
            <a:ext cx="1612900" cy="431800"/>
          </a:xfrm>
          <a:prstGeom prst="rect">
            <a:avLst/>
          </a:prstGeom>
        </p:spPr>
      </p:pic>
      <p:sp>
        <p:nvSpPr>
          <p:cNvPr id="2" name="Title 1">
            <a:extLst>
              <a:ext uri="{FF2B5EF4-FFF2-40B4-BE49-F238E27FC236}">
                <a16:creationId xmlns:a16="http://schemas.microsoft.com/office/drawing/2014/main" id="{FA6E0348-C529-9549-B9BE-7895E8F77E6E}"/>
              </a:ext>
            </a:extLst>
          </p:cNvPr>
          <p:cNvSpPr>
            <a:spLocks noGrp="1"/>
          </p:cNvSpPr>
          <p:nvPr>
            <p:ph type="title"/>
          </p:nvPr>
        </p:nvSpPr>
        <p:spPr>
          <a:xfrm>
            <a:off x="720000" y="360000"/>
            <a:ext cx="7800212" cy="720000"/>
          </a:xfrm>
        </p:spPr>
        <p:txBody>
          <a:bodyPr/>
          <a:lstStyle/>
          <a:p>
            <a:r>
              <a:rPr lang="en-US" noProof="0"/>
              <a:t>Click to edit Master title style</a:t>
            </a:r>
            <a:endParaRPr lang="en-GB" noProof="0" dirty="0"/>
          </a:p>
        </p:txBody>
      </p:sp>
      <p:sp>
        <p:nvSpPr>
          <p:cNvPr id="3" name="Text Placeholder 2">
            <a:extLst>
              <a:ext uri="{FF2B5EF4-FFF2-40B4-BE49-F238E27FC236}">
                <a16:creationId xmlns:a16="http://schemas.microsoft.com/office/drawing/2014/main" id="{1737FBD5-8142-404E-8190-CA27EE2F905E}"/>
              </a:ext>
            </a:extLst>
          </p:cNvPr>
          <p:cNvSpPr>
            <a:spLocks noGrp="1"/>
          </p:cNvSpPr>
          <p:nvPr>
            <p:ph type="body" idx="1"/>
          </p:nvPr>
        </p:nvSpPr>
        <p:spPr>
          <a:xfrm>
            <a:off x="719998" y="1681163"/>
            <a:ext cx="5180400" cy="720000"/>
          </a:xfrm>
        </p:spPr>
        <p:txBody>
          <a:bodyPr anchor="b">
            <a:normAutofit/>
          </a:bodyPr>
          <a:lstStyle>
            <a:lvl1pPr marL="0" indent="0">
              <a:buNone/>
              <a:defRPr sz="2400" b="1">
                <a:solidFill>
                  <a:srgbClr val="BA0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E5010E7B-06C2-A64C-A212-AFE7D7227B01}"/>
              </a:ext>
            </a:extLst>
          </p:cNvPr>
          <p:cNvSpPr>
            <a:spLocks noGrp="1"/>
          </p:cNvSpPr>
          <p:nvPr>
            <p:ph sz="half" idx="2"/>
          </p:nvPr>
        </p:nvSpPr>
        <p:spPr>
          <a:xfrm>
            <a:off x="719999" y="2505075"/>
            <a:ext cx="5180400"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Text Placeholder 4">
            <a:extLst>
              <a:ext uri="{FF2B5EF4-FFF2-40B4-BE49-F238E27FC236}">
                <a16:creationId xmlns:a16="http://schemas.microsoft.com/office/drawing/2014/main" id="{AB5D4F19-AB91-E24B-8399-9471856803DC}"/>
              </a:ext>
            </a:extLst>
          </p:cNvPr>
          <p:cNvSpPr>
            <a:spLocks noGrp="1"/>
          </p:cNvSpPr>
          <p:nvPr>
            <p:ph type="body" sz="quarter" idx="3"/>
          </p:nvPr>
        </p:nvSpPr>
        <p:spPr>
          <a:xfrm>
            <a:off x="6172200" y="1681163"/>
            <a:ext cx="5180400" cy="720000"/>
          </a:xfrm>
        </p:spPr>
        <p:txBody>
          <a:bodyPr anchor="b">
            <a:normAutofit/>
          </a:bodyPr>
          <a:lstStyle>
            <a:lvl1pPr marL="0" indent="0">
              <a:buNone/>
              <a:defRPr sz="2400" b="1">
                <a:solidFill>
                  <a:srgbClr val="BA0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a:extLst>
              <a:ext uri="{FF2B5EF4-FFF2-40B4-BE49-F238E27FC236}">
                <a16:creationId xmlns:a16="http://schemas.microsoft.com/office/drawing/2014/main" id="{DF0A9904-E80E-7D4E-BC36-AC05640BDC3E}"/>
              </a:ext>
            </a:extLst>
          </p:cNvPr>
          <p:cNvSpPr>
            <a:spLocks noGrp="1"/>
          </p:cNvSpPr>
          <p:nvPr>
            <p:ph sz="quarter" idx="4"/>
          </p:nvPr>
        </p:nvSpPr>
        <p:spPr>
          <a:xfrm>
            <a:off x="6172200" y="2505075"/>
            <a:ext cx="5180400"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Slide Number Placeholder 6">
            <a:extLst>
              <a:ext uri="{FF2B5EF4-FFF2-40B4-BE49-F238E27FC236}">
                <a16:creationId xmlns:a16="http://schemas.microsoft.com/office/drawing/2014/main" id="{FADF3AF0-3D67-2A4D-9268-CB9F190022CC}"/>
              </a:ext>
            </a:extLst>
          </p:cNvPr>
          <p:cNvSpPr>
            <a:spLocks noGrp="1"/>
          </p:cNvSpPr>
          <p:nvPr>
            <p:ph type="sldNum" sz="quarter" idx="10"/>
          </p:nvPr>
        </p:nvSpPr>
        <p:spPr/>
        <p:txBody>
          <a:bodyPr/>
          <a:lstStyle/>
          <a:p>
            <a:fld id="{3810F46F-C13F-3844-AA0F-22DF1532835B}" type="slidenum">
              <a:rPr lang="en-GB" smtClean="0"/>
              <a:pPr/>
              <a:t>‹#›</a:t>
            </a:fld>
            <a:endParaRPr lang="en-GB" dirty="0"/>
          </a:p>
        </p:txBody>
      </p:sp>
    </p:spTree>
    <p:extLst>
      <p:ext uri="{BB962C8B-B14F-4D97-AF65-F5344CB8AC3E}">
        <p14:creationId xmlns:p14="http://schemas.microsoft.com/office/powerpoint/2010/main" val="3908373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8" name="Picture 7" descr="A screenshot of a social media post&#10;&#10;Description automatically generated">
            <a:extLst>
              <a:ext uri="{FF2B5EF4-FFF2-40B4-BE49-F238E27FC236}">
                <a16:creationId xmlns:a16="http://schemas.microsoft.com/office/drawing/2014/main" id="{0C85EDAA-2D26-5C41-97FB-235C68DF928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clipart&#10;&#10;Description automatically generated">
            <a:extLst>
              <a:ext uri="{FF2B5EF4-FFF2-40B4-BE49-F238E27FC236}">
                <a16:creationId xmlns:a16="http://schemas.microsoft.com/office/drawing/2014/main" id="{7B83A076-EFD0-7444-BEC9-C492423BFA15}"/>
              </a:ext>
            </a:extLst>
          </p:cNvPr>
          <p:cNvPicPr>
            <a:picLocks noChangeAspect="1"/>
          </p:cNvPicPr>
          <p:nvPr userDrawn="1"/>
        </p:nvPicPr>
        <p:blipFill>
          <a:blip r:embed="rId3"/>
          <a:stretch>
            <a:fillRect/>
          </a:stretch>
        </p:blipFill>
        <p:spPr>
          <a:xfrm>
            <a:off x="10072292" y="504100"/>
            <a:ext cx="1612900" cy="431800"/>
          </a:xfrm>
          <a:prstGeom prst="rect">
            <a:avLst/>
          </a:prstGeom>
        </p:spPr>
      </p:pic>
      <p:sp>
        <p:nvSpPr>
          <p:cNvPr id="2" name="Title 1">
            <a:extLst>
              <a:ext uri="{FF2B5EF4-FFF2-40B4-BE49-F238E27FC236}">
                <a16:creationId xmlns:a16="http://schemas.microsoft.com/office/drawing/2014/main" id="{F853181B-ACBF-744C-9ECE-0140E3B8EAE5}"/>
              </a:ext>
            </a:extLst>
          </p:cNvPr>
          <p:cNvSpPr>
            <a:spLocks noGrp="1"/>
          </p:cNvSpPr>
          <p:nvPr>
            <p:ph type="title"/>
          </p:nvPr>
        </p:nvSpPr>
        <p:spPr>
          <a:xfrm>
            <a:off x="720000" y="360000"/>
            <a:ext cx="7920000" cy="720000"/>
          </a:xfrm>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0251D126-52C9-B046-8B0D-BBF808F9B846}"/>
              </a:ext>
            </a:extLst>
          </p:cNvPr>
          <p:cNvSpPr>
            <a:spLocks noGrp="1"/>
          </p:cNvSpPr>
          <p:nvPr>
            <p:ph type="sldNum" sz="quarter" idx="10"/>
          </p:nvPr>
        </p:nvSpPr>
        <p:spPr/>
        <p:txBody>
          <a:bodyPr/>
          <a:lstStyle/>
          <a:p>
            <a:fld id="{3810F46F-C13F-3844-AA0F-22DF1532835B}" type="slidenum">
              <a:rPr lang="en-GB" smtClean="0"/>
              <a:pPr/>
              <a:t>‹#›</a:t>
            </a:fld>
            <a:endParaRPr lang="en-GB" dirty="0"/>
          </a:p>
        </p:txBody>
      </p:sp>
    </p:spTree>
    <p:extLst>
      <p:ext uri="{BB962C8B-B14F-4D97-AF65-F5344CB8AC3E}">
        <p14:creationId xmlns:p14="http://schemas.microsoft.com/office/powerpoint/2010/main" val="3493222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7" name="Picture 6" descr="A screenshot of a social media post&#10;&#10;Description automatically generated">
            <a:extLst>
              <a:ext uri="{FF2B5EF4-FFF2-40B4-BE49-F238E27FC236}">
                <a16:creationId xmlns:a16="http://schemas.microsoft.com/office/drawing/2014/main" id="{3B27D1E4-1C7D-E349-8F12-C21753047380}"/>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descr="A picture containing clipart&#10;&#10;Description automatically generated">
            <a:extLst>
              <a:ext uri="{FF2B5EF4-FFF2-40B4-BE49-F238E27FC236}">
                <a16:creationId xmlns:a16="http://schemas.microsoft.com/office/drawing/2014/main" id="{F17807BD-F32F-E045-ABD3-1549D48363C1}"/>
              </a:ext>
            </a:extLst>
          </p:cNvPr>
          <p:cNvPicPr>
            <a:picLocks noChangeAspect="1"/>
          </p:cNvPicPr>
          <p:nvPr userDrawn="1"/>
        </p:nvPicPr>
        <p:blipFill>
          <a:blip r:embed="rId3"/>
          <a:stretch>
            <a:fillRect/>
          </a:stretch>
        </p:blipFill>
        <p:spPr>
          <a:xfrm>
            <a:off x="10072292" y="504100"/>
            <a:ext cx="1612900" cy="431800"/>
          </a:xfrm>
          <a:prstGeom prst="rect">
            <a:avLst/>
          </a:prstGeom>
        </p:spPr>
      </p:pic>
      <p:sp>
        <p:nvSpPr>
          <p:cNvPr id="2" name="Slide Number Placeholder 1">
            <a:extLst>
              <a:ext uri="{FF2B5EF4-FFF2-40B4-BE49-F238E27FC236}">
                <a16:creationId xmlns:a16="http://schemas.microsoft.com/office/drawing/2014/main" id="{4F0F94CA-F1E6-AA46-8BC5-6B0701ACC94D}"/>
              </a:ext>
            </a:extLst>
          </p:cNvPr>
          <p:cNvSpPr>
            <a:spLocks noGrp="1"/>
          </p:cNvSpPr>
          <p:nvPr>
            <p:ph type="sldNum" sz="quarter" idx="10"/>
          </p:nvPr>
        </p:nvSpPr>
        <p:spPr/>
        <p:txBody>
          <a:bodyPr/>
          <a:lstStyle/>
          <a:p>
            <a:fld id="{3810F46F-C13F-3844-AA0F-22DF1532835B}" type="slidenum">
              <a:rPr lang="en-GB" smtClean="0"/>
              <a:pPr/>
              <a:t>‹#›</a:t>
            </a:fld>
            <a:endParaRPr lang="en-GB" dirty="0"/>
          </a:p>
        </p:txBody>
      </p:sp>
    </p:spTree>
    <p:extLst>
      <p:ext uri="{BB962C8B-B14F-4D97-AF65-F5344CB8AC3E}">
        <p14:creationId xmlns:p14="http://schemas.microsoft.com/office/powerpoint/2010/main" val="631742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9" name="Picture 8" descr="A screenshot of a social media post&#10;&#10;Description automatically generated">
            <a:extLst>
              <a:ext uri="{FF2B5EF4-FFF2-40B4-BE49-F238E27FC236}">
                <a16:creationId xmlns:a16="http://schemas.microsoft.com/office/drawing/2014/main" id="{50F43CE8-D278-794E-B99A-4FAFE6B145C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E50AFBBB-89EA-BB49-9550-5DEFC1550AE3}"/>
              </a:ext>
            </a:extLst>
          </p:cNvPr>
          <p:cNvPicPr>
            <a:picLocks noChangeAspect="1"/>
          </p:cNvPicPr>
          <p:nvPr userDrawn="1"/>
        </p:nvPicPr>
        <p:blipFill>
          <a:blip r:embed="rId3"/>
          <a:stretch>
            <a:fillRect/>
          </a:stretch>
        </p:blipFill>
        <p:spPr>
          <a:xfrm>
            <a:off x="10072292" y="504100"/>
            <a:ext cx="1612900" cy="431800"/>
          </a:xfrm>
          <a:prstGeom prst="rect">
            <a:avLst/>
          </a:prstGeom>
        </p:spPr>
      </p:pic>
      <p:sp>
        <p:nvSpPr>
          <p:cNvPr id="2" name="Title 1">
            <a:extLst>
              <a:ext uri="{FF2B5EF4-FFF2-40B4-BE49-F238E27FC236}">
                <a16:creationId xmlns:a16="http://schemas.microsoft.com/office/drawing/2014/main" id="{BA1EDA7E-BC62-7E4A-815C-B28137A6FCEE}"/>
              </a:ext>
            </a:extLst>
          </p:cNvPr>
          <p:cNvSpPr>
            <a:spLocks noGrp="1"/>
          </p:cNvSpPr>
          <p:nvPr>
            <p:ph type="title"/>
          </p:nvPr>
        </p:nvSpPr>
        <p:spPr>
          <a:xfrm>
            <a:off x="720000" y="457200"/>
            <a:ext cx="3960000" cy="1440000"/>
          </a:xfrm>
        </p:spPr>
        <p:txBody>
          <a:bodyPr anchor="b">
            <a:normAutofit/>
          </a:bodyPr>
          <a:lstStyle>
            <a:lvl1pPr>
              <a:defRPr sz="2400">
                <a:solidFill>
                  <a:srgbClr val="BA0C2F"/>
                </a:solidFill>
              </a:defRPr>
            </a:lvl1pPr>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0C010581-9DA6-D042-BA2D-9D9F7C7E9ED4}"/>
              </a:ext>
            </a:extLst>
          </p:cNvPr>
          <p:cNvSpPr>
            <a:spLocks noGrp="1"/>
          </p:cNvSpPr>
          <p:nvPr>
            <p:ph idx="1"/>
          </p:nvPr>
        </p:nvSpPr>
        <p:spPr>
          <a:xfrm>
            <a:off x="5183188" y="2049462"/>
            <a:ext cx="6172200" cy="3811588"/>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ext Placeholder 3">
            <a:extLst>
              <a:ext uri="{FF2B5EF4-FFF2-40B4-BE49-F238E27FC236}">
                <a16:creationId xmlns:a16="http://schemas.microsoft.com/office/drawing/2014/main" id="{BA4537F2-394F-D848-AF3B-04C92834B9DC}"/>
              </a:ext>
            </a:extLst>
          </p:cNvPr>
          <p:cNvSpPr>
            <a:spLocks noGrp="1"/>
          </p:cNvSpPr>
          <p:nvPr>
            <p:ph type="body" sz="half" idx="2"/>
          </p:nvPr>
        </p:nvSpPr>
        <p:spPr>
          <a:xfrm>
            <a:off x="720000" y="2057400"/>
            <a:ext cx="3960000" cy="3803650"/>
          </a:xfr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Slide Number Placeholder 4">
            <a:extLst>
              <a:ext uri="{FF2B5EF4-FFF2-40B4-BE49-F238E27FC236}">
                <a16:creationId xmlns:a16="http://schemas.microsoft.com/office/drawing/2014/main" id="{3BAE8E38-E917-584E-B689-9466A0679D30}"/>
              </a:ext>
            </a:extLst>
          </p:cNvPr>
          <p:cNvSpPr>
            <a:spLocks noGrp="1"/>
          </p:cNvSpPr>
          <p:nvPr>
            <p:ph type="sldNum" sz="quarter" idx="10"/>
          </p:nvPr>
        </p:nvSpPr>
        <p:spPr/>
        <p:txBody>
          <a:bodyPr/>
          <a:lstStyle/>
          <a:p>
            <a:fld id="{3810F46F-C13F-3844-AA0F-22DF1532835B}" type="slidenum">
              <a:rPr lang="en-GB" smtClean="0"/>
              <a:pPr/>
              <a:t>‹#›</a:t>
            </a:fld>
            <a:endParaRPr lang="en-GB" dirty="0"/>
          </a:p>
        </p:txBody>
      </p:sp>
    </p:spTree>
    <p:extLst>
      <p:ext uri="{BB962C8B-B14F-4D97-AF65-F5344CB8AC3E}">
        <p14:creationId xmlns:p14="http://schemas.microsoft.com/office/powerpoint/2010/main" val="910001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9" name="Picture 8" descr="A screenshot of a social media post&#10;&#10;Description automatically generated">
            <a:extLst>
              <a:ext uri="{FF2B5EF4-FFF2-40B4-BE49-F238E27FC236}">
                <a16:creationId xmlns:a16="http://schemas.microsoft.com/office/drawing/2014/main" id="{26813217-86C0-A245-9664-2B1C9715EFB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1F007A1E-6622-2941-BF35-353DEB6C2EFA}"/>
              </a:ext>
            </a:extLst>
          </p:cNvPr>
          <p:cNvPicPr>
            <a:picLocks noChangeAspect="1"/>
          </p:cNvPicPr>
          <p:nvPr userDrawn="1"/>
        </p:nvPicPr>
        <p:blipFill>
          <a:blip r:embed="rId3"/>
          <a:stretch>
            <a:fillRect/>
          </a:stretch>
        </p:blipFill>
        <p:spPr>
          <a:xfrm>
            <a:off x="10072292" y="504100"/>
            <a:ext cx="1612900" cy="431800"/>
          </a:xfrm>
          <a:prstGeom prst="rect">
            <a:avLst/>
          </a:prstGeom>
        </p:spPr>
      </p:pic>
      <p:sp>
        <p:nvSpPr>
          <p:cNvPr id="2" name="Title 1">
            <a:extLst>
              <a:ext uri="{FF2B5EF4-FFF2-40B4-BE49-F238E27FC236}">
                <a16:creationId xmlns:a16="http://schemas.microsoft.com/office/drawing/2014/main" id="{1C59EC28-80E0-2741-B04C-75DC010E59AE}"/>
              </a:ext>
            </a:extLst>
          </p:cNvPr>
          <p:cNvSpPr>
            <a:spLocks noGrp="1"/>
          </p:cNvSpPr>
          <p:nvPr>
            <p:ph type="title"/>
          </p:nvPr>
        </p:nvSpPr>
        <p:spPr>
          <a:xfrm>
            <a:off x="720000" y="457200"/>
            <a:ext cx="3960000" cy="1440000"/>
          </a:xfrm>
        </p:spPr>
        <p:txBody>
          <a:bodyPr anchor="b">
            <a:normAutofit/>
          </a:bodyPr>
          <a:lstStyle>
            <a:lvl1pPr>
              <a:defRPr sz="2400">
                <a:solidFill>
                  <a:srgbClr val="BA0C2F"/>
                </a:solidFill>
              </a:defRPr>
            </a:lvl1pPr>
          </a:lstStyle>
          <a:p>
            <a:r>
              <a:rPr lang="en-US" noProof="0"/>
              <a:t>Click to edit Master title style</a:t>
            </a:r>
            <a:endParaRPr lang="en-GB" noProof="0" dirty="0"/>
          </a:p>
        </p:txBody>
      </p:sp>
      <p:sp>
        <p:nvSpPr>
          <p:cNvPr id="3" name="Picture Placeholder 2">
            <a:extLst>
              <a:ext uri="{FF2B5EF4-FFF2-40B4-BE49-F238E27FC236}">
                <a16:creationId xmlns:a16="http://schemas.microsoft.com/office/drawing/2014/main" id="{1F73E5C1-DB1B-9647-ACB6-97974EEDE699}"/>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a:p>
        </p:txBody>
      </p:sp>
      <p:sp>
        <p:nvSpPr>
          <p:cNvPr id="4" name="Text Placeholder 3">
            <a:extLst>
              <a:ext uri="{FF2B5EF4-FFF2-40B4-BE49-F238E27FC236}">
                <a16:creationId xmlns:a16="http://schemas.microsoft.com/office/drawing/2014/main" id="{11B8D798-8F8E-1B40-A89D-36172C8AAC34}"/>
              </a:ext>
            </a:extLst>
          </p:cNvPr>
          <p:cNvSpPr>
            <a:spLocks noGrp="1"/>
          </p:cNvSpPr>
          <p:nvPr>
            <p:ph type="body" sz="half" idx="2"/>
          </p:nvPr>
        </p:nvSpPr>
        <p:spPr>
          <a:xfrm>
            <a:off x="720000" y="2057400"/>
            <a:ext cx="3960000" cy="3811588"/>
          </a:xfr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Slide Number Placeholder 4">
            <a:extLst>
              <a:ext uri="{FF2B5EF4-FFF2-40B4-BE49-F238E27FC236}">
                <a16:creationId xmlns:a16="http://schemas.microsoft.com/office/drawing/2014/main" id="{E6D339F7-9ED8-7D42-9751-0FEBAA7FE3F2}"/>
              </a:ext>
            </a:extLst>
          </p:cNvPr>
          <p:cNvSpPr>
            <a:spLocks noGrp="1"/>
          </p:cNvSpPr>
          <p:nvPr>
            <p:ph type="sldNum" sz="quarter" idx="10"/>
          </p:nvPr>
        </p:nvSpPr>
        <p:spPr/>
        <p:txBody>
          <a:bodyPr/>
          <a:lstStyle/>
          <a:p>
            <a:fld id="{3810F46F-C13F-3844-AA0F-22DF1532835B}" type="slidenum">
              <a:rPr lang="en-GB" smtClean="0"/>
              <a:pPr/>
              <a:t>‹#›</a:t>
            </a:fld>
            <a:endParaRPr lang="en-GB" dirty="0"/>
          </a:p>
        </p:txBody>
      </p:sp>
    </p:spTree>
    <p:extLst>
      <p:ext uri="{BB962C8B-B14F-4D97-AF65-F5344CB8AC3E}">
        <p14:creationId xmlns:p14="http://schemas.microsoft.com/office/powerpoint/2010/main" val="350057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pic>
        <p:nvPicPr>
          <p:cNvPr id="8" name="Picture 7" descr="A screenshot of a social media post&#10;&#10;Description automatically generated">
            <a:extLst>
              <a:ext uri="{FF2B5EF4-FFF2-40B4-BE49-F238E27FC236}">
                <a16:creationId xmlns:a16="http://schemas.microsoft.com/office/drawing/2014/main" id="{6A1ACADF-FC9E-7F4D-A0D6-9688F46A9104}"/>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clipart&#10;&#10;Description automatically generated">
            <a:extLst>
              <a:ext uri="{FF2B5EF4-FFF2-40B4-BE49-F238E27FC236}">
                <a16:creationId xmlns:a16="http://schemas.microsoft.com/office/drawing/2014/main" id="{7E27F3F4-325D-5046-9714-997FBB8A96B0}"/>
              </a:ext>
            </a:extLst>
          </p:cNvPr>
          <p:cNvPicPr>
            <a:picLocks noChangeAspect="1"/>
          </p:cNvPicPr>
          <p:nvPr userDrawn="1"/>
        </p:nvPicPr>
        <p:blipFill>
          <a:blip r:embed="rId3"/>
          <a:stretch>
            <a:fillRect/>
          </a:stretch>
        </p:blipFill>
        <p:spPr>
          <a:xfrm>
            <a:off x="10072292" y="504100"/>
            <a:ext cx="1612900" cy="431800"/>
          </a:xfrm>
          <a:prstGeom prst="rect">
            <a:avLst/>
          </a:prstGeom>
        </p:spPr>
      </p:pic>
      <p:sp>
        <p:nvSpPr>
          <p:cNvPr id="2" name="Title 1">
            <a:extLst>
              <a:ext uri="{FF2B5EF4-FFF2-40B4-BE49-F238E27FC236}">
                <a16:creationId xmlns:a16="http://schemas.microsoft.com/office/drawing/2014/main" id="{2D7AE8E0-B5F1-F64F-AEB6-56DDCFD6832C}"/>
              </a:ext>
            </a:extLst>
          </p:cNvPr>
          <p:cNvSpPr>
            <a:spLocks noGrp="1"/>
          </p:cNvSpPr>
          <p:nvPr>
            <p:ph type="title"/>
          </p:nvPr>
        </p:nvSpPr>
        <p:spPr/>
        <p:txBody>
          <a:bodyPr/>
          <a:lstStyle/>
          <a:p>
            <a:r>
              <a:rPr lang="en-US" noProof="0"/>
              <a:t>Click to edit Master title style</a:t>
            </a:r>
            <a:endParaRPr lang="en-GB" noProof="0"/>
          </a:p>
        </p:txBody>
      </p:sp>
      <p:sp>
        <p:nvSpPr>
          <p:cNvPr id="3" name="Vertical Text Placeholder 2">
            <a:extLst>
              <a:ext uri="{FF2B5EF4-FFF2-40B4-BE49-F238E27FC236}">
                <a16:creationId xmlns:a16="http://schemas.microsoft.com/office/drawing/2014/main" id="{8ADB7342-8B08-A841-8525-36F28403915F}"/>
              </a:ext>
            </a:extLst>
          </p:cNvPr>
          <p:cNvSpPr>
            <a:spLocks noGrp="1"/>
          </p:cNvSpPr>
          <p:nvPr>
            <p:ph type="body" orient="vert" idx="1"/>
          </p:nvPr>
        </p:nvSpPr>
        <p:spPr>
          <a:xfrm>
            <a:off x="900000" y="1259999"/>
            <a:ext cx="10453800" cy="4860000"/>
          </a:xfrm>
        </p:spPr>
        <p:txBody>
          <a:bodyPr vert="eaVert"/>
          <a:lstStyle>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Slide Number Placeholder 3">
            <a:extLst>
              <a:ext uri="{FF2B5EF4-FFF2-40B4-BE49-F238E27FC236}">
                <a16:creationId xmlns:a16="http://schemas.microsoft.com/office/drawing/2014/main" id="{A3C6724F-09E7-0347-A657-B5EAAD3DCF3C}"/>
              </a:ext>
            </a:extLst>
          </p:cNvPr>
          <p:cNvSpPr>
            <a:spLocks noGrp="1"/>
          </p:cNvSpPr>
          <p:nvPr>
            <p:ph type="sldNum" sz="quarter" idx="10"/>
          </p:nvPr>
        </p:nvSpPr>
        <p:spPr/>
        <p:txBody>
          <a:bodyPr/>
          <a:lstStyle/>
          <a:p>
            <a:fld id="{3810F46F-C13F-3844-AA0F-22DF1532835B}" type="slidenum">
              <a:rPr lang="en-GB" smtClean="0"/>
              <a:pPr/>
              <a:t>‹#›</a:t>
            </a:fld>
            <a:endParaRPr lang="en-GB" dirty="0"/>
          </a:p>
        </p:txBody>
      </p:sp>
    </p:spTree>
    <p:extLst>
      <p:ext uri="{BB962C8B-B14F-4D97-AF65-F5344CB8AC3E}">
        <p14:creationId xmlns:p14="http://schemas.microsoft.com/office/powerpoint/2010/main" val="263755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8F78326F-2D80-B84B-8CAB-938111A5FFCA}"/>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B35F8BB-E3E3-CC49-99CD-0442DE68BAF1}"/>
              </a:ext>
            </a:extLst>
          </p:cNvPr>
          <p:cNvSpPr>
            <a:spLocks noGrp="1"/>
          </p:cNvSpPr>
          <p:nvPr>
            <p:ph type="title"/>
          </p:nvPr>
        </p:nvSpPr>
        <p:spPr>
          <a:xfrm>
            <a:off x="720000" y="360000"/>
            <a:ext cx="7920000" cy="720000"/>
          </a:xfrm>
          <a:prstGeom prst="rect">
            <a:avLst/>
          </a:prstGeom>
        </p:spPr>
        <p:txBody>
          <a:bodyPr vert="horz" lIns="91440" tIns="45720" rIns="91440" bIns="45720" rtlCol="0" anchor="ctr">
            <a:normAutofit/>
          </a:bodyPr>
          <a:lstStyle/>
          <a:p>
            <a:r>
              <a:rPr lang="en-US" noProof="0"/>
              <a:t>Click to edit Master title style</a:t>
            </a:r>
            <a:endParaRPr lang="en-GB" noProof="0" dirty="0"/>
          </a:p>
        </p:txBody>
      </p:sp>
      <p:sp>
        <p:nvSpPr>
          <p:cNvPr id="3" name="Text Placeholder 2">
            <a:extLst>
              <a:ext uri="{FF2B5EF4-FFF2-40B4-BE49-F238E27FC236}">
                <a16:creationId xmlns:a16="http://schemas.microsoft.com/office/drawing/2014/main" id="{C16607E9-78E8-2D4E-94FE-E46961B5C784}"/>
              </a:ext>
            </a:extLst>
          </p:cNvPr>
          <p:cNvSpPr>
            <a:spLocks noGrp="1"/>
          </p:cNvSpPr>
          <p:nvPr>
            <p:ph type="body" idx="1"/>
          </p:nvPr>
        </p:nvSpPr>
        <p:spPr>
          <a:xfrm>
            <a:off x="720000" y="1260000"/>
            <a:ext cx="10453800" cy="478548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5" name="Picture 4" descr="A picture containing clipart&#10;&#10;Description automatically generated">
            <a:extLst>
              <a:ext uri="{FF2B5EF4-FFF2-40B4-BE49-F238E27FC236}">
                <a16:creationId xmlns:a16="http://schemas.microsoft.com/office/drawing/2014/main" id="{CCD4CEE6-C7F3-EB47-880F-B3A94E31FE50}"/>
              </a:ext>
            </a:extLst>
          </p:cNvPr>
          <p:cNvPicPr>
            <a:picLocks noChangeAspect="1"/>
          </p:cNvPicPr>
          <p:nvPr userDrawn="1"/>
        </p:nvPicPr>
        <p:blipFill>
          <a:blip r:embed="rId14"/>
          <a:stretch>
            <a:fillRect/>
          </a:stretch>
        </p:blipFill>
        <p:spPr>
          <a:xfrm>
            <a:off x="10072292" y="504100"/>
            <a:ext cx="1612900" cy="431800"/>
          </a:xfrm>
          <a:prstGeom prst="rect">
            <a:avLst/>
          </a:prstGeom>
        </p:spPr>
      </p:pic>
      <p:sp>
        <p:nvSpPr>
          <p:cNvPr id="9" name="Slide Number Placeholder 8">
            <a:extLst>
              <a:ext uri="{FF2B5EF4-FFF2-40B4-BE49-F238E27FC236}">
                <a16:creationId xmlns:a16="http://schemas.microsoft.com/office/drawing/2014/main" id="{FA2800BB-61E2-EF4E-AC40-CEC25DF063F8}"/>
              </a:ext>
            </a:extLst>
          </p:cNvPr>
          <p:cNvSpPr>
            <a:spLocks noGrp="1"/>
          </p:cNvSpPr>
          <p:nvPr>
            <p:ph type="sldNum" sz="quarter" idx="4"/>
          </p:nvPr>
        </p:nvSpPr>
        <p:spPr>
          <a:xfrm>
            <a:off x="8740839" y="6356350"/>
            <a:ext cx="29352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10F46F-C13F-3844-AA0F-22DF1532835B}" type="slidenum">
              <a:rPr lang="en-GB" smtClean="0"/>
              <a:pPr/>
              <a:t>‹#›</a:t>
            </a:fld>
            <a:endParaRPr lang="en-GB" dirty="0"/>
          </a:p>
        </p:txBody>
      </p:sp>
    </p:spTree>
    <p:extLst>
      <p:ext uri="{BB962C8B-B14F-4D97-AF65-F5344CB8AC3E}">
        <p14:creationId xmlns:p14="http://schemas.microsoft.com/office/powerpoint/2010/main" val="1981179461"/>
      </p:ext>
    </p:extLst>
  </p:cSld>
  <p:clrMap bg1="lt1" tx1="dk1" bg2="lt2" tx2="dk2" accent1="accent1" accent2="accent2" accent3="accent3" accent4="accent4" accent5="accent5" accent6="accent6" hlink="hlink" folHlink="folHlink"/>
  <p:sldLayoutIdLst>
    <p:sldLayoutId id="2147483742" r:id="rId1"/>
    <p:sldLayoutId id="2147483760"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99" r:id="rId11"/>
  </p:sldLayoutIdLst>
  <p:hf hdr="0" ftr="0" dt="0"/>
  <p:txStyles>
    <p:titleStyle>
      <a:lvl1pPr algn="l" defTabSz="914400" rtl="0" eaLnBrk="1" latinLnBrk="0" hangingPunct="1">
        <a:lnSpc>
          <a:spcPct val="90000"/>
        </a:lnSpc>
        <a:spcBef>
          <a:spcPct val="0"/>
        </a:spcBef>
        <a:buNone/>
        <a:defRPr sz="2800" b="1" i="0" kern="1200">
          <a:solidFill>
            <a:schemeClr val="tx2"/>
          </a:solidFill>
          <a:latin typeface="+mn-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BA0C2F"/>
        </a:buClr>
        <a:buFont typeface="Arial" panose="020B0604020202020204" pitchFamily="34" charset="0"/>
        <a:buChar char="•"/>
        <a:defRPr sz="1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rgbClr val="BA0C2F"/>
        </a:buClr>
        <a:buFont typeface="Arial" panose="020B0604020202020204" pitchFamily="34" charset="0"/>
        <a:buChar char="•"/>
        <a:defRPr sz="16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rgbClr val="BA0C2F"/>
        </a:buClr>
        <a:buFont typeface="Arial" panose="020B0604020202020204" pitchFamily="34" charset="0"/>
        <a:buChar char="•"/>
        <a:defRPr sz="14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rgbClr val="BA0C2F"/>
        </a:buClr>
        <a:buFont typeface="Arial" panose="020B0604020202020204" pitchFamily="34" charset="0"/>
        <a:buChar char="•"/>
        <a:defRPr sz="12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rgbClr val="BA0C2F"/>
        </a:buClr>
        <a:buFont typeface="Arial" panose="020B0604020202020204" pitchFamily="34" charset="0"/>
        <a:buChar char="•"/>
        <a:defRPr sz="12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jpg"/><Relationship Id="rId2" Type="http://schemas.openxmlformats.org/officeDocument/2006/relationships/image" Target="../media/image20.jpeg"/><Relationship Id="rId1" Type="http://schemas.openxmlformats.org/officeDocument/2006/relationships/slideLayout" Target="../slideLayouts/slideLayout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 Id="rId9" Type="http://schemas.openxmlformats.org/officeDocument/2006/relationships/image" Target="../media/image27.jpg"/></Relationships>
</file>

<file path=ppt/slides/_rels/slide11.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9.jpeg"/><Relationship Id="rId7" Type="http://schemas.openxmlformats.org/officeDocument/2006/relationships/image" Target="../media/image32.jpeg"/><Relationship Id="rId2" Type="http://schemas.openxmlformats.org/officeDocument/2006/relationships/image" Target="../media/image28.jpeg"/><Relationship Id="rId1" Type="http://schemas.openxmlformats.org/officeDocument/2006/relationships/slideLayout" Target="../slideLayouts/slideLayout6.xml"/><Relationship Id="rId6" Type="http://schemas.openxmlformats.org/officeDocument/2006/relationships/hyperlink" Target="https://www.bunkerist.com/en/wp-content/uploads/2018/06/LNG-bunkering-gets-financial-boost-in-Singapore-port-.jpg" TargetMode="External"/><Relationship Id="rId5" Type="http://schemas.openxmlformats.org/officeDocument/2006/relationships/image" Target="../media/image31.jp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image" Target="../media/image49.jpg"/><Relationship Id="rId2" Type="http://schemas.openxmlformats.org/officeDocument/2006/relationships/image" Target="../media/image44.gif"/><Relationship Id="rId1" Type="http://schemas.openxmlformats.org/officeDocument/2006/relationships/slideLayout" Target="../slideLayouts/slideLayout5.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g"/></Relationships>
</file>

<file path=ppt/slides/_rels/slide2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t0ZSdVGLj-Y"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uk/url?sa=i&amp;rct=j&amp;q=&amp;esrc=s&amp;source=images&amp;cd=&amp;ved=&amp;url=https%3A%2F%2Fthanhnien.vn%2Fthoi-su%2Fket-luan-vu-tau-container-bi-dam-chim-o-vung-tau-459309.html&amp;psig=AOvVaw3RzvqfLpNZCtqjWar2zlG9&amp;ust=1566486703988197" TargetMode="External"/><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cid:cc45b394-059e-4e86-829f-b9e54748daf4@Westpandi.com" TargetMode="External"/><Relationship Id="rId7" Type="http://schemas.openxmlformats.org/officeDocument/2006/relationships/image" Target="cid:fcc8538e-b180-4107-9d7e-512fac13e03b@Westpandi.com" TargetMode="External"/><Relationship Id="rId2" Type="http://schemas.openxmlformats.org/officeDocument/2006/relationships/image" Target="../media/image16.jpeg"/><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cid:ddc4042d-24d1-451b-a2e3-1eab4a33cf12@Westpandi.com" TargetMode="Externa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26680" y="5048251"/>
            <a:ext cx="6965950" cy="667546"/>
          </a:xfrm>
        </p:spPr>
        <p:txBody>
          <a:bodyPr>
            <a:normAutofit/>
          </a:bodyPr>
          <a:lstStyle/>
          <a:p>
            <a:pPr eaLnBrk="1" hangingPunct="1"/>
            <a:r>
              <a:rPr lang="en-US" altLang="en-US" sz="3600" dirty="0"/>
              <a:t>Salvage &amp; Wreck Removal </a:t>
            </a:r>
          </a:p>
        </p:txBody>
      </p:sp>
      <p:sp>
        <p:nvSpPr>
          <p:cNvPr id="3075" name="Rectangle 3"/>
          <p:cNvSpPr>
            <a:spLocks noGrp="1" noChangeArrowheads="1"/>
          </p:cNvSpPr>
          <p:nvPr>
            <p:ph type="subTitle" idx="1"/>
          </p:nvPr>
        </p:nvSpPr>
        <p:spPr>
          <a:xfrm>
            <a:off x="-484632" y="5715797"/>
            <a:ext cx="6675120" cy="1142203"/>
          </a:xfrm>
        </p:spPr>
        <p:txBody>
          <a:bodyPr>
            <a:noAutofit/>
          </a:bodyPr>
          <a:lstStyle/>
          <a:p>
            <a:pPr algn="ctr" eaLnBrk="1" hangingPunct="1">
              <a:buFont typeface="Arial" charset="0"/>
              <a:buNone/>
            </a:pPr>
            <a:r>
              <a:rPr lang="en-US" altLang="en-US" sz="1800" b="1" dirty="0">
                <a:solidFill>
                  <a:schemeClr val="tx1"/>
                </a:solidFill>
              </a:rPr>
              <a:t>Enam Hussain  </a:t>
            </a:r>
            <a:r>
              <a:rPr lang="en-US" altLang="en-US" sz="1800" dirty="0">
                <a:solidFill>
                  <a:schemeClr val="tx1"/>
                </a:solidFill>
              </a:rPr>
              <a:t>- Head of Claims, Eastern Team </a:t>
            </a:r>
          </a:p>
          <a:p>
            <a:pPr algn="ctr" eaLnBrk="1" hangingPunct="1">
              <a:buFont typeface="Arial" charset="0"/>
              <a:buNone/>
            </a:pPr>
            <a:r>
              <a:rPr lang="en-US" altLang="en-US" sz="1800" dirty="0">
                <a:solidFill>
                  <a:schemeClr val="tx1"/>
                </a:solidFill>
              </a:rPr>
              <a:t>        </a:t>
            </a:r>
            <a:r>
              <a:rPr lang="en-US" altLang="en-US" sz="1800" b="1" dirty="0">
                <a:solidFill>
                  <a:schemeClr val="tx1"/>
                </a:solidFill>
              </a:rPr>
              <a:t>Tim Davies  </a:t>
            </a:r>
            <a:r>
              <a:rPr lang="en-US" altLang="en-US" sz="1800" dirty="0">
                <a:solidFill>
                  <a:schemeClr val="tx1"/>
                </a:solidFill>
              </a:rPr>
              <a:t>- Senior Claims Manager, Eastern Team </a:t>
            </a:r>
          </a:p>
          <a:p>
            <a:pPr eaLnBrk="1" hangingPunct="1">
              <a:buFont typeface="Arial" charset="0"/>
              <a:buNone/>
            </a:pPr>
            <a:r>
              <a:rPr lang="en-US" altLang="en-US" sz="1800" dirty="0">
                <a:solidFill>
                  <a:schemeClr val="tx1"/>
                </a:solidFill>
              </a:rPr>
              <a:t>                     London 14 September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264CB-7963-472B-BA4B-BD39CBD6EA0C}"/>
              </a:ext>
            </a:extLst>
          </p:cNvPr>
          <p:cNvSpPr>
            <a:spLocks noGrp="1"/>
          </p:cNvSpPr>
          <p:nvPr>
            <p:ph type="title"/>
          </p:nvPr>
        </p:nvSpPr>
        <p:spPr>
          <a:xfrm>
            <a:off x="900504" y="954360"/>
            <a:ext cx="7920000" cy="720000"/>
          </a:xfrm>
        </p:spPr>
        <p:txBody>
          <a:bodyPr>
            <a:normAutofit/>
          </a:bodyPr>
          <a:lstStyle/>
          <a:p>
            <a:r>
              <a:rPr lang="en-GB" sz="3200" dirty="0">
                <a:solidFill>
                  <a:schemeClr val="accent1">
                    <a:lumMod val="50000"/>
                  </a:schemeClr>
                </a:solidFill>
              </a:rPr>
              <a:t>Salvage - Procedure</a:t>
            </a:r>
            <a:endParaRPr lang="en-GB" sz="3200" dirty="0"/>
          </a:p>
        </p:txBody>
      </p:sp>
      <p:sp>
        <p:nvSpPr>
          <p:cNvPr id="3" name="Slide Number Placeholder 2">
            <a:extLst>
              <a:ext uri="{FF2B5EF4-FFF2-40B4-BE49-F238E27FC236}">
                <a16:creationId xmlns:a16="http://schemas.microsoft.com/office/drawing/2014/main" id="{86E8D463-E8B7-42A6-968F-B39C99B01CDF}"/>
              </a:ext>
            </a:extLst>
          </p:cNvPr>
          <p:cNvSpPr>
            <a:spLocks noGrp="1"/>
          </p:cNvSpPr>
          <p:nvPr>
            <p:ph type="sldNum" sz="quarter" idx="10"/>
          </p:nvPr>
        </p:nvSpPr>
        <p:spPr/>
        <p:txBody>
          <a:bodyPr/>
          <a:lstStyle/>
          <a:p>
            <a:fld id="{3810F46F-C13F-3844-AA0F-22DF1532835B}" type="slidenum">
              <a:rPr lang="en-GB" smtClean="0"/>
              <a:pPr/>
              <a:t>10</a:t>
            </a:fld>
            <a:endParaRPr lang="en-GB" dirty="0"/>
          </a:p>
        </p:txBody>
      </p:sp>
      <p:pic>
        <p:nvPicPr>
          <p:cNvPr id="1026" name="Picture 2" descr="Asian Lily">
            <a:extLst>
              <a:ext uri="{FF2B5EF4-FFF2-40B4-BE49-F238E27FC236}">
                <a16:creationId xmlns:a16="http://schemas.microsoft.com/office/drawing/2014/main" id="{52CF3704-9C63-4700-8526-85DE96553C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504" y="1737416"/>
            <a:ext cx="4969944" cy="34188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stationary, writing implement&#10;&#10;Description automatically generated">
            <a:extLst>
              <a:ext uri="{FF2B5EF4-FFF2-40B4-BE49-F238E27FC236}">
                <a16:creationId xmlns:a16="http://schemas.microsoft.com/office/drawing/2014/main" id="{034D7F65-1FC4-4391-8AC5-CD42A0D1B02C}"/>
              </a:ext>
            </a:extLst>
          </p:cNvPr>
          <p:cNvPicPr>
            <a:picLocks noChangeAspect="1"/>
          </p:cNvPicPr>
          <p:nvPr/>
        </p:nvPicPr>
        <p:blipFill>
          <a:blip r:embed="rId3"/>
          <a:stretch>
            <a:fillRect/>
          </a:stretch>
        </p:blipFill>
        <p:spPr>
          <a:xfrm>
            <a:off x="1181736" y="1887814"/>
            <a:ext cx="5139817" cy="3376673"/>
          </a:xfrm>
          <a:prstGeom prst="rect">
            <a:avLst/>
          </a:prstGeom>
        </p:spPr>
      </p:pic>
      <p:pic>
        <p:nvPicPr>
          <p:cNvPr id="9" name="Picture 8" descr="A small boat in a body of water&#10;&#10;Description automatically generated">
            <a:extLst>
              <a:ext uri="{FF2B5EF4-FFF2-40B4-BE49-F238E27FC236}">
                <a16:creationId xmlns:a16="http://schemas.microsoft.com/office/drawing/2014/main" id="{7359207F-0B80-48A7-8AF0-06FAC6BDB4B9}"/>
              </a:ext>
            </a:extLst>
          </p:cNvPr>
          <p:cNvPicPr>
            <a:picLocks noChangeAspect="1"/>
          </p:cNvPicPr>
          <p:nvPr/>
        </p:nvPicPr>
        <p:blipFill>
          <a:blip r:embed="rId4"/>
          <a:stretch>
            <a:fillRect/>
          </a:stretch>
        </p:blipFill>
        <p:spPr>
          <a:xfrm>
            <a:off x="1465011" y="2047558"/>
            <a:ext cx="5365557" cy="3464624"/>
          </a:xfrm>
          <a:prstGeom prst="rect">
            <a:avLst/>
          </a:prstGeom>
        </p:spPr>
      </p:pic>
      <p:pic>
        <p:nvPicPr>
          <p:cNvPr id="11" name="Picture 10" descr="A large ship in a body of water&#10;&#10;Description automatically generated">
            <a:extLst>
              <a:ext uri="{FF2B5EF4-FFF2-40B4-BE49-F238E27FC236}">
                <a16:creationId xmlns:a16="http://schemas.microsoft.com/office/drawing/2014/main" id="{9C3F93B8-6DD7-40A8-9E0C-5A2BF6C1AE72}"/>
              </a:ext>
            </a:extLst>
          </p:cNvPr>
          <p:cNvPicPr>
            <a:picLocks noChangeAspect="1"/>
          </p:cNvPicPr>
          <p:nvPr/>
        </p:nvPicPr>
        <p:blipFill>
          <a:blip r:embed="rId5"/>
          <a:stretch>
            <a:fillRect/>
          </a:stretch>
        </p:blipFill>
        <p:spPr>
          <a:xfrm>
            <a:off x="1702705" y="2199734"/>
            <a:ext cx="5499708" cy="3450762"/>
          </a:xfrm>
          <a:prstGeom prst="rect">
            <a:avLst/>
          </a:prstGeom>
        </p:spPr>
      </p:pic>
      <p:pic>
        <p:nvPicPr>
          <p:cNvPr id="13" name="Picture 12" descr="A large ship in the water&#10;&#10;Description automatically generated">
            <a:extLst>
              <a:ext uri="{FF2B5EF4-FFF2-40B4-BE49-F238E27FC236}">
                <a16:creationId xmlns:a16="http://schemas.microsoft.com/office/drawing/2014/main" id="{0D3C55AC-DC3D-4E17-BFC5-6BB2780A120F}"/>
              </a:ext>
            </a:extLst>
          </p:cNvPr>
          <p:cNvPicPr>
            <a:picLocks noChangeAspect="1"/>
          </p:cNvPicPr>
          <p:nvPr/>
        </p:nvPicPr>
        <p:blipFill>
          <a:blip r:embed="rId6"/>
          <a:stretch>
            <a:fillRect/>
          </a:stretch>
        </p:blipFill>
        <p:spPr>
          <a:xfrm>
            <a:off x="2023428" y="2415479"/>
            <a:ext cx="5684963" cy="3450762"/>
          </a:xfrm>
          <a:prstGeom prst="rect">
            <a:avLst/>
          </a:prstGeom>
        </p:spPr>
      </p:pic>
      <p:pic>
        <p:nvPicPr>
          <p:cNvPr id="15" name="Picture 14" descr="A person sitting at a table using a computer&#10;&#10;Description automatically generated">
            <a:extLst>
              <a:ext uri="{FF2B5EF4-FFF2-40B4-BE49-F238E27FC236}">
                <a16:creationId xmlns:a16="http://schemas.microsoft.com/office/drawing/2014/main" id="{522301B5-6FEA-42CC-BC04-6494C50BDF79}"/>
              </a:ext>
            </a:extLst>
          </p:cNvPr>
          <p:cNvPicPr>
            <a:picLocks noChangeAspect="1"/>
          </p:cNvPicPr>
          <p:nvPr/>
        </p:nvPicPr>
        <p:blipFill>
          <a:blip r:embed="rId7"/>
          <a:stretch>
            <a:fillRect/>
          </a:stretch>
        </p:blipFill>
        <p:spPr>
          <a:xfrm>
            <a:off x="2292036" y="2626678"/>
            <a:ext cx="6001571" cy="3450762"/>
          </a:xfrm>
          <a:prstGeom prst="rect">
            <a:avLst/>
          </a:prstGeom>
        </p:spPr>
      </p:pic>
      <p:pic>
        <p:nvPicPr>
          <p:cNvPr id="19" name="Picture 18" descr="A picture containing table, indoor, sitting, text&#10;&#10;Description automatically generated">
            <a:extLst>
              <a:ext uri="{FF2B5EF4-FFF2-40B4-BE49-F238E27FC236}">
                <a16:creationId xmlns:a16="http://schemas.microsoft.com/office/drawing/2014/main" id="{712C83E0-D065-4DA2-B029-BE5F7CED4F66}"/>
              </a:ext>
            </a:extLst>
          </p:cNvPr>
          <p:cNvPicPr>
            <a:picLocks noChangeAspect="1"/>
          </p:cNvPicPr>
          <p:nvPr/>
        </p:nvPicPr>
        <p:blipFill>
          <a:blip r:embed="rId8"/>
          <a:stretch>
            <a:fillRect/>
          </a:stretch>
        </p:blipFill>
        <p:spPr>
          <a:xfrm>
            <a:off x="2607962" y="2831490"/>
            <a:ext cx="6212542" cy="3495353"/>
          </a:xfrm>
          <a:prstGeom prst="rect">
            <a:avLst/>
          </a:prstGeom>
        </p:spPr>
      </p:pic>
      <p:pic>
        <p:nvPicPr>
          <p:cNvPr id="21" name="Picture 20" descr="A picture containing table, indoor, stack, cake&#10;&#10;Description automatically generated">
            <a:extLst>
              <a:ext uri="{FF2B5EF4-FFF2-40B4-BE49-F238E27FC236}">
                <a16:creationId xmlns:a16="http://schemas.microsoft.com/office/drawing/2014/main" id="{76CF9B73-66D9-4930-A763-436CFD545D92}"/>
              </a:ext>
            </a:extLst>
          </p:cNvPr>
          <p:cNvPicPr>
            <a:picLocks noChangeAspect="1"/>
          </p:cNvPicPr>
          <p:nvPr/>
        </p:nvPicPr>
        <p:blipFill>
          <a:blip r:embed="rId9"/>
          <a:stretch>
            <a:fillRect/>
          </a:stretch>
        </p:blipFill>
        <p:spPr>
          <a:xfrm>
            <a:off x="2979807" y="3137692"/>
            <a:ext cx="6465945" cy="3418450"/>
          </a:xfrm>
          <a:prstGeom prst="rect">
            <a:avLst/>
          </a:prstGeom>
        </p:spPr>
      </p:pic>
    </p:spTree>
    <p:extLst>
      <p:ext uri="{BB962C8B-B14F-4D97-AF65-F5344CB8AC3E}">
        <p14:creationId xmlns:p14="http://schemas.microsoft.com/office/powerpoint/2010/main" val="366054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3044" y="994056"/>
            <a:ext cx="6919523" cy="584775"/>
          </a:xfrm>
          <a:prstGeom prst="rect">
            <a:avLst/>
          </a:prstGeom>
          <a:noFill/>
        </p:spPr>
        <p:txBody>
          <a:bodyPr wrap="none" rtlCol="0">
            <a:spAutoFit/>
          </a:bodyPr>
          <a:lstStyle/>
          <a:p>
            <a:r>
              <a:rPr lang="en-GB" sz="3200" b="1" dirty="0">
                <a:solidFill>
                  <a:schemeClr val="accent1">
                    <a:lumMod val="50000"/>
                  </a:schemeClr>
                </a:solidFill>
              </a:rPr>
              <a:t>LOF - who is involved/who contributes?</a:t>
            </a:r>
          </a:p>
        </p:txBody>
      </p:sp>
      <p:sp>
        <p:nvSpPr>
          <p:cNvPr id="3" name="TextBox 2"/>
          <p:cNvSpPr txBox="1"/>
          <p:nvPr/>
        </p:nvSpPr>
        <p:spPr>
          <a:xfrm>
            <a:off x="1003044" y="1567934"/>
            <a:ext cx="3490165" cy="1107996"/>
          </a:xfrm>
          <a:prstGeom prst="rect">
            <a:avLst/>
          </a:prstGeom>
          <a:noFill/>
        </p:spPr>
        <p:txBody>
          <a:bodyPr wrap="square" rtlCol="0">
            <a:spAutoFit/>
          </a:bodyPr>
          <a:lstStyle/>
          <a:p>
            <a:r>
              <a:rPr lang="en-GB" sz="2200" dirty="0">
                <a:solidFill>
                  <a:schemeClr val="accent1">
                    <a:lumMod val="50000"/>
                  </a:schemeClr>
                </a:solidFill>
              </a:rPr>
              <a:t>The Vessel</a:t>
            </a:r>
          </a:p>
          <a:p>
            <a:endParaRPr lang="en-GB" sz="2200" dirty="0">
              <a:solidFill>
                <a:schemeClr val="accent1">
                  <a:lumMod val="50000"/>
                </a:schemeClr>
              </a:solidFill>
            </a:endParaRPr>
          </a:p>
          <a:p>
            <a:endParaRPr lang="en-GB" sz="2200" dirty="0">
              <a:solidFill>
                <a:schemeClr val="accent1">
                  <a:lumMod val="50000"/>
                </a:schemeClr>
              </a:solidFill>
            </a:endParaRPr>
          </a:p>
        </p:txBody>
      </p:sp>
      <p:sp>
        <p:nvSpPr>
          <p:cNvPr id="4" name="TextBox 3"/>
          <p:cNvSpPr txBox="1"/>
          <p:nvPr/>
        </p:nvSpPr>
        <p:spPr>
          <a:xfrm>
            <a:off x="1004601" y="3368657"/>
            <a:ext cx="2112265" cy="430887"/>
          </a:xfrm>
          <a:prstGeom prst="rect">
            <a:avLst/>
          </a:prstGeom>
          <a:noFill/>
        </p:spPr>
        <p:txBody>
          <a:bodyPr wrap="square" rtlCol="0">
            <a:spAutoFit/>
          </a:bodyPr>
          <a:lstStyle/>
          <a:p>
            <a:r>
              <a:rPr lang="en-GB" sz="2200" dirty="0">
                <a:solidFill>
                  <a:schemeClr val="accent1">
                    <a:lumMod val="50000"/>
                  </a:schemeClr>
                </a:solidFill>
              </a:rPr>
              <a:t>Cargo Interests</a:t>
            </a:r>
            <a:r>
              <a:rPr lang="en-GB" sz="2000" dirty="0">
                <a:solidFill>
                  <a:srgbClr val="0081AB"/>
                </a:solidFill>
              </a:rPr>
              <a:t>	</a:t>
            </a:r>
          </a:p>
        </p:txBody>
      </p:sp>
      <p:sp>
        <p:nvSpPr>
          <p:cNvPr id="5" name="TextBox 4"/>
          <p:cNvSpPr txBox="1"/>
          <p:nvPr/>
        </p:nvSpPr>
        <p:spPr>
          <a:xfrm>
            <a:off x="1004601" y="5128199"/>
            <a:ext cx="1097288" cy="430887"/>
          </a:xfrm>
          <a:prstGeom prst="rect">
            <a:avLst/>
          </a:prstGeom>
          <a:noFill/>
        </p:spPr>
        <p:txBody>
          <a:bodyPr wrap="none" rtlCol="0">
            <a:spAutoFit/>
          </a:bodyPr>
          <a:lstStyle/>
          <a:p>
            <a:r>
              <a:rPr lang="en-GB" sz="2200" dirty="0">
                <a:solidFill>
                  <a:schemeClr val="accent1">
                    <a:lumMod val="50000"/>
                  </a:schemeClr>
                </a:solidFill>
              </a:rPr>
              <a:t>Bunkers</a:t>
            </a:r>
          </a:p>
        </p:txBody>
      </p:sp>
      <p:sp>
        <p:nvSpPr>
          <p:cNvPr id="7" name="TextBox 6">
            <a:extLst>
              <a:ext uri="{FF2B5EF4-FFF2-40B4-BE49-F238E27FC236}">
                <a16:creationId xmlns:a16="http://schemas.microsoft.com/office/drawing/2014/main" id="{FD727042-3669-42AA-86A4-D875BD4A59DD}"/>
              </a:ext>
            </a:extLst>
          </p:cNvPr>
          <p:cNvSpPr txBox="1"/>
          <p:nvPr/>
        </p:nvSpPr>
        <p:spPr>
          <a:xfrm>
            <a:off x="5248325" y="1603243"/>
            <a:ext cx="4841646" cy="430887"/>
          </a:xfrm>
          <a:prstGeom prst="rect">
            <a:avLst/>
          </a:prstGeom>
          <a:noFill/>
        </p:spPr>
        <p:txBody>
          <a:bodyPr wrap="square" rtlCol="0">
            <a:spAutoFit/>
          </a:bodyPr>
          <a:lstStyle/>
          <a:p>
            <a:r>
              <a:rPr lang="en-GB" sz="2200" dirty="0">
                <a:solidFill>
                  <a:schemeClr val="accent1">
                    <a:lumMod val="50000"/>
                  </a:schemeClr>
                </a:solidFill>
              </a:rPr>
              <a:t>-  Hull and Machinery Underwriters </a:t>
            </a:r>
          </a:p>
        </p:txBody>
      </p:sp>
      <p:sp>
        <p:nvSpPr>
          <p:cNvPr id="8" name="TextBox 7">
            <a:extLst>
              <a:ext uri="{FF2B5EF4-FFF2-40B4-BE49-F238E27FC236}">
                <a16:creationId xmlns:a16="http://schemas.microsoft.com/office/drawing/2014/main" id="{C697A756-4E31-4C13-856B-065140F6BBF0}"/>
              </a:ext>
            </a:extLst>
          </p:cNvPr>
          <p:cNvSpPr txBox="1"/>
          <p:nvPr/>
        </p:nvSpPr>
        <p:spPr>
          <a:xfrm>
            <a:off x="5248325" y="3376014"/>
            <a:ext cx="3172771" cy="430887"/>
          </a:xfrm>
          <a:prstGeom prst="rect">
            <a:avLst/>
          </a:prstGeom>
          <a:noFill/>
        </p:spPr>
        <p:txBody>
          <a:bodyPr wrap="square" rtlCol="0">
            <a:spAutoFit/>
          </a:bodyPr>
          <a:lstStyle/>
          <a:p>
            <a:r>
              <a:rPr lang="en-GB" sz="2200" dirty="0">
                <a:solidFill>
                  <a:schemeClr val="accent1">
                    <a:lumMod val="50000"/>
                  </a:schemeClr>
                </a:solidFill>
              </a:rPr>
              <a:t>-  Cargo Underwriters</a:t>
            </a:r>
          </a:p>
        </p:txBody>
      </p:sp>
      <p:sp>
        <p:nvSpPr>
          <p:cNvPr id="9" name="TextBox 8">
            <a:extLst>
              <a:ext uri="{FF2B5EF4-FFF2-40B4-BE49-F238E27FC236}">
                <a16:creationId xmlns:a16="http://schemas.microsoft.com/office/drawing/2014/main" id="{14EB0D59-7B76-4ECB-843D-E76201717E7E}"/>
              </a:ext>
            </a:extLst>
          </p:cNvPr>
          <p:cNvSpPr txBox="1"/>
          <p:nvPr/>
        </p:nvSpPr>
        <p:spPr>
          <a:xfrm>
            <a:off x="5248325" y="5111092"/>
            <a:ext cx="4206149" cy="430887"/>
          </a:xfrm>
          <a:prstGeom prst="rect">
            <a:avLst/>
          </a:prstGeom>
          <a:noFill/>
        </p:spPr>
        <p:txBody>
          <a:bodyPr wrap="square" rtlCol="0">
            <a:spAutoFit/>
          </a:bodyPr>
          <a:lstStyle/>
          <a:p>
            <a:r>
              <a:rPr lang="en-GB" sz="2200" dirty="0">
                <a:solidFill>
                  <a:schemeClr val="accent1">
                    <a:lumMod val="50000"/>
                  </a:schemeClr>
                </a:solidFill>
              </a:rPr>
              <a:t>-  Time Charterers, or Owners</a:t>
            </a:r>
          </a:p>
        </p:txBody>
      </p:sp>
      <p:pic>
        <p:nvPicPr>
          <p:cNvPr id="1026" name="Picture 2">
            <a:extLst>
              <a:ext uri="{FF2B5EF4-FFF2-40B4-BE49-F238E27FC236}">
                <a16:creationId xmlns:a16="http://schemas.microsoft.com/office/drawing/2014/main" id="{37A8366A-030B-416A-8B8B-8795E845E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273" y="2058542"/>
            <a:ext cx="3225583" cy="12508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ational Cargo Bureau Grain Loading Survey">
            <a:extLst>
              <a:ext uri="{FF2B5EF4-FFF2-40B4-BE49-F238E27FC236}">
                <a16:creationId xmlns:a16="http://schemas.microsoft.com/office/drawing/2014/main" id="{F01D2848-B348-450F-AB2A-6CBA615E90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274" y="3806901"/>
            <a:ext cx="3225582" cy="12858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loyd's approves new syndicate for Jan. 1 start ">
            <a:extLst>
              <a:ext uri="{FF2B5EF4-FFF2-40B4-BE49-F238E27FC236}">
                <a16:creationId xmlns:a16="http://schemas.microsoft.com/office/drawing/2014/main" id="{EC45D1FA-651B-4CF3-AAFF-77DB2E9CCD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3969" y="2078426"/>
            <a:ext cx="3893944" cy="12310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view of a city street&#10;&#10;Description automatically generated">
            <a:extLst>
              <a:ext uri="{FF2B5EF4-FFF2-40B4-BE49-F238E27FC236}">
                <a16:creationId xmlns:a16="http://schemas.microsoft.com/office/drawing/2014/main" id="{4FF9C7C8-90DF-4B4C-8E74-465753C6E727}"/>
              </a:ext>
            </a:extLst>
          </p:cNvPr>
          <p:cNvPicPr>
            <a:picLocks noChangeAspect="1"/>
          </p:cNvPicPr>
          <p:nvPr/>
        </p:nvPicPr>
        <p:blipFill>
          <a:blip r:embed="rId5"/>
          <a:stretch>
            <a:fillRect/>
          </a:stretch>
        </p:blipFill>
        <p:spPr>
          <a:xfrm>
            <a:off x="5543969" y="3799543"/>
            <a:ext cx="3893945" cy="1293233"/>
          </a:xfrm>
          <a:prstGeom prst="rect">
            <a:avLst/>
          </a:prstGeom>
        </p:spPr>
      </p:pic>
      <p:pic>
        <p:nvPicPr>
          <p:cNvPr id="1034" name="Picture 10">
            <a:hlinkClick r:id="rId6"/>
            <a:extLst>
              <a:ext uri="{FF2B5EF4-FFF2-40B4-BE49-F238E27FC236}">
                <a16:creationId xmlns:a16="http://schemas.microsoft.com/office/drawing/2014/main" id="{F36F8835-BDEF-4731-BFEA-88A1457560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4275" y="5477256"/>
            <a:ext cx="3225582" cy="133089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A close up of a busy city street&#10;&#10;Description automatically generated">
            <a:extLst>
              <a:ext uri="{FF2B5EF4-FFF2-40B4-BE49-F238E27FC236}">
                <a16:creationId xmlns:a16="http://schemas.microsoft.com/office/drawing/2014/main" id="{55DF9C45-0DF2-4203-9CCA-7BBF6A519A02}"/>
              </a:ext>
            </a:extLst>
          </p:cNvPr>
          <p:cNvPicPr>
            <a:picLocks noChangeAspect="1"/>
          </p:cNvPicPr>
          <p:nvPr/>
        </p:nvPicPr>
        <p:blipFill>
          <a:blip r:embed="rId8"/>
          <a:stretch>
            <a:fillRect/>
          </a:stretch>
        </p:blipFill>
        <p:spPr>
          <a:xfrm>
            <a:off x="5543970" y="5516304"/>
            <a:ext cx="3910504" cy="1291842"/>
          </a:xfrm>
          <a:prstGeom prst="rect">
            <a:avLst/>
          </a:prstGeom>
        </p:spPr>
      </p:pic>
    </p:spTree>
    <p:extLst>
      <p:ext uri="{BB962C8B-B14F-4D97-AF65-F5344CB8AC3E}">
        <p14:creationId xmlns:p14="http://schemas.microsoft.com/office/powerpoint/2010/main" val="247588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 calcmode="lin" valueType="num">
                                      <p:cBhvr additive="base">
                                        <p:cTn id="9" dur="500" fill="hold"/>
                                        <p:tgtEl>
                                          <p:spTgt spid="1026"/>
                                        </p:tgtEl>
                                        <p:attrNameLst>
                                          <p:attrName>ppt_x</p:attrName>
                                        </p:attrNameLst>
                                      </p:cBhvr>
                                      <p:tavLst>
                                        <p:tav tm="0">
                                          <p:val>
                                            <p:strVal val="#ppt_x"/>
                                          </p:val>
                                        </p:tav>
                                        <p:tav tm="100000">
                                          <p:val>
                                            <p:strVal val="#ppt_x"/>
                                          </p:val>
                                        </p:tav>
                                      </p:tavLst>
                                    </p:anim>
                                    <p:anim calcmode="lin" valueType="num">
                                      <p:cBhvr additive="base">
                                        <p:cTn id="1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2" presetClass="entr" presetSubtype="4"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anim calcmode="lin" valueType="num">
                                      <p:cBhvr additive="base">
                                        <p:cTn id="17" dur="500" fill="hold"/>
                                        <p:tgtEl>
                                          <p:spTgt spid="1030"/>
                                        </p:tgtEl>
                                        <p:attrNameLst>
                                          <p:attrName>ppt_x</p:attrName>
                                        </p:attrNameLst>
                                      </p:cBhvr>
                                      <p:tavLst>
                                        <p:tav tm="0">
                                          <p:val>
                                            <p:strVal val="#ppt_x"/>
                                          </p:val>
                                        </p:tav>
                                        <p:tav tm="100000">
                                          <p:val>
                                            <p:strVal val="#ppt_x"/>
                                          </p:val>
                                        </p:tav>
                                      </p:tavLst>
                                    </p:anim>
                                    <p:anim calcmode="lin" valueType="num">
                                      <p:cBhvr additive="base">
                                        <p:cTn id="1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2" presetClass="entr" presetSubtype="4"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additive="base">
                                        <p:cTn id="25" dur="500" fill="hold"/>
                                        <p:tgtEl>
                                          <p:spTgt spid="1028"/>
                                        </p:tgtEl>
                                        <p:attrNameLst>
                                          <p:attrName>ppt_x</p:attrName>
                                        </p:attrNameLst>
                                      </p:cBhvr>
                                      <p:tavLst>
                                        <p:tav tm="0">
                                          <p:val>
                                            <p:strVal val="#ppt_x"/>
                                          </p:val>
                                        </p:tav>
                                        <p:tav tm="100000">
                                          <p:val>
                                            <p:strVal val="#ppt_x"/>
                                          </p:val>
                                        </p:tav>
                                      </p:tavLst>
                                    </p:anim>
                                    <p:anim calcmode="lin" valueType="num">
                                      <p:cBhvr additive="base">
                                        <p:cTn id="2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2" presetClass="entr" presetSubtype="4"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2" presetClass="entr" presetSubtype="4" fill="hold" nodeType="withEffect">
                                  <p:stCondLst>
                                    <p:cond delay="0"/>
                                  </p:stCondLst>
                                  <p:childTnLst>
                                    <p:set>
                                      <p:cBhvr>
                                        <p:cTn id="40" dur="1" fill="hold">
                                          <p:stCondLst>
                                            <p:cond delay="0"/>
                                          </p:stCondLst>
                                        </p:cTn>
                                        <p:tgtEl>
                                          <p:spTgt spid="1034"/>
                                        </p:tgtEl>
                                        <p:attrNameLst>
                                          <p:attrName>style.visibility</p:attrName>
                                        </p:attrNameLst>
                                      </p:cBhvr>
                                      <p:to>
                                        <p:strVal val="visible"/>
                                      </p:to>
                                    </p:set>
                                    <p:anim calcmode="lin" valueType="num">
                                      <p:cBhvr additive="base">
                                        <p:cTn id="41" dur="500" fill="hold"/>
                                        <p:tgtEl>
                                          <p:spTgt spid="1034"/>
                                        </p:tgtEl>
                                        <p:attrNameLst>
                                          <p:attrName>ppt_x</p:attrName>
                                        </p:attrNameLst>
                                      </p:cBhvr>
                                      <p:tavLst>
                                        <p:tav tm="0">
                                          <p:val>
                                            <p:strVal val="#ppt_x"/>
                                          </p:val>
                                        </p:tav>
                                        <p:tav tm="100000">
                                          <p:val>
                                            <p:strVal val="#ppt_x"/>
                                          </p:val>
                                        </p:tav>
                                      </p:tavLst>
                                    </p:anim>
                                    <p:anim calcmode="lin" valueType="num">
                                      <p:cBhvr additive="base">
                                        <p:cTn id="42"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2" presetClass="entr" presetSubtype="4"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FFED3-7D35-475D-BDB8-D270FABFC47B}"/>
              </a:ext>
            </a:extLst>
          </p:cNvPr>
          <p:cNvSpPr>
            <a:spLocks noGrp="1"/>
          </p:cNvSpPr>
          <p:nvPr>
            <p:ph type="title"/>
          </p:nvPr>
        </p:nvSpPr>
        <p:spPr>
          <a:xfrm>
            <a:off x="1049184" y="990936"/>
            <a:ext cx="7920000" cy="720000"/>
          </a:xfrm>
        </p:spPr>
        <p:txBody>
          <a:bodyPr>
            <a:normAutofit/>
          </a:bodyPr>
          <a:lstStyle/>
          <a:p>
            <a:r>
              <a:rPr lang="en-GB" sz="3200" dirty="0">
                <a:solidFill>
                  <a:schemeClr val="tx2">
                    <a:lumMod val="90000"/>
                    <a:lumOff val="10000"/>
                  </a:schemeClr>
                </a:solidFill>
              </a:rPr>
              <a:t>Where does the Club fit in?</a:t>
            </a:r>
          </a:p>
        </p:txBody>
      </p:sp>
      <p:sp>
        <p:nvSpPr>
          <p:cNvPr id="3" name="TextBox 2">
            <a:extLst>
              <a:ext uri="{FF2B5EF4-FFF2-40B4-BE49-F238E27FC236}">
                <a16:creationId xmlns:a16="http://schemas.microsoft.com/office/drawing/2014/main" id="{BDBE837A-DF6F-4449-8543-F0CFF5FBCAEE}"/>
              </a:ext>
            </a:extLst>
          </p:cNvPr>
          <p:cNvSpPr txBox="1"/>
          <p:nvPr/>
        </p:nvSpPr>
        <p:spPr>
          <a:xfrm>
            <a:off x="1175657" y="2540251"/>
            <a:ext cx="2394162" cy="461665"/>
          </a:xfrm>
          <a:prstGeom prst="rect">
            <a:avLst/>
          </a:prstGeom>
          <a:noFill/>
        </p:spPr>
        <p:txBody>
          <a:bodyPr wrap="square" rtlCol="0">
            <a:spAutoFit/>
          </a:bodyPr>
          <a:lstStyle/>
          <a:p>
            <a:pPr marL="342900" indent="-342900">
              <a:buClr>
                <a:srgbClr val="BA0C2F"/>
              </a:buClr>
              <a:buFont typeface="Arial" panose="020B0604020202020204" pitchFamily="34" charset="0"/>
              <a:buChar char="•"/>
            </a:pPr>
            <a:r>
              <a:rPr lang="en-GB" sz="2400" b="1" dirty="0">
                <a:solidFill>
                  <a:schemeClr val="accent1">
                    <a:lumMod val="50000"/>
                  </a:schemeClr>
                </a:solidFill>
              </a:rPr>
              <a:t>SCOPIC</a:t>
            </a:r>
          </a:p>
        </p:txBody>
      </p:sp>
      <p:sp>
        <p:nvSpPr>
          <p:cNvPr id="4" name="TextBox 3">
            <a:extLst>
              <a:ext uri="{FF2B5EF4-FFF2-40B4-BE49-F238E27FC236}">
                <a16:creationId xmlns:a16="http://schemas.microsoft.com/office/drawing/2014/main" id="{2AB9AAC5-E2E1-4FB1-B0F7-869046149785}"/>
              </a:ext>
            </a:extLst>
          </p:cNvPr>
          <p:cNvSpPr txBox="1"/>
          <p:nvPr/>
        </p:nvSpPr>
        <p:spPr>
          <a:xfrm>
            <a:off x="1099457" y="4317749"/>
            <a:ext cx="5477348" cy="1200329"/>
          </a:xfrm>
          <a:prstGeom prst="rect">
            <a:avLst/>
          </a:prstGeom>
          <a:noFill/>
        </p:spPr>
        <p:txBody>
          <a:bodyPr wrap="square" rtlCol="0">
            <a:spAutoFit/>
          </a:bodyPr>
          <a:lstStyle/>
          <a:p>
            <a:pPr marL="342900" indent="-342900">
              <a:buClr>
                <a:srgbClr val="BA0C2F"/>
              </a:buClr>
              <a:buFont typeface="Arial" panose="020B0604020202020204" pitchFamily="34" charset="0"/>
              <a:buChar char="•"/>
            </a:pPr>
            <a:r>
              <a:rPr lang="en-GB" sz="2400" b="1" dirty="0">
                <a:solidFill>
                  <a:schemeClr val="accent1">
                    <a:lumMod val="50000"/>
                  </a:schemeClr>
                </a:solidFill>
              </a:rPr>
              <a:t>Cargo Interests</a:t>
            </a:r>
          </a:p>
          <a:p>
            <a:pPr marL="342900" indent="-342900">
              <a:buClr>
                <a:srgbClr val="BA0C2F"/>
              </a:buClr>
              <a:buFont typeface="Arial" panose="020B0604020202020204" pitchFamily="34" charset="0"/>
              <a:buChar char="•"/>
            </a:pPr>
            <a:endParaRPr lang="en-GB" sz="2400" b="1" dirty="0">
              <a:solidFill>
                <a:schemeClr val="accent1">
                  <a:lumMod val="50000"/>
                </a:schemeClr>
              </a:solidFill>
            </a:endParaRPr>
          </a:p>
          <a:p>
            <a:pPr lvl="1">
              <a:buClr>
                <a:srgbClr val="BA0C2F"/>
              </a:buClr>
            </a:pPr>
            <a:r>
              <a:rPr lang="en-GB" sz="2400" b="1" dirty="0">
                <a:solidFill>
                  <a:schemeClr val="accent1">
                    <a:lumMod val="50000"/>
                  </a:schemeClr>
                </a:solidFill>
              </a:rPr>
              <a:t>–    liabilities and claims</a:t>
            </a:r>
          </a:p>
        </p:txBody>
      </p:sp>
      <p:pic>
        <p:nvPicPr>
          <p:cNvPr id="6" name="Picture 5" descr="A picture containing water, outdoor, sitting, rock&#10;&#10;Description automatically generated">
            <a:extLst>
              <a:ext uri="{FF2B5EF4-FFF2-40B4-BE49-F238E27FC236}">
                <a16:creationId xmlns:a16="http://schemas.microsoft.com/office/drawing/2014/main" id="{BF715D16-B21A-4070-BE45-E9C4DC477D3F}"/>
              </a:ext>
            </a:extLst>
          </p:cNvPr>
          <p:cNvPicPr>
            <a:picLocks noChangeAspect="1"/>
          </p:cNvPicPr>
          <p:nvPr/>
        </p:nvPicPr>
        <p:blipFill>
          <a:blip r:embed="rId2"/>
          <a:stretch>
            <a:fillRect/>
          </a:stretch>
        </p:blipFill>
        <p:spPr>
          <a:xfrm>
            <a:off x="5257799" y="2540251"/>
            <a:ext cx="6128657" cy="2977827"/>
          </a:xfrm>
          <a:prstGeom prst="rect">
            <a:avLst/>
          </a:prstGeom>
        </p:spPr>
      </p:pic>
    </p:spTree>
    <p:extLst>
      <p:ext uri="{BB962C8B-B14F-4D97-AF65-F5344CB8AC3E}">
        <p14:creationId xmlns:p14="http://schemas.microsoft.com/office/powerpoint/2010/main" val="324713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45CDC-EFF0-44BF-8BC1-61AAD213404E}"/>
              </a:ext>
            </a:extLst>
          </p:cNvPr>
          <p:cNvSpPr>
            <a:spLocks noGrp="1"/>
          </p:cNvSpPr>
          <p:nvPr>
            <p:ph type="title"/>
          </p:nvPr>
        </p:nvSpPr>
        <p:spPr>
          <a:xfrm>
            <a:off x="1067472" y="962642"/>
            <a:ext cx="7920000" cy="720000"/>
          </a:xfrm>
        </p:spPr>
        <p:txBody>
          <a:bodyPr>
            <a:normAutofit/>
          </a:bodyPr>
          <a:lstStyle/>
          <a:p>
            <a:r>
              <a:rPr lang="en-GB" sz="3200" dirty="0">
                <a:solidFill>
                  <a:schemeClr val="accent1">
                    <a:lumMod val="50000"/>
                  </a:schemeClr>
                </a:solidFill>
              </a:rPr>
              <a:t>What is SCOPIC?</a:t>
            </a:r>
          </a:p>
        </p:txBody>
      </p:sp>
      <p:sp>
        <p:nvSpPr>
          <p:cNvPr id="3" name="TextBox 2">
            <a:extLst>
              <a:ext uri="{FF2B5EF4-FFF2-40B4-BE49-F238E27FC236}">
                <a16:creationId xmlns:a16="http://schemas.microsoft.com/office/drawing/2014/main" id="{B737070B-DC09-4219-B512-C1350C94AE0B}"/>
              </a:ext>
            </a:extLst>
          </p:cNvPr>
          <p:cNvSpPr txBox="1"/>
          <p:nvPr/>
        </p:nvSpPr>
        <p:spPr>
          <a:xfrm>
            <a:off x="1067472" y="1816490"/>
            <a:ext cx="5308301" cy="461665"/>
          </a:xfrm>
          <a:prstGeom prst="rect">
            <a:avLst/>
          </a:prstGeom>
          <a:noFill/>
        </p:spPr>
        <p:txBody>
          <a:bodyPr wrap="square" rtlCol="0">
            <a:spAutoFit/>
          </a:bodyPr>
          <a:lstStyle/>
          <a:p>
            <a:r>
              <a:rPr lang="en-GB" sz="2400" b="1" u="sng" dirty="0">
                <a:solidFill>
                  <a:srgbClr val="FF0000"/>
                </a:solidFill>
              </a:rPr>
              <a:t>S</a:t>
            </a:r>
            <a:r>
              <a:rPr lang="en-GB" sz="2400" b="1" dirty="0">
                <a:solidFill>
                  <a:schemeClr val="accent1">
                    <a:lumMod val="50000"/>
                  </a:schemeClr>
                </a:solidFill>
              </a:rPr>
              <a:t>pecial </a:t>
            </a:r>
            <a:r>
              <a:rPr lang="en-GB" sz="2400" b="1" u="sng" dirty="0">
                <a:solidFill>
                  <a:srgbClr val="FF0000"/>
                </a:solidFill>
              </a:rPr>
              <a:t>Co</a:t>
            </a:r>
            <a:r>
              <a:rPr lang="en-GB" sz="2400" b="1" dirty="0">
                <a:solidFill>
                  <a:schemeClr val="accent1">
                    <a:lumMod val="50000"/>
                  </a:schemeClr>
                </a:solidFill>
              </a:rPr>
              <a:t>mpensation </a:t>
            </a:r>
            <a:r>
              <a:rPr lang="en-GB" sz="2400" b="1" u="sng" dirty="0">
                <a:solidFill>
                  <a:srgbClr val="FF0000"/>
                </a:solidFill>
              </a:rPr>
              <a:t>P</a:t>
            </a:r>
            <a:r>
              <a:rPr lang="en-GB" sz="2400" b="1" dirty="0">
                <a:solidFill>
                  <a:schemeClr val="accent1">
                    <a:lumMod val="50000"/>
                  </a:schemeClr>
                </a:solidFill>
              </a:rPr>
              <a:t> &amp; </a:t>
            </a:r>
            <a:r>
              <a:rPr lang="en-GB" sz="2400" b="1" u="sng" dirty="0">
                <a:solidFill>
                  <a:srgbClr val="FF0000"/>
                </a:solidFill>
              </a:rPr>
              <a:t>I</a:t>
            </a:r>
            <a:r>
              <a:rPr lang="en-GB" sz="2400" b="1" dirty="0">
                <a:solidFill>
                  <a:schemeClr val="accent1">
                    <a:lumMod val="50000"/>
                  </a:schemeClr>
                </a:solidFill>
              </a:rPr>
              <a:t> Club </a:t>
            </a:r>
            <a:r>
              <a:rPr lang="en-GB" sz="2400" b="1" u="sng" dirty="0">
                <a:solidFill>
                  <a:srgbClr val="FF0000"/>
                </a:solidFill>
              </a:rPr>
              <a:t>C</a:t>
            </a:r>
            <a:r>
              <a:rPr lang="en-GB" sz="2400" b="1" dirty="0">
                <a:solidFill>
                  <a:schemeClr val="accent1">
                    <a:lumMod val="50000"/>
                  </a:schemeClr>
                </a:solidFill>
              </a:rPr>
              <a:t>lause</a:t>
            </a:r>
          </a:p>
        </p:txBody>
      </p:sp>
      <p:sp>
        <p:nvSpPr>
          <p:cNvPr id="7" name="TextBox 6">
            <a:extLst>
              <a:ext uri="{FF2B5EF4-FFF2-40B4-BE49-F238E27FC236}">
                <a16:creationId xmlns:a16="http://schemas.microsoft.com/office/drawing/2014/main" id="{E0E1BB28-B86E-4C2B-B2CF-4515C3F5DDD5}"/>
              </a:ext>
            </a:extLst>
          </p:cNvPr>
          <p:cNvSpPr txBox="1"/>
          <p:nvPr/>
        </p:nvSpPr>
        <p:spPr>
          <a:xfrm>
            <a:off x="1067472" y="2812780"/>
            <a:ext cx="2039112" cy="369332"/>
          </a:xfrm>
          <a:prstGeom prst="rect">
            <a:avLst/>
          </a:prstGeom>
          <a:noFill/>
        </p:spPr>
        <p:txBody>
          <a:bodyPr wrap="square" rtlCol="0">
            <a:spAutoFit/>
          </a:bodyPr>
          <a:lstStyle/>
          <a:p>
            <a:r>
              <a:rPr lang="en-GB" b="1" dirty="0">
                <a:solidFill>
                  <a:schemeClr val="accent1">
                    <a:lumMod val="50000"/>
                  </a:schemeClr>
                </a:solidFill>
              </a:rPr>
              <a:t>Rule 2 Section 20</a:t>
            </a:r>
          </a:p>
        </p:txBody>
      </p:sp>
      <p:sp>
        <p:nvSpPr>
          <p:cNvPr id="8" name="TextBox 7">
            <a:extLst>
              <a:ext uri="{FF2B5EF4-FFF2-40B4-BE49-F238E27FC236}">
                <a16:creationId xmlns:a16="http://schemas.microsoft.com/office/drawing/2014/main" id="{F439953E-7121-4BC8-9302-4AB6741E09D9}"/>
              </a:ext>
            </a:extLst>
          </p:cNvPr>
          <p:cNvSpPr txBox="1"/>
          <p:nvPr/>
        </p:nvSpPr>
        <p:spPr>
          <a:xfrm>
            <a:off x="1067472" y="3396697"/>
            <a:ext cx="5955120" cy="2308324"/>
          </a:xfrm>
          <a:prstGeom prst="rect">
            <a:avLst/>
          </a:prstGeom>
          <a:noFill/>
        </p:spPr>
        <p:txBody>
          <a:bodyPr wrap="square" rtlCol="0">
            <a:spAutoFit/>
          </a:bodyPr>
          <a:lstStyle/>
          <a:p>
            <a:pPr algn="just"/>
            <a:r>
              <a:rPr lang="en-GB" i="1" dirty="0">
                <a:solidFill>
                  <a:schemeClr val="accent1">
                    <a:lumMod val="50000"/>
                  </a:schemeClr>
                </a:solidFill>
              </a:rPr>
              <a:t>Liability of the Member to reimburse a salvor of the insured vessel for:</a:t>
            </a:r>
          </a:p>
          <a:p>
            <a:pPr algn="just"/>
            <a:endParaRPr lang="en-GB" i="1" dirty="0">
              <a:solidFill>
                <a:schemeClr val="accent1">
                  <a:lumMod val="50000"/>
                </a:schemeClr>
              </a:solidFill>
            </a:endParaRPr>
          </a:p>
          <a:p>
            <a:pPr algn="just"/>
            <a:r>
              <a:rPr lang="en-GB" i="1" dirty="0">
                <a:solidFill>
                  <a:schemeClr val="accent1">
                    <a:lumMod val="50000"/>
                  </a:schemeClr>
                </a:solidFill>
              </a:rPr>
              <a:t>The “Special Compensation” to which a salvor may be entitled…contained in Article 14 of the International Convention on Salvage….or the SCOPIC clauses where they are incorporated into the Lloyds Standard Form of Salvage Agreement.</a:t>
            </a:r>
          </a:p>
        </p:txBody>
      </p:sp>
      <p:pic>
        <p:nvPicPr>
          <p:cNvPr id="9" name="Picture 8" descr="A large ship in the water&#10;&#10;Description automatically generated">
            <a:extLst>
              <a:ext uri="{FF2B5EF4-FFF2-40B4-BE49-F238E27FC236}">
                <a16:creationId xmlns:a16="http://schemas.microsoft.com/office/drawing/2014/main" id="{468D4AC4-F74A-4CEC-8003-07F4B9881746}"/>
              </a:ext>
            </a:extLst>
          </p:cNvPr>
          <p:cNvPicPr>
            <a:picLocks noChangeAspect="1"/>
          </p:cNvPicPr>
          <p:nvPr/>
        </p:nvPicPr>
        <p:blipFill>
          <a:blip r:embed="rId2"/>
          <a:stretch>
            <a:fillRect/>
          </a:stretch>
        </p:blipFill>
        <p:spPr>
          <a:xfrm>
            <a:off x="7306056" y="2970512"/>
            <a:ext cx="4537602" cy="2924846"/>
          </a:xfrm>
          <a:prstGeom prst="rect">
            <a:avLst/>
          </a:prstGeom>
        </p:spPr>
      </p:pic>
    </p:spTree>
    <p:extLst>
      <p:ext uri="{BB962C8B-B14F-4D97-AF65-F5344CB8AC3E}">
        <p14:creationId xmlns:p14="http://schemas.microsoft.com/office/powerpoint/2010/main" val="176744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9036B-7AE3-4549-B8C2-0CFB7F080A29}"/>
              </a:ext>
            </a:extLst>
          </p:cNvPr>
          <p:cNvSpPr>
            <a:spLocks noGrp="1"/>
          </p:cNvSpPr>
          <p:nvPr>
            <p:ph type="title"/>
          </p:nvPr>
        </p:nvSpPr>
        <p:spPr>
          <a:xfrm>
            <a:off x="800175" y="1083783"/>
            <a:ext cx="7920000" cy="720000"/>
          </a:xfrm>
        </p:spPr>
        <p:txBody>
          <a:bodyPr/>
          <a:lstStyle/>
          <a:p>
            <a:r>
              <a:rPr lang="en-GB" dirty="0">
                <a:solidFill>
                  <a:srgbClr val="003559"/>
                </a:solidFill>
              </a:rPr>
              <a:t>Why was SCOPIC introduced?</a:t>
            </a:r>
          </a:p>
        </p:txBody>
      </p:sp>
      <p:sp>
        <p:nvSpPr>
          <p:cNvPr id="3" name="Slide Number Placeholder 2">
            <a:extLst>
              <a:ext uri="{FF2B5EF4-FFF2-40B4-BE49-F238E27FC236}">
                <a16:creationId xmlns:a16="http://schemas.microsoft.com/office/drawing/2014/main" id="{4B6182FD-0CC3-44A6-928B-CF1F1EE261F2}"/>
              </a:ext>
            </a:extLst>
          </p:cNvPr>
          <p:cNvSpPr>
            <a:spLocks noGrp="1"/>
          </p:cNvSpPr>
          <p:nvPr>
            <p:ph type="sldNum" sz="quarter" idx="10"/>
          </p:nvPr>
        </p:nvSpPr>
        <p:spPr/>
        <p:txBody>
          <a:bodyPr/>
          <a:lstStyle/>
          <a:p>
            <a:fld id="{3810F46F-C13F-3844-AA0F-22DF1532835B}" type="slidenum">
              <a:rPr lang="en-GB" smtClean="0"/>
              <a:pPr/>
              <a:t>14</a:t>
            </a:fld>
            <a:endParaRPr lang="en-GB" dirty="0"/>
          </a:p>
        </p:txBody>
      </p:sp>
      <p:pic>
        <p:nvPicPr>
          <p:cNvPr id="4" name="Picture 3">
            <a:extLst>
              <a:ext uri="{FF2B5EF4-FFF2-40B4-BE49-F238E27FC236}">
                <a16:creationId xmlns:a16="http://schemas.microsoft.com/office/drawing/2014/main" id="{819BDF44-5FE0-41AC-9F80-C9777B4BA2B0}"/>
              </a:ext>
            </a:extLst>
          </p:cNvPr>
          <p:cNvPicPr>
            <a:picLocks noChangeAspect="1"/>
          </p:cNvPicPr>
          <p:nvPr/>
        </p:nvPicPr>
        <p:blipFill>
          <a:blip r:embed="rId2">
            <a:extLst>
              <a:ext uri="{28A0092B-C50C-407E-A947-70E740481C1C}">
                <a14:useLocalDpi xmlns:a14="http://schemas.microsoft.com/office/drawing/2010/main" val="0"/>
              </a:ext>
            </a:extLst>
          </a:blip>
          <a:srcRect l="9108" r="3474"/>
          <a:stretch>
            <a:fillRect/>
          </a:stretch>
        </p:blipFill>
        <p:spPr bwMode="auto">
          <a:xfrm>
            <a:off x="893736" y="2395728"/>
            <a:ext cx="7920000" cy="376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9BB2C77-0273-450C-979D-4F369DBDBCBC}"/>
              </a:ext>
            </a:extLst>
          </p:cNvPr>
          <p:cNvSpPr txBox="1"/>
          <p:nvPr/>
        </p:nvSpPr>
        <p:spPr>
          <a:xfrm>
            <a:off x="6035508" y="2386861"/>
            <a:ext cx="2931504" cy="584775"/>
          </a:xfrm>
          <a:prstGeom prst="rect">
            <a:avLst/>
          </a:prstGeom>
          <a:noFill/>
        </p:spPr>
        <p:txBody>
          <a:bodyPr wrap="square" rtlCol="0">
            <a:spAutoFit/>
          </a:bodyPr>
          <a:lstStyle/>
          <a:p>
            <a:r>
              <a:rPr lang="en-GB" sz="3200" b="1" dirty="0"/>
              <a:t>Torrey Canyon</a:t>
            </a:r>
          </a:p>
        </p:txBody>
      </p:sp>
      <p:sp>
        <p:nvSpPr>
          <p:cNvPr id="6" name="TextBox 5">
            <a:extLst>
              <a:ext uri="{FF2B5EF4-FFF2-40B4-BE49-F238E27FC236}">
                <a16:creationId xmlns:a16="http://schemas.microsoft.com/office/drawing/2014/main" id="{AD74456A-6D3F-42A0-A8D2-347DF0693DF0}"/>
              </a:ext>
            </a:extLst>
          </p:cNvPr>
          <p:cNvSpPr txBox="1"/>
          <p:nvPr/>
        </p:nvSpPr>
        <p:spPr>
          <a:xfrm>
            <a:off x="8813736" y="2409859"/>
            <a:ext cx="2093976" cy="584775"/>
          </a:xfrm>
          <a:prstGeom prst="rect">
            <a:avLst/>
          </a:prstGeom>
          <a:noFill/>
        </p:spPr>
        <p:txBody>
          <a:bodyPr wrap="square" rtlCol="0">
            <a:spAutoFit/>
          </a:bodyPr>
          <a:lstStyle/>
          <a:p>
            <a:r>
              <a:rPr lang="en-GB" sz="3200" b="1" dirty="0"/>
              <a:t>1967</a:t>
            </a:r>
          </a:p>
        </p:txBody>
      </p:sp>
      <p:sp>
        <p:nvSpPr>
          <p:cNvPr id="7" name="TextBox 6">
            <a:extLst>
              <a:ext uri="{FF2B5EF4-FFF2-40B4-BE49-F238E27FC236}">
                <a16:creationId xmlns:a16="http://schemas.microsoft.com/office/drawing/2014/main" id="{23BDAE25-302B-4D7C-B490-B90BFBC917C6}"/>
              </a:ext>
            </a:extLst>
          </p:cNvPr>
          <p:cNvSpPr txBox="1"/>
          <p:nvPr/>
        </p:nvSpPr>
        <p:spPr>
          <a:xfrm>
            <a:off x="6564695" y="2999068"/>
            <a:ext cx="5487097" cy="584775"/>
          </a:xfrm>
          <a:prstGeom prst="rect">
            <a:avLst/>
          </a:prstGeom>
          <a:noFill/>
        </p:spPr>
        <p:txBody>
          <a:bodyPr wrap="square" rtlCol="0">
            <a:spAutoFit/>
          </a:bodyPr>
          <a:lstStyle/>
          <a:p>
            <a:r>
              <a:rPr lang="en-GB" sz="3200" b="1" dirty="0"/>
              <a:t>119,000 tonnes of Crude Oil</a:t>
            </a:r>
          </a:p>
        </p:txBody>
      </p:sp>
    </p:spTree>
    <p:extLst>
      <p:ext uri="{BB962C8B-B14F-4D97-AF65-F5344CB8AC3E}">
        <p14:creationId xmlns:p14="http://schemas.microsoft.com/office/powerpoint/2010/main" val="385817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817D1-B41C-47C5-93D1-6E584AAF9C36}"/>
              </a:ext>
            </a:extLst>
          </p:cNvPr>
          <p:cNvSpPr>
            <a:spLocks noGrp="1"/>
          </p:cNvSpPr>
          <p:nvPr>
            <p:ph type="title"/>
          </p:nvPr>
        </p:nvSpPr>
        <p:spPr>
          <a:xfrm>
            <a:off x="720000" y="1027512"/>
            <a:ext cx="7920000" cy="720000"/>
          </a:xfrm>
        </p:spPr>
        <p:txBody>
          <a:bodyPr/>
          <a:lstStyle/>
          <a:p>
            <a:r>
              <a:rPr lang="en-GB" dirty="0">
                <a:solidFill>
                  <a:srgbClr val="003559"/>
                </a:solidFill>
              </a:rPr>
              <a:t>The next disaster</a:t>
            </a:r>
          </a:p>
        </p:txBody>
      </p:sp>
      <p:sp>
        <p:nvSpPr>
          <p:cNvPr id="3" name="Slide Number Placeholder 2">
            <a:extLst>
              <a:ext uri="{FF2B5EF4-FFF2-40B4-BE49-F238E27FC236}">
                <a16:creationId xmlns:a16="http://schemas.microsoft.com/office/drawing/2014/main" id="{C301F239-2562-4872-8DAE-17DD3B6A1962}"/>
              </a:ext>
            </a:extLst>
          </p:cNvPr>
          <p:cNvSpPr>
            <a:spLocks noGrp="1"/>
          </p:cNvSpPr>
          <p:nvPr>
            <p:ph type="sldNum" sz="quarter" idx="10"/>
          </p:nvPr>
        </p:nvSpPr>
        <p:spPr/>
        <p:txBody>
          <a:bodyPr/>
          <a:lstStyle/>
          <a:p>
            <a:fld id="{3810F46F-C13F-3844-AA0F-22DF1532835B}" type="slidenum">
              <a:rPr lang="en-GB" smtClean="0"/>
              <a:pPr/>
              <a:t>15</a:t>
            </a:fld>
            <a:endParaRPr lang="en-GB" dirty="0"/>
          </a:p>
        </p:txBody>
      </p:sp>
      <p:pic>
        <p:nvPicPr>
          <p:cNvPr id="11" name="Picture 10" descr="A large boat in a body of water&#10;&#10;Description automatically generated">
            <a:extLst>
              <a:ext uri="{FF2B5EF4-FFF2-40B4-BE49-F238E27FC236}">
                <a16:creationId xmlns:a16="http://schemas.microsoft.com/office/drawing/2014/main" id="{0276D80E-1D8A-4B95-BAE9-490A4D5232F5}"/>
              </a:ext>
            </a:extLst>
          </p:cNvPr>
          <p:cNvPicPr>
            <a:picLocks noChangeAspect="1"/>
          </p:cNvPicPr>
          <p:nvPr/>
        </p:nvPicPr>
        <p:blipFill>
          <a:blip r:embed="rId2"/>
          <a:stretch>
            <a:fillRect/>
          </a:stretch>
        </p:blipFill>
        <p:spPr>
          <a:xfrm>
            <a:off x="850138" y="1747512"/>
            <a:ext cx="8110982" cy="4973962"/>
          </a:xfrm>
          <a:prstGeom prst="rect">
            <a:avLst/>
          </a:prstGeom>
        </p:spPr>
      </p:pic>
      <p:sp>
        <p:nvSpPr>
          <p:cNvPr id="12" name="TextBox 11">
            <a:extLst>
              <a:ext uri="{FF2B5EF4-FFF2-40B4-BE49-F238E27FC236}">
                <a16:creationId xmlns:a16="http://schemas.microsoft.com/office/drawing/2014/main" id="{A8FB6C96-3043-4B39-8A72-BFF4CA4252AB}"/>
              </a:ext>
            </a:extLst>
          </p:cNvPr>
          <p:cNvSpPr txBox="1"/>
          <p:nvPr/>
        </p:nvSpPr>
        <p:spPr>
          <a:xfrm>
            <a:off x="9091258" y="3118104"/>
            <a:ext cx="3079406" cy="1631216"/>
          </a:xfrm>
          <a:prstGeom prst="rect">
            <a:avLst/>
          </a:prstGeom>
          <a:noFill/>
        </p:spPr>
        <p:txBody>
          <a:bodyPr wrap="square" rtlCol="0">
            <a:spAutoFit/>
          </a:bodyPr>
          <a:lstStyle/>
          <a:p>
            <a:r>
              <a:rPr lang="en-GB" sz="2000" b="1" dirty="0">
                <a:solidFill>
                  <a:srgbClr val="003559"/>
                </a:solidFill>
              </a:rPr>
              <a:t>Amoco Cadiz</a:t>
            </a:r>
          </a:p>
          <a:p>
            <a:endParaRPr lang="en-GB" sz="2000" b="1" dirty="0">
              <a:solidFill>
                <a:srgbClr val="003559"/>
              </a:solidFill>
            </a:endParaRPr>
          </a:p>
          <a:p>
            <a:r>
              <a:rPr lang="en-GB" sz="2000" b="1" dirty="0">
                <a:solidFill>
                  <a:srgbClr val="003559"/>
                </a:solidFill>
              </a:rPr>
              <a:t>1978</a:t>
            </a:r>
          </a:p>
          <a:p>
            <a:endParaRPr lang="en-GB" sz="2000" b="1" dirty="0">
              <a:solidFill>
                <a:srgbClr val="003559"/>
              </a:solidFill>
            </a:endParaRPr>
          </a:p>
          <a:p>
            <a:r>
              <a:rPr lang="en-GB" sz="2000" b="1" dirty="0">
                <a:solidFill>
                  <a:srgbClr val="003559"/>
                </a:solidFill>
              </a:rPr>
              <a:t>220,000 tonnes light crude</a:t>
            </a:r>
          </a:p>
        </p:txBody>
      </p:sp>
    </p:spTree>
    <p:extLst>
      <p:ext uri="{BB962C8B-B14F-4D97-AF65-F5344CB8AC3E}">
        <p14:creationId xmlns:p14="http://schemas.microsoft.com/office/powerpoint/2010/main" val="334290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59BF7-5167-4065-891C-7DC8C9BDC1D8}"/>
              </a:ext>
            </a:extLst>
          </p:cNvPr>
          <p:cNvSpPr>
            <a:spLocks noGrp="1"/>
          </p:cNvSpPr>
          <p:nvPr>
            <p:ph type="title"/>
          </p:nvPr>
        </p:nvSpPr>
        <p:spPr>
          <a:xfrm>
            <a:off x="820839" y="1080000"/>
            <a:ext cx="7920000" cy="720000"/>
          </a:xfrm>
        </p:spPr>
        <p:txBody>
          <a:bodyPr/>
          <a:lstStyle/>
          <a:p>
            <a:r>
              <a:rPr lang="en-GB" dirty="0"/>
              <a:t>SCOPIC/LOF – the Mixing Pot</a:t>
            </a:r>
          </a:p>
        </p:txBody>
      </p:sp>
      <p:sp>
        <p:nvSpPr>
          <p:cNvPr id="3" name="Slide Number Placeholder 2">
            <a:extLst>
              <a:ext uri="{FF2B5EF4-FFF2-40B4-BE49-F238E27FC236}">
                <a16:creationId xmlns:a16="http://schemas.microsoft.com/office/drawing/2014/main" id="{8B639496-64B2-48D9-8EBD-20C20D336D5F}"/>
              </a:ext>
            </a:extLst>
          </p:cNvPr>
          <p:cNvSpPr>
            <a:spLocks noGrp="1"/>
          </p:cNvSpPr>
          <p:nvPr>
            <p:ph type="sldNum" sz="quarter" idx="10"/>
          </p:nvPr>
        </p:nvSpPr>
        <p:spPr/>
        <p:txBody>
          <a:bodyPr/>
          <a:lstStyle/>
          <a:p>
            <a:fld id="{3810F46F-C13F-3844-AA0F-22DF1532835B}" type="slidenum">
              <a:rPr lang="en-GB" smtClean="0"/>
              <a:pPr/>
              <a:t>16</a:t>
            </a:fld>
            <a:endParaRPr lang="en-GB" dirty="0"/>
          </a:p>
        </p:txBody>
      </p:sp>
      <p:sp>
        <p:nvSpPr>
          <p:cNvPr id="4" name="TextBox 3">
            <a:extLst>
              <a:ext uri="{FF2B5EF4-FFF2-40B4-BE49-F238E27FC236}">
                <a16:creationId xmlns:a16="http://schemas.microsoft.com/office/drawing/2014/main" id="{0D34A28F-52BC-4112-959C-6AE191FD286D}"/>
              </a:ext>
            </a:extLst>
          </p:cNvPr>
          <p:cNvSpPr txBox="1"/>
          <p:nvPr/>
        </p:nvSpPr>
        <p:spPr>
          <a:xfrm>
            <a:off x="1037920" y="3681122"/>
            <a:ext cx="4672584" cy="369332"/>
          </a:xfrm>
          <a:prstGeom prst="rect">
            <a:avLst/>
          </a:prstGeom>
          <a:noFill/>
        </p:spPr>
        <p:txBody>
          <a:bodyPr wrap="square" rtlCol="0">
            <a:spAutoFit/>
          </a:bodyPr>
          <a:lstStyle/>
          <a:p>
            <a:r>
              <a:rPr lang="en-GB" dirty="0">
                <a:solidFill>
                  <a:srgbClr val="003559"/>
                </a:solidFill>
              </a:rPr>
              <a:t>Different interests:</a:t>
            </a:r>
          </a:p>
        </p:txBody>
      </p:sp>
      <p:sp>
        <p:nvSpPr>
          <p:cNvPr id="5" name="TextBox 4">
            <a:extLst>
              <a:ext uri="{FF2B5EF4-FFF2-40B4-BE49-F238E27FC236}">
                <a16:creationId xmlns:a16="http://schemas.microsoft.com/office/drawing/2014/main" id="{FD5B4614-E4FB-4C97-A9FA-7AEB41D82DA5}"/>
              </a:ext>
            </a:extLst>
          </p:cNvPr>
          <p:cNvSpPr txBox="1"/>
          <p:nvPr/>
        </p:nvSpPr>
        <p:spPr>
          <a:xfrm>
            <a:off x="1036447" y="4906651"/>
            <a:ext cx="5949569" cy="369332"/>
          </a:xfrm>
          <a:prstGeom prst="rect">
            <a:avLst/>
          </a:prstGeom>
          <a:noFill/>
        </p:spPr>
        <p:txBody>
          <a:bodyPr wrap="square" rtlCol="0">
            <a:spAutoFit/>
          </a:bodyPr>
          <a:lstStyle/>
          <a:p>
            <a:r>
              <a:rPr lang="en-GB" dirty="0">
                <a:solidFill>
                  <a:srgbClr val="003559"/>
                </a:solidFill>
              </a:rPr>
              <a:t>Salvors – want to obtain salvage awards/payment for services</a:t>
            </a:r>
          </a:p>
        </p:txBody>
      </p:sp>
      <p:sp>
        <p:nvSpPr>
          <p:cNvPr id="6" name="TextBox 5">
            <a:extLst>
              <a:ext uri="{FF2B5EF4-FFF2-40B4-BE49-F238E27FC236}">
                <a16:creationId xmlns:a16="http://schemas.microsoft.com/office/drawing/2014/main" id="{D39A7D2E-2C41-4D33-8793-E93F41D312C7}"/>
              </a:ext>
            </a:extLst>
          </p:cNvPr>
          <p:cNvSpPr txBox="1"/>
          <p:nvPr/>
        </p:nvSpPr>
        <p:spPr>
          <a:xfrm>
            <a:off x="1036447" y="4334366"/>
            <a:ext cx="4407408" cy="369332"/>
          </a:xfrm>
          <a:prstGeom prst="rect">
            <a:avLst/>
          </a:prstGeom>
          <a:noFill/>
        </p:spPr>
        <p:txBody>
          <a:bodyPr wrap="square" rtlCol="0">
            <a:spAutoFit/>
          </a:bodyPr>
          <a:lstStyle/>
          <a:p>
            <a:r>
              <a:rPr lang="en-GB" dirty="0">
                <a:solidFill>
                  <a:schemeClr val="accent5">
                    <a:lumMod val="75000"/>
                  </a:schemeClr>
                </a:solidFill>
              </a:rPr>
              <a:t>H&amp;M Underwriters – liability to pay salvors </a:t>
            </a:r>
          </a:p>
        </p:txBody>
      </p:sp>
      <p:sp>
        <p:nvSpPr>
          <p:cNvPr id="7" name="TextBox 6">
            <a:extLst>
              <a:ext uri="{FF2B5EF4-FFF2-40B4-BE49-F238E27FC236}">
                <a16:creationId xmlns:a16="http://schemas.microsoft.com/office/drawing/2014/main" id="{C257ADD0-DAFB-470A-9998-5E8EC1AFC8D1}"/>
              </a:ext>
            </a:extLst>
          </p:cNvPr>
          <p:cNvSpPr txBox="1"/>
          <p:nvPr/>
        </p:nvSpPr>
        <p:spPr>
          <a:xfrm>
            <a:off x="1039393" y="5478936"/>
            <a:ext cx="3849624" cy="369332"/>
          </a:xfrm>
          <a:prstGeom prst="rect">
            <a:avLst/>
          </a:prstGeom>
          <a:noFill/>
        </p:spPr>
        <p:txBody>
          <a:bodyPr wrap="square" rtlCol="0">
            <a:spAutoFit/>
          </a:bodyPr>
          <a:lstStyle/>
          <a:p>
            <a:r>
              <a:rPr lang="en-GB" dirty="0">
                <a:solidFill>
                  <a:schemeClr val="accent2">
                    <a:lumMod val="75000"/>
                  </a:schemeClr>
                </a:solidFill>
              </a:rPr>
              <a:t>Environmental issues/pollution – P&amp;I</a:t>
            </a:r>
          </a:p>
        </p:txBody>
      </p:sp>
      <p:sp>
        <p:nvSpPr>
          <p:cNvPr id="8" name="TextBox 7">
            <a:extLst>
              <a:ext uri="{FF2B5EF4-FFF2-40B4-BE49-F238E27FC236}">
                <a16:creationId xmlns:a16="http://schemas.microsoft.com/office/drawing/2014/main" id="{1425437D-093F-4D3E-84E4-98A52D79F2FC}"/>
              </a:ext>
            </a:extLst>
          </p:cNvPr>
          <p:cNvSpPr txBox="1"/>
          <p:nvPr/>
        </p:nvSpPr>
        <p:spPr>
          <a:xfrm>
            <a:off x="1060704" y="1817056"/>
            <a:ext cx="3749040" cy="369332"/>
          </a:xfrm>
          <a:prstGeom prst="rect">
            <a:avLst/>
          </a:prstGeom>
          <a:noFill/>
        </p:spPr>
        <p:txBody>
          <a:bodyPr wrap="square" rtlCol="0">
            <a:spAutoFit/>
          </a:bodyPr>
          <a:lstStyle/>
          <a:p>
            <a:r>
              <a:rPr lang="en-GB" dirty="0">
                <a:solidFill>
                  <a:srgbClr val="003559"/>
                </a:solidFill>
              </a:rPr>
              <a:t>Pre-Torrey Canyon/Amoco Cadiz</a:t>
            </a:r>
          </a:p>
        </p:txBody>
      </p:sp>
      <p:sp>
        <p:nvSpPr>
          <p:cNvPr id="9" name="TextBox 8">
            <a:extLst>
              <a:ext uri="{FF2B5EF4-FFF2-40B4-BE49-F238E27FC236}">
                <a16:creationId xmlns:a16="http://schemas.microsoft.com/office/drawing/2014/main" id="{B8A81B2E-2D10-4B73-8382-9E616C30261C}"/>
              </a:ext>
            </a:extLst>
          </p:cNvPr>
          <p:cNvSpPr txBox="1"/>
          <p:nvPr/>
        </p:nvSpPr>
        <p:spPr>
          <a:xfrm>
            <a:off x="1039393" y="2247638"/>
            <a:ext cx="4191051" cy="369332"/>
          </a:xfrm>
          <a:prstGeom prst="rect">
            <a:avLst/>
          </a:prstGeom>
          <a:noFill/>
        </p:spPr>
        <p:txBody>
          <a:bodyPr wrap="square" rtlCol="0">
            <a:spAutoFit/>
          </a:bodyPr>
          <a:lstStyle/>
          <a:p>
            <a:r>
              <a:rPr lang="en-GB" dirty="0">
                <a:solidFill>
                  <a:srgbClr val="003559"/>
                </a:solidFill>
              </a:rPr>
              <a:t>Post Torrey-Canyon/Amoco Cadiz: </a:t>
            </a:r>
          </a:p>
        </p:txBody>
      </p:sp>
      <p:sp>
        <p:nvSpPr>
          <p:cNvPr id="11" name="TextBox 10">
            <a:extLst>
              <a:ext uri="{FF2B5EF4-FFF2-40B4-BE49-F238E27FC236}">
                <a16:creationId xmlns:a16="http://schemas.microsoft.com/office/drawing/2014/main" id="{A1C1BE71-9916-4882-AC2C-633A44908EC2}"/>
              </a:ext>
            </a:extLst>
          </p:cNvPr>
          <p:cNvSpPr txBox="1"/>
          <p:nvPr/>
        </p:nvSpPr>
        <p:spPr>
          <a:xfrm>
            <a:off x="2066620" y="2734503"/>
            <a:ext cx="3163824" cy="923330"/>
          </a:xfrm>
          <a:prstGeom prst="rect">
            <a:avLst/>
          </a:prstGeom>
          <a:noFill/>
        </p:spPr>
        <p:txBody>
          <a:bodyPr wrap="square" rtlCol="0">
            <a:spAutoFit/>
          </a:bodyPr>
          <a:lstStyle/>
          <a:p>
            <a:pPr marL="285750" indent="-285750">
              <a:buFontTx/>
              <a:buChar char="-"/>
            </a:pPr>
            <a:r>
              <a:rPr lang="en-GB" dirty="0">
                <a:solidFill>
                  <a:srgbClr val="003559"/>
                </a:solidFill>
              </a:rPr>
              <a:t>1989 Salvage Convention</a:t>
            </a:r>
          </a:p>
          <a:p>
            <a:pPr marL="285750" indent="-285750">
              <a:buFontTx/>
              <a:buChar char="-"/>
            </a:pPr>
            <a:r>
              <a:rPr lang="en-GB" dirty="0">
                <a:solidFill>
                  <a:srgbClr val="003559"/>
                </a:solidFill>
              </a:rPr>
              <a:t>Introduction of </a:t>
            </a:r>
            <a:r>
              <a:rPr lang="en-GB" dirty="0" err="1">
                <a:solidFill>
                  <a:srgbClr val="003559"/>
                </a:solidFill>
              </a:rPr>
              <a:t>Scopic</a:t>
            </a:r>
            <a:endParaRPr lang="en-GB" dirty="0">
              <a:solidFill>
                <a:srgbClr val="003559"/>
              </a:solidFill>
            </a:endParaRPr>
          </a:p>
          <a:p>
            <a:endParaRPr lang="en-GB" dirty="0"/>
          </a:p>
        </p:txBody>
      </p:sp>
      <p:sp>
        <p:nvSpPr>
          <p:cNvPr id="12" name="TextBox 11">
            <a:extLst>
              <a:ext uri="{FF2B5EF4-FFF2-40B4-BE49-F238E27FC236}">
                <a16:creationId xmlns:a16="http://schemas.microsoft.com/office/drawing/2014/main" id="{6EA2A615-D54F-4094-AEB4-E620C4EB9489}"/>
              </a:ext>
            </a:extLst>
          </p:cNvPr>
          <p:cNvSpPr txBox="1"/>
          <p:nvPr/>
        </p:nvSpPr>
        <p:spPr>
          <a:xfrm>
            <a:off x="7699248" y="4352653"/>
            <a:ext cx="2935224" cy="923330"/>
          </a:xfrm>
          <a:prstGeom prst="rect">
            <a:avLst/>
          </a:prstGeom>
          <a:noFill/>
        </p:spPr>
        <p:txBody>
          <a:bodyPr wrap="square" rtlCol="0">
            <a:spAutoFit/>
          </a:bodyPr>
          <a:lstStyle/>
          <a:p>
            <a:r>
              <a:rPr lang="en-GB" dirty="0">
                <a:solidFill>
                  <a:srgbClr val="BA0C2F"/>
                </a:solidFill>
              </a:rPr>
              <a:t>]</a:t>
            </a:r>
          </a:p>
          <a:p>
            <a:r>
              <a:rPr lang="en-GB" dirty="0">
                <a:solidFill>
                  <a:srgbClr val="BA0C2F"/>
                </a:solidFill>
              </a:rPr>
              <a:t>]   Convention Article 13</a:t>
            </a:r>
          </a:p>
          <a:p>
            <a:r>
              <a:rPr lang="en-GB" dirty="0">
                <a:solidFill>
                  <a:srgbClr val="BA0C2F"/>
                </a:solidFill>
              </a:rPr>
              <a:t>]</a:t>
            </a:r>
          </a:p>
        </p:txBody>
      </p:sp>
      <p:sp>
        <p:nvSpPr>
          <p:cNvPr id="13" name="TextBox 12">
            <a:extLst>
              <a:ext uri="{FF2B5EF4-FFF2-40B4-BE49-F238E27FC236}">
                <a16:creationId xmlns:a16="http://schemas.microsoft.com/office/drawing/2014/main" id="{86286EBE-A73E-4F42-A306-1A87A568614E}"/>
              </a:ext>
            </a:extLst>
          </p:cNvPr>
          <p:cNvSpPr txBox="1"/>
          <p:nvPr/>
        </p:nvSpPr>
        <p:spPr>
          <a:xfrm>
            <a:off x="7662672" y="4906651"/>
            <a:ext cx="255198" cy="923330"/>
          </a:xfrm>
          <a:prstGeom prst="rect">
            <a:avLst/>
          </a:prstGeom>
          <a:noFill/>
        </p:spPr>
        <p:txBody>
          <a:bodyPr wrap="none" rtlCol="0">
            <a:spAutoFit/>
          </a:bodyPr>
          <a:lstStyle/>
          <a:p>
            <a:r>
              <a:rPr lang="en-GB" dirty="0">
                <a:solidFill>
                  <a:schemeClr val="accent2">
                    <a:lumMod val="75000"/>
                  </a:schemeClr>
                </a:solidFill>
              </a:rPr>
              <a:t>]</a:t>
            </a:r>
          </a:p>
          <a:p>
            <a:r>
              <a:rPr lang="en-GB" dirty="0">
                <a:solidFill>
                  <a:schemeClr val="accent2">
                    <a:lumMod val="75000"/>
                  </a:schemeClr>
                </a:solidFill>
              </a:rPr>
              <a:t>]</a:t>
            </a:r>
          </a:p>
          <a:p>
            <a:r>
              <a:rPr lang="en-GB" dirty="0">
                <a:solidFill>
                  <a:schemeClr val="accent2">
                    <a:lumMod val="75000"/>
                  </a:schemeClr>
                </a:solidFill>
              </a:rPr>
              <a:t>]</a:t>
            </a:r>
          </a:p>
        </p:txBody>
      </p:sp>
      <p:sp>
        <p:nvSpPr>
          <p:cNvPr id="14" name="TextBox 13">
            <a:extLst>
              <a:ext uri="{FF2B5EF4-FFF2-40B4-BE49-F238E27FC236}">
                <a16:creationId xmlns:a16="http://schemas.microsoft.com/office/drawing/2014/main" id="{89FAF6CF-D37A-48C2-AE01-82A141BF4583}"/>
              </a:ext>
            </a:extLst>
          </p:cNvPr>
          <p:cNvSpPr txBox="1"/>
          <p:nvPr/>
        </p:nvSpPr>
        <p:spPr>
          <a:xfrm>
            <a:off x="7945302" y="5183650"/>
            <a:ext cx="3091507" cy="646331"/>
          </a:xfrm>
          <a:prstGeom prst="rect">
            <a:avLst/>
          </a:prstGeom>
          <a:noFill/>
        </p:spPr>
        <p:txBody>
          <a:bodyPr wrap="square" rtlCol="0">
            <a:spAutoFit/>
          </a:bodyPr>
          <a:lstStyle/>
          <a:p>
            <a:r>
              <a:rPr lang="en-GB" dirty="0">
                <a:solidFill>
                  <a:schemeClr val="accent2">
                    <a:lumMod val="75000"/>
                  </a:schemeClr>
                </a:solidFill>
              </a:rPr>
              <a:t>Convention Article 14 </a:t>
            </a:r>
          </a:p>
          <a:p>
            <a:r>
              <a:rPr lang="en-GB" dirty="0">
                <a:solidFill>
                  <a:schemeClr val="accent2">
                    <a:lumMod val="75000"/>
                  </a:schemeClr>
                </a:solidFill>
              </a:rPr>
              <a:t>		SCOPIC</a:t>
            </a:r>
          </a:p>
        </p:txBody>
      </p:sp>
    </p:spTree>
    <p:extLst>
      <p:ext uri="{BB962C8B-B14F-4D97-AF65-F5344CB8AC3E}">
        <p14:creationId xmlns:p14="http://schemas.microsoft.com/office/powerpoint/2010/main" val="343259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C028A-3FE8-4CEF-A895-825A80EF6EB9}"/>
              </a:ext>
            </a:extLst>
          </p:cNvPr>
          <p:cNvSpPr>
            <a:spLocks noGrp="1"/>
          </p:cNvSpPr>
          <p:nvPr>
            <p:ph type="title"/>
          </p:nvPr>
        </p:nvSpPr>
        <p:spPr>
          <a:xfrm>
            <a:off x="1030166" y="927462"/>
            <a:ext cx="8790489" cy="720000"/>
          </a:xfrm>
        </p:spPr>
        <p:txBody>
          <a:bodyPr>
            <a:normAutofit fontScale="90000"/>
          </a:bodyPr>
          <a:lstStyle/>
          <a:p>
            <a:r>
              <a:rPr lang="en-GB" sz="3200" dirty="0">
                <a:solidFill>
                  <a:schemeClr val="accent1">
                    <a:lumMod val="50000"/>
                  </a:schemeClr>
                </a:solidFill>
              </a:rPr>
              <a:t>SCOPIC </a:t>
            </a:r>
            <a:br>
              <a:rPr lang="en-GB" sz="3200" dirty="0">
                <a:solidFill>
                  <a:schemeClr val="accent1">
                    <a:lumMod val="50000"/>
                  </a:schemeClr>
                </a:solidFill>
              </a:rPr>
            </a:br>
            <a:r>
              <a:rPr lang="en-GB" sz="3200" dirty="0">
                <a:solidFill>
                  <a:schemeClr val="accent1">
                    <a:lumMod val="50000"/>
                  </a:schemeClr>
                </a:solidFill>
              </a:rPr>
              <a:t>Article 14 of the Salvage Convention</a:t>
            </a:r>
          </a:p>
        </p:txBody>
      </p:sp>
      <p:sp>
        <p:nvSpPr>
          <p:cNvPr id="3" name="TextBox 2">
            <a:extLst>
              <a:ext uri="{FF2B5EF4-FFF2-40B4-BE49-F238E27FC236}">
                <a16:creationId xmlns:a16="http://schemas.microsoft.com/office/drawing/2014/main" id="{6AEAF074-C1CA-4624-BEAE-0C324550BF0A}"/>
              </a:ext>
            </a:extLst>
          </p:cNvPr>
          <p:cNvSpPr txBox="1"/>
          <p:nvPr/>
        </p:nvSpPr>
        <p:spPr>
          <a:xfrm>
            <a:off x="1030167" y="1770429"/>
            <a:ext cx="4544840" cy="400110"/>
          </a:xfrm>
          <a:prstGeom prst="rect">
            <a:avLst/>
          </a:prstGeom>
          <a:noFill/>
        </p:spPr>
        <p:txBody>
          <a:bodyPr wrap="square" rtlCol="0">
            <a:spAutoFit/>
          </a:bodyPr>
          <a:lstStyle/>
          <a:p>
            <a:r>
              <a:rPr lang="en-GB" sz="2000" b="1" dirty="0">
                <a:solidFill>
                  <a:schemeClr val="accent1">
                    <a:lumMod val="50000"/>
                  </a:schemeClr>
                </a:solidFill>
              </a:rPr>
              <a:t>1989 Salvage Convention</a:t>
            </a:r>
          </a:p>
        </p:txBody>
      </p:sp>
      <p:sp>
        <p:nvSpPr>
          <p:cNvPr id="4" name="TextBox 3">
            <a:extLst>
              <a:ext uri="{FF2B5EF4-FFF2-40B4-BE49-F238E27FC236}">
                <a16:creationId xmlns:a16="http://schemas.microsoft.com/office/drawing/2014/main" id="{7E2A64D4-9F35-4595-98AD-587FFE5DF8CF}"/>
              </a:ext>
            </a:extLst>
          </p:cNvPr>
          <p:cNvSpPr txBox="1"/>
          <p:nvPr/>
        </p:nvSpPr>
        <p:spPr>
          <a:xfrm>
            <a:off x="1030167" y="2226248"/>
            <a:ext cx="6666033" cy="1631216"/>
          </a:xfrm>
          <a:prstGeom prst="rect">
            <a:avLst/>
          </a:prstGeom>
          <a:noFill/>
        </p:spPr>
        <p:txBody>
          <a:bodyPr wrap="square" rtlCol="0">
            <a:spAutoFit/>
          </a:bodyPr>
          <a:lstStyle/>
          <a:p>
            <a:pPr algn="just"/>
            <a:r>
              <a:rPr lang="en-GB" sz="2000" dirty="0">
                <a:solidFill>
                  <a:schemeClr val="accent1">
                    <a:lumMod val="50000"/>
                  </a:schemeClr>
                </a:solidFill>
              </a:rPr>
              <a:t>Article 14 provides that salvors could receive Special Compensation - their expenses and a fair rate for tugs and equipment used in salvage operations - in certain circumstances where the salved fund was insufficient to allow them to recover </a:t>
            </a:r>
            <a:r>
              <a:rPr lang="en-GB" sz="2000" dirty="0">
                <a:solidFill>
                  <a:srgbClr val="003559"/>
                </a:solidFill>
              </a:rPr>
              <a:t>adequate</a:t>
            </a:r>
            <a:r>
              <a:rPr lang="en-GB" sz="2000" dirty="0">
                <a:solidFill>
                  <a:schemeClr val="accent1">
                    <a:lumMod val="50000"/>
                  </a:schemeClr>
                </a:solidFill>
              </a:rPr>
              <a:t> remuneration under Article 13</a:t>
            </a:r>
          </a:p>
        </p:txBody>
      </p:sp>
      <p:sp>
        <p:nvSpPr>
          <p:cNvPr id="6" name="TextBox 5">
            <a:extLst>
              <a:ext uri="{FF2B5EF4-FFF2-40B4-BE49-F238E27FC236}">
                <a16:creationId xmlns:a16="http://schemas.microsoft.com/office/drawing/2014/main" id="{3FC2B6AD-795B-4C50-8EAE-B615429EAC05}"/>
              </a:ext>
            </a:extLst>
          </p:cNvPr>
          <p:cNvSpPr txBox="1"/>
          <p:nvPr/>
        </p:nvSpPr>
        <p:spPr>
          <a:xfrm flipH="1">
            <a:off x="1035771" y="6473952"/>
            <a:ext cx="6227335" cy="400110"/>
          </a:xfrm>
          <a:prstGeom prst="rect">
            <a:avLst/>
          </a:prstGeom>
          <a:noFill/>
        </p:spPr>
        <p:txBody>
          <a:bodyPr wrap="square" rtlCol="0">
            <a:spAutoFit/>
          </a:bodyPr>
          <a:lstStyle/>
          <a:p>
            <a:r>
              <a:rPr lang="en-GB" sz="2000" dirty="0">
                <a:solidFill>
                  <a:schemeClr val="accent1">
                    <a:lumMod val="50000"/>
                  </a:schemeClr>
                </a:solidFill>
              </a:rPr>
              <a:t>SCOPIC Clause introduced to the LOF from 1999</a:t>
            </a:r>
          </a:p>
        </p:txBody>
      </p:sp>
      <p:sp>
        <p:nvSpPr>
          <p:cNvPr id="7" name="TextBox 6">
            <a:extLst>
              <a:ext uri="{FF2B5EF4-FFF2-40B4-BE49-F238E27FC236}">
                <a16:creationId xmlns:a16="http://schemas.microsoft.com/office/drawing/2014/main" id="{D8C261C0-3BC8-4332-941D-249C41E9F157}"/>
              </a:ext>
            </a:extLst>
          </p:cNvPr>
          <p:cNvSpPr txBox="1"/>
          <p:nvPr/>
        </p:nvSpPr>
        <p:spPr>
          <a:xfrm>
            <a:off x="1035771" y="5151228"/>
            <a:ext cx="6666033" cy="1323439"/>
          </a:xfrm>
          <a:prstGeom prst="rect">
            <a:avLst/>
          </a:prstGeom>
          <a:noFill/>
        </p:spPr>
        <p:txBody>
          <a:bodyPr wrap="square" rtlCol="0">
            <a:spAutoFit/>
          </a:bodyPr>
          <a:lstStyle/>
          <a:p>
            <a:pPr algn="just"/>
            <a:r>
              <a:rPr lang="en-GB" sz="2000" dirty="0">
                <a:solidFill>
                  <a:schemeClr val="accent1">
                    <a:lumMod val="50000"/>
                  </a:schemeClr>
                </a:solidFill>
              </a:rPr>
              <a:t>The SCOPIC clause was agreed and introduced. It  endorsed the Article 14 concept and introduced a tariff to calculate the Contractor's Special Compensation together with an uplift fixed at 25%. </a:t>
            </a:r>
          </a:p>
        </p:txBody>
      </p:sp>
      <p:sp>
        <p:nvSpPr>
          <p:cNvPr id="5" name="TextBox 4">
            <a:extLst>
              <a:ext uri="{FF2B5EF4-FFF2-40B4-BE49-F238E27FC236}">
                <a16:creationId xmlns:a16="http://schemas.microsoft.com/office/drawing/2014/main" id="{38A5765E-167C-4556-B081-F85A7669CB88}"/>
              </a:ext>
            </a:extLst>
          </p:cNvPr>
          <p:cNvSpPr txBox="1"/>
          <p:nvPr/>
        </p:nvSpPr>
        <p:spPr>
          <a:xfrm>
            <a:off x="1030166" y="4673429"/>
            <a:ext cx="6764004" cy="400110"/>
          </a:xfrm>
          <a:prstGeom prst="rect">
            <a:avLst/>
          </a:prstGeom>
          <a:noFill/>
        </p:spPr>
        <p:txBody>
          <a:bodyPr wrap="square" rtlCol="0">
            <a:spAutoFit/>
          </a:bodyPr>
          <a:lstStyle/>
          <a:p>
            <a:r>
              <a:rPr lang="en-GB" sz="2000" dirty="0">
                <a:solidFill>
                  <a:srgbClr val="003559"/>
                </a:solidFill>
                <a:latin typeface="Calibri" panose="020F0502020204030204" pitchFamily="34" charset="0"/>
                <a:cs typeface="Calibri" panose="020F0502020204030204" pitchFamily="34" charset="0"/>
              </a:rPr>
              <a:t>Salvors, H&amp;M Underwriters and P&amp;I Clubs address the problem  </a:t>
            </a:r>
          </a:p>
        </p:txBody>
      </p:sp>
      <p:sp>
        <p:nvSpPr>
          <p:cNvPr id="8" name="TextBox 7">
            <a:extLst>
              <a:ext uri="{FF2B5EF4-FFF2-40B4-BE49-F238E27FC236}">
                <a16:creationId xmlns:a16="http://schemas.microsoft.com/office/drawing/2014/main" id="{5C07EA21-E01C-4C96-9208-2DBD2D82BF2E}"/>
              </a:ext>
            </a:extLst>
          </p:cNvPr>
          <p:cNvSpPr txBox="1"/>
          <p:nvPr/>
        </p:nvSpPr>
        <p:spPr>
          <a:xfrm>
            <a:off x="1035771" y="4036140"/>
            <a:ext cx="1146105" cy="400110"/>
          </a:xfrm>
          <a:prstGeom prst="rect">
            <a:avLst/>
          </a:prstGeom>
          <a:noFill/>
        </p:spPr>
        <p:txBody>
          <a:bodyPr wrap="square" rtlCol="0">
            <a:spAutoFit/>
          </a:bodyPr>
          <a:lstStyle/>
          <a:p>
            <a:r>
              <a:rPr lang="en-GB" sz="2000" dirty="0">
                <a:solidFill>
                  <a:srgbClr val="003559"/>
                </a:solidFill>
              </a:rPr>
              <a:t>Pollution</a:t>
            </a:r>
          </a:p>
        </p:txBody>
      </p:sp>
      <p:pic>
        <p:nvPicPr>
          <p:cNvPr id="10" name="Picture 2" descr="Ocean Logistics contracted for salvage operation in SI">
            <a:extLst>
              <a:ext uri="{FF2B5EF4-FFF2-40B4-BE49-F238E27FC236}">
                <a16:creationId xmlns:a16="http://schemas.microsoft.com/office/drawing/2014/main" id="{81DC8644-2A52-42CE-877E-968F67939F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2712" y="1947672"/>
            <a:ext cx="3926259" cy="479145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2ADB8B2-CCC6-4391-B79D-FB93C0CD2DB3}"/>
              </a:ext>
            </a:extLst>
          </p:cNvPr>
          <p:cNvSpPr txBox="1"/>
          <p:nvPr/>
        </p:nvSpPr>
        <p:spPr>
          <a:xfrm>
            <a:off x="2419412" y="3949409"/>
            <a:ext cx="5150741" cy="646331"/>
          </a:xfrm>
          <a:prstGeom prst="rect">
            <a:avLst/>
          </a:prstGeom>
          <a:noFill/>
        </p:spPr>
        <p:txBody>
          <a:bodyPr wrap="square" rtlCol="0">
            <a:spAutoFit/>
          </a:bodyPr>
          <a:lstStyle/>
          <a:p>
            <a:pPr algn="just"/>
            <a:r>
              <a:rPr lang="en-GB" b="1" i="1" dirty="0">
                <a:solidFill>
                  <a:srgbClr val="003559"/>
                </a:solidFill>
              </a:rPr>
              <a:t>“Costs of any measures reasonably taken for the purpose of avoiding or minimising pollution”</a:t>
            </a:r>
          </a:p>
        </p:txBody>
      </p:sp>
    </p:spTree>
    <p:extLst>
      <p:ext uri="{BB962C8B-B14F-4D97-AF65-F5344CB8AC3E}">
        <p14:creationId xmlns:p14="http://schemas.microsoft.com/office/powerpoint/2010/main" val="6355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5"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024129"/>
            <a:ext cx="3203448" cy="1077218"/>
          </a:xfrm>
          <a:prstGeom prst="rect">
            <a:avLst/>
          </a:prstGeom>
          <a:noFill/>
        </p:spPr>
        <p:txBody>
          <a:bodyPr wrap="square" rtlCol="0">
            <a:spAutoFit/>
          </a:bodyPr>
          <a:lstStyle/>
          <a:p>
            <a:r>
              <a:rPr lang="en-GB" sz="3200" b="1" dirty="0">
                <a:solidFill>
                  <a:schemeClr val="accent1">
                    <a:lumMod val="50000"/>
                  </a:schemeClr>
                </a:solidFill>
              </a:rPr>
              <a:t>SCOPIC</a:t>
            </a:r>
          </a:p>
          <a:p>
            <a:r>
              <a:rPr lang="en-GB" sz="3200" b="1" dirty="0">
                <a:solidFill>
                  <a:schemeClr val="accent1">
                    <a:lumMod val="50000"/>
                  </a:schemeClr>
                </a:solidFill>
              </a:rPr>
              <a:t>- Invoking SCOPIC</a:t>
            </a:r>
          </a:p>
        </p:txBody>
      </p:sp>
      <p:sp>
        <p:nvSpPr>
          <p:cNvPr id="3" name="TextBox 2"/>
          <p:cNvSpPr txBox="1"/>
          <p:nvPr/>
        </p:nvSpPr>
        <p:spPr>
          <a:xfrm>
            <a:off x="1066800" y="2827935"/>
            <a:ext cx="6985922" cy="1015663"/>
          </a:xfrm>
          <a:prstGeom prst="rect">
            <a:avLst/>
          </a:prstGeom>
          <a:noFill/>
        </p:spPr>
        <p:txBody>
          <a:bodyPr wrap="square" rtlCol="0">
            <a:spAutoFit/>
          </a:bodyPr>
          <a:lstStyle/>
          <a:p>
            <a:r>
              <a:rPr lang="en-GB" sz="2000" dirty="0">
                <a:solidFill>
                  <a:schemeClr val="accent1">
                    <a:lumMod val="50000"/>
                  </a:schemeClr>
                </a:solidFill>
              </a:rPr>
              <a:t>LOF:	Box 7: </a:t>
            </a:r>
            <a:r>
              <a:rPr lang="en-GB" sz="2000" i="1" dirty="0">
                <a:solidFill>
                  <a:schemeClr val="accent1">
                    <a:lumMod val="50000"/>
                  </a:schemeClr>
                </a:solidFill>
              </a:rPr>
              <a:t>Is the </a:t>
            </a:r>
            <a:r>
              <a:rPr lang="en-GB" sz="2000" i="1" dirty="0" err="1">
                <a:solidFill>
                  <a:schemeClr val="accent1">
                    <a:lumMod val="50000"/>
                  </a:schemeClr>
                </a:solidFill>
              </a:rPr>
              <a:t>Scopic</a:t>
            </a:r>
            <a:r>
              <a:rPr lang="en-GB" sz="2000" i="1" dirty="0">
                <a:solidFill>
                  <a:schemeClr val="accent1">
                    <a:lumMod val="50000"/>
                  </a:schemeClr>
                </a:solidFill>
              </a:rPr>
              <a:t> Clause incorporated into this 	agreement?</a:t>
            </a:r>
          </a:p>
          <a:p>
            <a:r>
              <a:rPr lang="en-GB" sz="2000" i="1" dirty="0">
                <a:solidFill>
                  <a:schemeClr val="accent1">
                    <a:lumMod val="50000"/>
                  </a:schemeClr>
                </a:solidFill>
              </a:rPr>
              <a:t>	State alternative Yes/No </a:t>
            </a:r>
          </a:p>
        </p:txBody>
      </p:sp>
      <p:sp>
        <p:nvSpPr>
          <p:cNvPr id="5" name="TextBox 4"/>
          <p:cNvSpPr txBox="1"/>
          <p:nvPr/>
        </p:nvSpPr>
        <p:spPr>
          <a:xfrm>
            <a:off x="1008889" y="4202655"/>
            <a:ext cx="6123432" cy="1938992"/>
          </a:xfrm>
          <a:prstGeom prst="rect">
            <a:avLst/>
          </a:prstGeom>
          <a:noFill/>
        </p:spPr>
        <p:txBody>
          <a:bodyPr wrap="square" rtlCol="0">
            <a:spAutoFit/>
          </a:bodyPr>
          <a:lstStyle/>
          <a:p>
            <a:pPr algn="just"/>
            <a:r>
              <a:rPr lang="en-GB" sz="2000" dirty="0" err="1">
                <a:solidFill>
                  <a:schemeClr val="accent1">
                    <a:lumMod val="50000"/>
                  </a:schemeClr>
                </a:solidFill>
              </a:rPr>
              <a:t>Scopic</a:t>
            </a:r>
            <a:r>
              <a:rPr lang="en-GB" sz="2000" dirty="0">
                <a:solidFill>
                  <a:schemeClr val="accent1">
                    <a:lumMod val="50000"/>
                  </a:schemeClr>
                </a:solidFill>
              </a:rPr>
              <a:t> Clause 2.  </a:t>
            </a:r>
            <a:r>
              <a:rPr lang="en-GB" sz="2000" i="1" dirty="0">
                <a:solidFill>
                  <a:schemeClr val="accent1">
                    <a:lumMod val="50000"/>
                  </a:schemeClr>
                </a:solidFill>
              </a:rPr>
              <a:t>The Contractor shall have the option to invoke by written notice to the Owners of the vessel the SCOPIC clause set out hereafter at any time of his choosing regardless of the circumstances and, in particular, </a:t>
            </a:r>
            <a:r>
              <a:rPr lang="en-GB" sz="2000" i="1" u="sng" dirty="0">
                <a:solidFill>
                  <a:schemeClr val="accent1">
                    <a:lumMod val="50000"/>
                  </a:schemeClr>
                </a:solidFill>
              </a:rPr>
              <a:t>regardless of whether or not there is “threat of damage to the environment”</a:t>
            </a:r>
          </a:p>
        </p:txBody>
      </p:sp>
      <p:pic>
        <p:nvPicPr>
          <p:cNvPr id="6" name="Picture 2">
            <a:extLst>
              <a:ext uri="{FF2B5EF4-FFF2-40B4-BE49-F238E27FC236}">
                <a16:creationId xmlns:a16="http://schemas.microsoft.com/office/drawing/2014/main" id="{C6A14BA3-832C-4E9D-A33D-A8016E6DF2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1272" y="2438399"/>
            <a:ext cx="4080400" cy="3633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70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4367" y="954654"/>
            <a:ext cx="8397240" cy="984885"/>
          </a:xfrm>
          <a:prstGeom prst="rect">
            <a:avLst/>
          </a:prstGeom>
          <a:noFill/>
        </p:spPr>
        <p:txBody>
          <a:bodyPr wrap="square" rtlCol="0">
            <a:spAutoFit/>
          </a:bodyPr>
          <a:lstStyle/>
          <a:p>
            <a:r>
              <a:rPr lang="en-GB" sz="2900" b="1" dirty="0">
                <a:solidFill>
                  <a:schemeClr val="accent1">
                    <a:lumMod val="50000"/>
                  </a:schemeClr>
                </a:solidFill>
              </a:rPr>
              <a:t>SCOPIC </a:t>
            </a:r>
          </a:p>
          <a:p>
            <a:r>
              <a:rPr lang="en-GB" sz="2900" b="1" dirty="0">
                <a:solidFill>
                  <a:schemeClr val="accent1">
                    <a:lumMod val="50000"/>
                  </a:schemeClr>
                </a:solidFill>
              </a:rPr>
              <a:t>Article 13 Award</a:t>
            </a:r>
          </a:p>
        </p:txBody>
      </p:sp>
      <p:sp>
        <p:nvSpPr>
          <p:cNvPr id="3" name="TextBox 2"/>
          <p:cNvSpPr txBox="1"/>
          <p:nvPr/>
        </p:nvSpPr>
        <p:spPr>
          <a:xfrm>
            <a:off x="816396" y="2109569"/>
            <a:ext cx="5870448" cy="707886"/>
          </a:xfrm>
          <a:prstGeom prst="rect">
            <a:avLst/>
          </a:prstGeom>
          <a:noFill/>
        </p:spPr>
        <p:txBody>
          <a:bodyPr wrap="square" rtlCol="0">
            <a:spAutoFit/>
          </a:bodyPr>
          <a:lstStyle/>
          <a:p>
            <a:r>
              <a:rPr lang="en-GB" sz="2000" b="1" dirty="0">
                <a:solidFill>
                  <a:schemeClr val="accent1">
                    <a:lumMod val="50000"/>
                  </a:schemeClr>
                </a:solidFill>
              </a:rPr>
              <a:t>LOF:  	Article 13 – Criteria for fixing an Award</a:t>
            </a:r>
          </a:p>
          <a:p>
            <a:r>
              <a:rPr lang="en-GB" sz="2000" b="1" dirty="0">
                <a:solidFill>
                  <a:schemeClr val="accent1">
                    <a:lumMod val="50000"/>
                  </a:schemeClr>
                </a:solidFill>
              </a:rPr>
              <a:t>	Article 14 – Special Compensation</a:t>
            </a:r>
          </a:p>
        </p:txBody>
      </p:sp>
      <p:sp>
        <p:nvSpPr>
          <p:cNvPr id="6" name="TextBox 5">
            <a:extLst>
              <a:ext uri="{FF2B5EF4-FFF2-40B4-BE49-F238E27FC236}">
                <a16:creationId xmlns:a16="http://schemas.microsoft.com/office/drawing/2014/main" id="{6AB51BC7-24C3-4274-A906-A12D63F1DEAD}"/>
              </a:ext>
            </a:extLst>
          </p:cNvPr>
          <p:cNvSpPr txBox="1"/>
          <p:nvPr/>
        </p:nvSpPr>
        <p:spPr>
          <a:xfrm>
            <a:off x="854378" y="3858768"/>
            <a:ext cx="5589341" cy="2554545"/>
          </a:xfrm>
          <a:prstGeom prst="rect">
            <a:avLst/>
          </a:prstGeom>
          <a:noFill/>
        </p:spPr>
        <p:txBody>
          <a:bodyPr wrap="square" rtlCol="0">
            <a:spAutoFit/>
          </a:bodyPr>
          <a:lstStyle/>
          <a:p>
            <a:pPr marL="342900" indent="-342900">
              <a:buFontTx/>
              <a:buChar char="-"/>
            </a:pPr>
            <a:r>
              <a:rPr lang="en-GB" sz="2000" dirty="0">
                <a:solidFill>
                  <a:schemeClr val="accent1">
                    <a:lumMod val="50000"/>
                  </a:schemeClr>
                </a:solidFill>
              </a:rPr>
              <a:t>Salved Value of vessel and cargo</a:t>
            </a:r>
          </a:p>
          <a:p>
            <a:pPr marL="342900" indent="-342900">
              <a:buFontTx/>
              <a:buChar char="-"/>
            </a:pPr>
            <a:r>
              <a:rPr lang="en-GB" sz="2000" dirty="0">
                <a:solidFill>
                  <a:schemeClr val="accent1">
                    <a:lumMod val="50000"/>
                  </a:schemeClr>
                </a:solidFill>
              </a:rPr>
              <a:t>Skill of the salvors</a:t>
            </a:r>
          </a:p>
          <a:p>
            <a:pPr marL="342900" indent="-342900">
              <a:buFontTx/>
              <a:buChar char="-"/>
            </a:pPr>
            <a:r>
              <a:rPr lang="en-GB" sz="2000" dirty="0">
                <a:solidFill>
                  <a:schemeClr val="accent1">
                    <a:lumMod val="50000"/>
                  </a:schemeClr>
                </a:solidFill>
              </a:rPr>
              <a:t>Measure of success</a:t>
            </a:r>
          </a:p>
          <a:p>
            <a:pPr marL="342900" indent="-342900">
              <a:buFontTx/>
              <a:buChar char="-"/>
            </a:pPr>
            <a:r>
              <a:rPr lang="en-GB" sz="2000" dirty="0">
                <a:solidFill>
                  <a:schemeClr val="accent1">
                    <a:lumMod val="50000"/>
                  </a:schemeClr>
                </a:solidFill>
              </a:rPr>
              <a:t>Degree of danger</a:t>
            </a:r>
          </a:p>
          <a:p>
            <a:pPr marL="342900" indent="-342900">
              <a:buFontTx/>
              <a:buChar char="-"/>
            </a:pPr>
            <a:r>
              <a:rPr lang="en-GB" sz="2000" dirty="0">
                <a:solidFill>
                  <a:schemeClr val="accent1">
                    <a:lumMod val="50000"/>
                  </a:schemeClr>
                </a:solidFill>
              </a:rPr>
              <a:t>Time taken and expenses incurred</a:t>
            </a:r>
          </a:p>
          <a:p>
            <a:pPr marL="342900" indent="-342900">
              <a:buFontTx/>
              <a:buChar char="-"/>
            </a:pPr>
            <a:r>
              <a:rPr lang="en-GB" sz="2000" dirty="0">
                <a:solidFill>
                  <a:schemeClr val="accent1">
                    <a:lumMod val="50000"/>
                  </a:schemeClr>
                </a:solidFill>
              </a:rPr>
              <a:t>Promptness of action</a:t>
            </a:r>
          </a:p>
          <a:p>
            <a:pPr marL="342900" indent="-342900">
              <a:buFontTx/>
              <a:buChar char="-"/>
            </a:pPr>
            <a:r>
              <a:rPr lang="en-GB" sz="2000" dirty="0">
                <a:solidFill>
                  <a:schemeClr val="accent1">
                    <a:lumMod val="50000"/>
                  </a:schemeClr>
                </a:solidFill>
              </a:rPr>
              <a:t>Vessels and equipment used</a:t>
            </a:r>
          </a:p>
          <a:p>
            <a:pPr marL="342900" indent="-342900">
              <a:buFontTx/>
              <a:buChar char="-"/>
            </a:pPr>
            <a:endParaRPr lang="en-GB" sz="2000" b="1" dirty="0">
              <a:solidFill>
                <a:srgbClr val="0081AB"/>
              </a:solidFill>
            </a:endParaRPr>
          </a:p>
        </p:txBody>
      </p:sp>
      <p:sp>
        <p:nvSpPr>
          <p:cNvPr id="7" name="TextBox 6">
            <a:extLst>
              <a:ext uri="{FF2B5EF4-FFF2-40B4-BE49-F238E27FC236}">
                <a16:creationId xmlns:a16="http://schemas.microsoft.com/office/drawing/2014/main" id="{D2F83A3E-5CD8-41BC-8322-DF7DE4B09C3D}"/>
              </a:ext>
            </a:extLst>
          </p:cNvPr>
          <p:cNvSpPr txBox="1"/>
          <p:nvPr/>
        </p:nvSpPr>
        <p:spPr>
          <a:xfrm>
            <a:off x="854378" y="3429000"/>
            <a:ext cx="3431264" cy="400110"/>
          </a:xfrm>
          <a:prstGeom prst="rect">
            <a:avLst/>
          </a:prstGeom>
          <a:noFill/>
        </p:spPr>
        <p:txBody>
          <a:bodyPr wrap="square" rtlCol="0">
            <a:spAutoFit/>
          </a:bodyPr>
          <a:lstStyle/>
          <a:p>
            <a:r>
              <a:rPr lang="en-GB" sz="2000" b="1" dirty="0">
                <a:solidFill>
                  <a:schemeClr val="accent1">
                    <a:lumMod val="50000"/>
                  </a:schemeClr>
                </a:solidFill>
              </a:rPr>
              <a:t>Article 13 Award</a:t>
            </a:r>
          </a:p>
        </p:txBody>
      </p:sp>
      <p:pic>
        <p:nvPicPr>
          <p:cNvPr id="4098" name="Picture 2" descr="“Hato” Rescue &amp; Salvage Operation">
            <a:extLst>
              <a:ext uri="{FF2B5EF4-FFF2-40B4-BE49-F238E27FC236}">
                <a16:creationId xmlns:a16="http://schemas.microsoft.com/office/drawing/2014/main" id="{7FC89ADD-18E6-4229-B550-E41824FB18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3228" y="3858768"/>
            <a:ext cx="3538772" cy="29992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hoto credit: French Navy">
            <a:extLst>
              <a:ext uri="{FF2B5EF4-FFF2-40B4-BE49-F238E27FC236}">
                <a16:creationId xmlns:a16="http://schemas.microsoft.com/office/drawing/2014/main" id="{DA5085AF-AF30-414E-866A-5956D5CE9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297" y="2922169"/>
            <a:ext cx="3538772" cy="315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00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098"/>
                                        </p:tgtEl>
                                        <p:attrNameLst>
                                          <p:attrName>style.visibility</p:attrName>
                                        </p:attrNameLst>
                                      </p:cBhvr>
                                      <p:to>
                                        <p:strVal val="visible"/>
                                      </p:to>
                                    </p:set>
                                    <p:anim calcmode="lin" valueType="num">
                                      <p:cBhvr additive="base">
                                        <p:cTn id="23" dur="500" fill="hold"/>
                                        <p:tgtEl>
                                          <p:spTgt spid="4098"/>
                                        </p:tgtEl>
                                        <p:attrNameLst>
                                          <p:attrName>ppt_x</p:attrName>
                                        </p:attrNameLst>
                                      </p:cBhvr>
                                      <p:tavLst>
                                        <p:tav tm="0">
                                          <p:val>
                                            <p:strVal val="#ppt_x"/>
                                          </p:val>
                                        </p:tav>
                                        <p:tav tm="100000">
                                          <p:val>
                                            <p:strVal val="#ppt_x"/>
                                          </p:val>
                                        </p:tav>
                                      </p:tavLst>
                                    </p:anim>
                                    <p:anim calcmode="lin" valueType="num">
                                      <p:cBhvr additive="base">
                                        <p:cTn id="2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A6E98-A39A-4429-84DB-26915DA93EA0}"/>
              </a:ext>
            </a:extLst>
          </p:cNvPr>
          <p:cNvSpPr>
            <a:spLocks noGrp="1"/>
          </p:cNvSpPr>
          <p:nvPr>
            <p:ph type="title"/>
          </p:nvPr>
        </p:nvSpPr>
        <p:spPr>
          <a:xfrm>
            <a:off x="1055067" y="976568"/>
            <a:ext cx="7023100" cy="758825"/>
          </a:xfrm>
        </p:spPr>
        <p:txBody>
          <a:bodyPr>
            <a:normAutofit/>
          </a:bodyPr>
          <a:lstStyle/>
          <a:p>
            <a:r>
              <a:rPr lang="en-GB" sz="3200" dirty="0">
                <a:solidFill>
                  <a:schemeClr val="accent1">
                    <a:lumMod val="50000"/>
                  </a:schemeClr>
                </a:solidFill>
              </a:rPr>
              <a:t>Contents </a:t>
            </a:r>
          </a:p>
        </p:txBody>
      </p:sp>
      <p:sp>
        <p:nvSpPr>
          <p:cNvPr id="3" name="Content Placeholder 2">
            <a:extLst>
              <a:ext uri="{FF2B5EF4-FFF2-40B4-BE49-F238E27FC236}">
                <a16:creationId xmlns:a16="http://schemas.microsoft.com/office/drawing/2014/main" id="{02E3CAE1-C4D4-400B-AEB7-E9DF2B86C554}"/>
              </a:ext>
            </a:extLst>
          </p:cNvPr>
          <p:cNvSpPr>
            <a:spLocks noGrp="1"/>
          </p:cNvSpPr>
          <p:nvPr>
            <p:ph idx="1"/>
          </p:nvPr>
        </p:nvSpPr>
        <p:spPr>
          <a:xfrm>
            <a:off x="1055067" y="1943738"/>
            <a:ext cx="7056438" cy="4525963"/>
          </a:xfrm>
        </p:spPr>
        <p:txBody>
          <a:bodyPr/>
          <a:lstStyle/>
          <a:p>
            <a:r>
              <a:rPr lang="en-GB" sz="2400" dirty="0">
                <a:solidFill>
                  <a:schemeClr val="accent1">
                    <a:lumMod val="50000"/>
                  </a:schemeClr>
                </a:solidFill>
              </a:rPr>
              <a:t>Part 1  - Salvage   - Tim Davies </a:t>
            </a:r>
          </a:p>
          <a:p>
            <a:endParaRPr lang="en-GB" sz="2400" dirty="0">
              <a:solidFill>
                <a:schemeClr val="accent1">
                  <a:lumMod val="50000"/>
                </a:schemeClr>
              </a:solidFill>
            </a:endParaRPr>
          </a:p>
          <a:p>
            <a:r>
              <a:rPr lang="en-GB" sz="2400" dirty="0">
                <a:solidFill>
                  <a:schemeClr val="accent1">
                    <a:lumMod val="50000"/>
                  </a:schemeClr>
                </a:solidFill>
              </a:rPr>
              <a:t>Part 2 – Wreck Removal  - Enam Hussain </a:t>
            </a:r>
          </a:p>
          <a:p>
            <a:endParaRPr lang="en-GB" dirty="0"/>
          </a:p>
        </p:txBody>
      </p:sp>
    </p:spTree>
    <p:extLst>
      <p:ext uri="{BB962C8B-B14F-4D97-AF65-F5344CB8AC3E}">
        <p14:creationId xmlns:p14="http://schemas.microsoft.com/office/powerpoint/2010/main" val="3717135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98283-E246-4C87-B454-56357F652298}"/>
              </a:ext>
            </a:extLst>
          </p:cNvPr>
          <p:cNvSpPr>
            <a:spLocks noGrp="1"/>
          </p:cNvSpPr>
          <p:nvPr>
            <p:ph type="title"/>
          </p:nvPr>
        </p:nvSpPr>
        <p:spPr>
          <a:xfrm>
            <a:off x="1058328" y="840908"/>
            <a:ext cx="7920000" cy="720000"/>
          </a:xfrm>
        </p:spPr>
        <p:txBody>
          <a:bodyPr>
            <a:normAutofit/>
          </a:bodyPr>
          <a:lstStyle/>
          <a:p>
            <a:r>
              <a:rPr lang="en-GB" sz="3200" dirty="0">
                <a:solidFill>
                  <a:schemeClr val="accent1">
                    <a:lumMod val="50000"/>
                  </a:schemeClr>
                </a:solidFill>
              </a:rPr>
              <a:t>SCOPIC</a:t>
            </a:r>
          </a:p>
        </p:txBody>
      </p:sp>
      <p:sp>
        <p:nvSpPr>
          <p:cNvPr id="3" name="TextBox 2">
            <a:extLst>
              <a:ext uri="{FF2B5EF4-FFF2-40B4-BE49-F238E27FC236}">
                <a16:creationId xmlns:a16="http://schemas.microsoft.com/office/drawing/2014/main" id="{2D8431DB-A5D9-4826-841F-E92DF816CEC9}"/>
              </a:ext>
            </a:extLst>
          </p:cNvPr>
          <p:cNvSpPr txBox="1"/>
          <p:nvPr/>
        </p:nvSpPr>
        <p:spPr>
          <a:xfrm>
            <a:off x="1058328" y="1560908"/>
            <a:ext cx="5693790" cy="400110"/>
          </a:xfrm>
          <a:prstGeom prst="rect">
            <a:avLst/>
          </a:prstGeom>
          <a:noFill/>
        </p:spPr>
        <p:txBody>
          <a:bodyPr wrap="square" rtlCol="0">
            <a:spAutoFit/>
          </a:bodyPr>
          <a:lstStyle/>
          <a:p>
            <a:r>
              <a:rPr lang="en-GB" sz="2000" b="1" dirty="0">
                <a:solidFill>
                  <a:schemeClr val="tx2">
                    <a:lumMod val="90000"/>
                    <a:lumOff val="10000"/>
                  </a:schemeClr>
                </a:solidFill>
              </a:rPr>
              <a:t>Why isn’t SCOPIC invoked every time?</a:t>
            </a:r>
          </a:p>
        </p:txBody>
      </p:sp>
      <p:sp>
        <p:nvSpPr>
          <p:cNvPr id="4" name="Rectangle 3">
            <a:extLst>
              <a:ext uri="{FF2B5EF4-FFF2-40B4-BE49-F238E27FC236}">
                <a16:creationId xmlns:a16="http://schemas.microsoft.com/office/drawing/2014/main" id="{8597E03B-3656-4522-9799-19589DD553B0}"/>
              </a:ext>
            </a:extLst>
          </p:cNvPr>
          <p:cNvSpPr/>
          <p:nvPr/>
        </p:nvSpPr>
        <p:spPr>
          <a:xfrm>
            <a:off x="1058328" y="2124343"/>
            <a:ext cx="6881566" cy="646331"/>
          </a:xfrm>
          <a:prstGeom prst="rect">
            <a:avLst/>
          </a:prstGeom>
        </p:spPr>
        <p:txBody>
          <a:bodyPr wrap="square">
            <a:spAutoFit/>
          </a:bodyPr>
          <a:lstStyle/>
          <a:p>
            <a:pPr algn="just"/>
            <a:r>
              <a:rPr lang="en-GB" dirty="0">
                <a:solidFill>
                  <a:schemeClr val="accent1">
                    <a:lumMod val="50000"/>
                  </a:schemeClr>
                </a:solidFill>
              </a:rPr>
              <a:t>Article 13 Awards are reduced by 25% if the sum awarded exceeds the SCOPIC remuneration</a:t>
            </a:r>
          </a:p>
        </p:txBody>
      </p:sp>
      <p:sp>
        <p:nvSpPr>
          <p:cNvPr id="5" name="TextBox 4">
            <a:extLst>
              <a:ext uri="{FF2B5EF4-FFF2-40B4-BE49-F238E27FC236}">
                <a16:creationId xmlns:a16="http://schemas.microsoft.com/office/drawing/2014/main" id="{70F9DCF4-0CEB-4A02-859F-5F70AB606393}"/>
              </a:ext>
            </a:extLst>
          </p:cNvPr>
          <p:cNvSpPr txBox="1"/>
          <p:nvPr/>
        </p:nvSpPr>
        <p:spPr>
          <a:xfrm>
            <a:off x="1058328" y="3334110"/>
            <a:ext cx="7413688" cy="3416320"/>
          </a:xfrm>
          <a:prstGeom prst="rect">
            <a:avLst/>
          </a:prstGeom>
          <a:noFill/>
        </p:spPr>
        <p:txBody>
          <a:bodyPr wrap="square" rtlCol="0">
            <a:spAutoFit/>
          </a:bodyPr>
          <a:lstStyle/>
          <a:p>
            <a:pPr marL="285750" indent="-285750">
              <a:buFontTx/>
              <a:buChar char="-"/>
            </a:pPr>
            <a:r>
              <a:rPr lang="en-GB" dirty="0">
                <a:solidFill>
                  <a:schemeClr val="accent1">
                    <a:lumMod val="50000"/>
                  </a:schemeClr>
                </a:solidFill>
              </a:rPr>
              <a:t>Salvor invokes SCOPIC on LOF</a:t>
            </a:r>
          </a:p>
          <a:p>
            <a:pPr marL="285750" indent="-285750">
              <a:buFontTx/>
              <a:buChar char="-"/>
            </a:pPr>
            <a:r>
              <a:rPr lang="en-GB" dirty="0">
                <a:solidFill>
                  <a:schemeClr val="accent1">
                    <a:lumMod val="50000"/>
                  </a:schemeClr>
                </a:solidFill>
              </a:rPr>
              <a:t>Salvors’ expenses are $1m.  </a:t>
            </a:r>
          </a:p>
          <a:p>
            <a:pPr marL="285750" indent="-285750">
              <a:buFontTx/>
              <a:buChar char="-"/>
            </a:pPr>
            <a:r>
              <a:rPr lang="en-GB" dirty="0">
                <a:solidFill>
                  <a:schemeClr val="accent1">
                    <a:lumMod val="50000"/>
                  </a:schemeClr>
                </a:solidFill>
              </a:rPr>
              <a:t>25% uplift gives a sum of $1.25 SCOPIC remuneration</a:t>
            </a:r>
          </a:p>
          <a:p>
            <a:pPr marL="285750" indent="-285750">
              <a:buFontTx/>
              <a:buChar char="-"/>
            </a:pPr>
            <a:endParaRPr lang="en-GB" dirty="0">
              <a:solidFill>
                <a:schemeClr val="accent1">
                  <a:lumMod val="50000"/>
                </a:schemeClr>
              </a:solidFill>
            </a:endParaRPr>
          </a:p>
          <a:p>
            <a:pPr marL="742950" lvl="1" indent="-285750">
              <a:buFontTx/>
              <a:buChar char="-"/>
            </a:pPr>
            <a:r>
              <a:rPr lang="en-GB" dirty="0">
                <a:solidFill>
                  <a:schemeClr val="accent1">
                    <a:lumMod val="50000"/>
                  </a:schemeClr>
                </a:solidFill>
              </a:rPr>
              <a:t>Article 13 Award is $800,000</a:t>
            </a:r>
          </a:p>
          <a:p>
            <a:pPr marL="742950" lvl="1" indent="-285750">
              <a:buFontTx/>
              <a:buChar char="-"/>
            </a:pPr>
            <a:r>
              <a:rPr lang="en-GB" dirty="0">
                <a:solidFill>
                  <a:schemeClr val="accent1">
                    <a:lumMod val="50000"/>
                  </a:schemeClr>
                </a:solidFill>
              </a:rPr>
              <a:t>Salvor receives payment of $1.25m basis SCOPIC figures. (</a:t>
            </a:r>
            <a:r>
              <a:rPr lang="en-GB" u="sng" dirty="0">
                <a:solidFill>
                  <a:schemeClr val="accent1">
                    <a:lumMod val="50000"/>
                  </a:schemeClr>
                </a:solidFill>
              </a:rPr>
              <a:t>Club pays </a:t>
            </a:r>
            <a:r>
              <a:rPr lang="en-GB" dirty="0">
                <a:solidFill>
                  <a:schemeClr val="accent1">
                    <a:lumMod val="50000"/>
                  </a:schemeClr>
                </a:solidFill>
              </a:rPr>
              <a:t>$1.25m - $800,000, or </a:t>
            </a:r>
            <a:r>
              <a:rPr lang="en-GB" u="sng" dirty="0">
                <a:solidFill>
                  <a:schemeClr val="accent1">
                    <a:lumMod val="50000"/>
                  </a:schemeClr>
                </a:solidFill>
              </a:rPr>
              <a:t>$450,000</a:t>
            </a:r>
            <a:r>
              <a:rPr lang="en-GB" dirty="0">
                <a:solidFill>
                  <a:schemeClr val="accent1">
                    <a:lumMod val="50000"/>
                  </a:schemeClr>
                </a:solidFill>
              </a:rPr>
              <a:t>).</a:t>
            </a:r>
          </a:p>
          <a:p>
            <a:pPr marL="742950" lvl="1" indent="-285750">
              <a:buFontTx/>
              <a:buChar char="-"/>
            </a:pPr>
            <a:endParaRPr lang="en-GB" dirty="0">
              <a:solidFill>
                <a:schemeClr val="accent1">
                  <a:lumMod val="50000"/>
                </a:schemeClr>
              </a:solidFill>
            </a:endParaRPr>
          </a:p>
          <a:p>
            <a:pPr marL="742950" lvl="1" indent="-285750">
              <a:buFontTx/>
              <a:buChar char="-"/>
            </a:pPr>
            <a:r>
              <a:rPr lang="en-GB" dirty="0">
                <a:solidFill>
                  <a:schemeClr val="accent1">
                    <a:lumMod val="50000"/>
                  </a:schemeClr>
                </a:solidFill>
              </a:rPr>
              <a:t>Article 13 Award is $3m</a:t>
            </a:r>
          </a:p>
          <a:p>
            <a:pPr marL="742950" lvl="1" indent="-285750">
              <a:buFontTx/>
              <a:buChar char="-"/>
            </a:pPr>
            <a:r>
              <a:rPr lang="en-GB" dirty="0">
                <a:solidFill>
                  <a:schemeClr val="accent1">
                    <a:lumMod val="50000"/>
                  </a:schemeClr>
                </a:solidFill>
              </a:rPr>
              <a:t>Salvors obtain $3m – 25% (of the difference between $3m and $1.25m) or $2.56m.  (</a:t>
            </a:r>
            <a:r>
              <a:rPr lang="en-GB" u="sng" dirty="0">
                <a:solidFill>
                  <a:schemeClr val="accent1">
                    <a:lumMod val="50000"/>
                  </a:schemeClr>
                </a:solidFill>
              </a:rPr>
              <a:t>Club pays nothing </a:t>
            </a:r>
            <a:r>
              <a:rPr lang="en-GB" dirty="0">
                <a:solidFill>
                  <a:schemeClr val="accent1">
                    <a:lumMod val="50000"/>
                  </a:schemeClr>
                </a:solidFill>
              </a:rPr>
              <a:t>under SCOPIC).</a:t>
            </a:r>
          </a:p>
          <a:p>
            <a:pPr marL="285750" indent="-285750">
              <a:buFontTx/>
              <a:buChar char="-"/>
            </a:pPr>
            <a:endParaRPr lang="en-GB" dirty="0">
              <a:solidFill>
                <a:schemeClr val="accent1">
                  <a:lumMod val="50000"/>
                </a:schemeClr>
              </a:solidFill>
            </a:endParaRPr>
          </a:p>
        </p:txBody>
      </p:sp>
      <p:sp>
        <p:nvSpPr>
          <p:cNvPr id="6" name="TextBox 5">
            <a:extLst>
              <a:ext uri="{FF2B5EF4-FFF2-40B4-BE49-F238E27FC236}">
                <a16:creationId xmlns:a16="http://schemas.microsoft.com/office/drawing/2014/main" id="{BB404C4B-C533-4F78-92DD-91A482C51A51}"/>
              </a:ext>
            </a:extLst>
          </p:cNvPr>
          <p:cNvSpPr txBox="1"/>
          <p:nvPr/>
        </p:nvSpPr>
        <p:spPr>
          <a:xfrm>
            <a:off x="1058328" y="2933999"/>
            <a:ext cx="1496403" cy="369332"/>
          </a:xfrm>
          <a:prstGeom prst="rect">
            <a:avLst/>
          </a:prstGeom>
          <a:noFill/>
        </p:spPr>
        <p:txBody>
          <a:bodyPr wrap="square" rtlCol="0">
            <a:spAutoFit/>
          </a:bodyPr>
          <a:lstStyle/>
          <a:p>
            <a:r>
              <a:rPr lang="en-GB" b="1" dirty="0">
                <a:solidFill>
                  <a:schemeClr val="accent1">
                    <a:lumMod val="50000"/>
                  </a:schemeClr>
                </a:solidFill>
              </a:rPr>
              <a:t>Example</a:t>
            </a:r>
          </a:p>
        </p:txBody>
      </p:sp>
    </p:spTree>
    <p:extLst>
      <p:ext uri="{BB962C8B-B14F-4D97-AF65-F5344CB8AC3E}">
        <p14:creationId xmlns:p14="http://schemas.microsoft.com/office/powerpoint/2010/main" val="186345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additive="base">
                                        <p:cTn id="2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additive="base">
                                        <p:cTn id="3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additive="base">
                                        <p:cTn id="3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anim calcmode="lin" valueType="num">
                                      <p:cBhvr additive="base">
                                        <p:cTn id="5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3376" y="941105"/>
            <a:ext cx="6102096" cy="1077218"/>
          </a:xfrm>
          <a:prstGeom prst="rect">
            <a:avLst/>
          </a:prstGeom>
          <a:noFill/>
        </p:spPr>
        <p:txBody>
          <a:bodyPr wrap="square" rtlCol="0">
            <a:spAutoFit/>
          </a:bodyPr>
          <a:lstStyle/>
          <a:p>
            <a:r>
              <a:rPr lang="en-GB" sz="3200" b="1" dirty="0">
                <a:solidFill>
                  <a:schemeClr val="accent1">
                    <a:lumMod val="50000"/>
                  </a:schemeClr>
                </a:solidFill>
              </a:rPr>
              <a:t>Where else does the Club fit in? – </a:t>
            </a:r>
          </a:p>
          <a:p>
            <a:r>
              <a:rPr lang="en-GB" sz="3200" b="1" dirty="0">
                <a:solidFill>
                  <a:schemeClr val="accent1">
                    <a:lumMod val="50000"/>
                  </a:schemeClr>
                </a:solidFill>
              </a:rPr>
              <a:t>Claims from Cargo interests</a:t>
            </a:r>
          </a:p>
        </p:txBody>
      </p:sp>
      <p:sp>
        <p:nvSpPr>
          <p:cNvPr id="3" name="TextBox 2"/>
          <p:cNvSpPr txBox="1"/>
          <p:nvPr/>
        </p:nvSpPr>
        <p:spPr>
          <a:xfrm>
            <a:off x="1103376" y="2283478"/>
            <a:ext cx="5971032" cy="400110"/>
          </a:xfrm>
          <a:prstGeom prst="rect">
            <a:avLst/>
          </a:prstGeom>
          <a:noFill/>
        </p:spPr>
        <p:txBody>
          <a:bodyPr wrap="square" rtlCol="0">
            <a:spAutoFit/>
          </a:bodyPr>
          <a:lstStyle/>
          <a:p>
            <a:r>
              <a:rPr lang="en-GB" sz="2000" b="1" dirty="0">
                <a:solidFill>
                  <a:schemeClr val="accent1">
                    <a:lumMod val="50000"/>
                  </a:schemeClr>
                </a:solidFill>
              </a:rPr>
              <a:t>Unrecoverable General Average Contributions</a:t>
            </a:r>
          </a:p>
        </p:txBody>
      </p:sp>
      <p:sp>
        <p:nvSpPr>
          <p:cNvPr id="4" name="TextBox 3"/>
          <p:cNvSpPr txBox="1"/>
          <p:nvPr/>
        </p:nvSpPr>
        <p:spPr>
          <a:xfrm>
            <a:off x="1100596" y="2803374"/>
            <a:ext cx="6247261" cy="1323439"/>
          </a:xfrm>
          <a:prstGeom prst="rect">
            <a:avLst/>
          </a:prstGeom>
          <a:noFill/>
        </p:spPr>
        <p:txBody>
          <a:bodyPr wrap="square" rtlCol="0">
            <a:spAutoFit/>
          </a:bodyPr>
          <a:lstStyle/>
          <a:p>
            <a:pPr algn="just"/>
            <a:r>
              <a:rPr lang="en-GB" sz="2000" i="1" dirty="0">
                <a:solidFill>
                  <a:schemeClr val="accent1">
                    <a:lumMod val="50000"/>
                  </a:schemeClr>
                </a:solidFill>
              </a:rPr>
              <a:t>The proportion of general average expenditure, special charges or salvage which the Member … would be entitled to claim from cargo … and which is not legally recoverable by reason only of a breach of the contract of carriage</a:t>
            </a:r>
            <a:r>
              <a:rPr lang="en-GB" sz="2000" b="1" i="1" dirty="0">
                <a:solidFill>
                  <a:schemeClr val="accent1">
                    <a:lumMod val="50000"/>
                  </a:schemeClr>
                </a:solidFill>
              </a:rPr>
              <a:t>. </a:t>
            </a:r>
          </a:p>
        </p:txBody>
      </p:sp>
      <p:sp>
        <p:nvSpPr>
          <p:cNvPr id="5" name="TextBox 4">
            <a:extLst>
              <a:ext uri="{FF2B5EF4-FFF2-40B4-BE49-F238E27FC236}">
                <a16:creationId xmlns:a16="http://schemas.microsoft.com/office/drawing/2014/main" id="{1FEA35C9-258D-495A-9171-0B204AB9D370}"/>
              </a:ext>
            </a:extLst>
          </p:cNvPr>
          <p:cNvSpPr txBox="1"/>
          <p:nvPr/>
        </p:nvSpPr>
        <p:spPr>
          <a:xfrm>
            <a:off x="1100596" y="4385845"/>
            <a:ext cx="2988296" cy="400110"/>
          </a:xfrm>
          <a:prstGeom prst="rect">
            <a:avLst/>
          </a:prstGeom>
          <a:noFill/>
        </p:spPr>
        <p:txBody>
          <a:bodyPr wrap="square" rtlCol="0">
            <a:spAutoFit/>
          </a:bodyPr>
          <a:lstStyle/>
          <a:p>
            <a:r>
              <a:rPr lang="en-GB" sz="2000" b="1" dirty="0">
                <a:solidFill>
                  <a:schemeClr val="accent1">
                    <a:lumMod val="50000"/>
                  </a:schemeClr>
                </a:solidFill>
              </a:rPr>
              <a:t>Cargo</a:t>
            </a:r>
          </a:p>
        </p:txBody>
      </p:sp>
      <p:sp>
        <p:nvSpPr>
          <p:cNvPr id="6" name="TextBox 5">
            <a:extLst>
              <a:ext uri="{FF2B5EF4-FFF2-40B4-BE49-F238E27FC236}">
                <a16:creationId xmlns:a16="http://schemas.microsoft.com/office/drawing/2014/main" id="{A9AAF3D4-5BD9-4711-B757-FE2412A3C396}"/>
              </a:ext>
            </a:extLst>
          </p:cNvPr>
          <p:cNvSpPr txBox="1"/>
          <p:nvPr/>
        </p:nvSpPr>
        <p:spPr>
          <a:xfrm>
            <a:off x="1100596" y="5000613"/>
            <a:ext cx="6660918" cy="707886"/>
          </a:xfrm>
          <a:prstGeom prst="rect">
            <a:avLst/>
          </a:prstGeom>
          <a:noFill/>
        </p:spPr>
        <p:txBody>
          <a:bodyPr wrap="square" rtlCol="0">
            <a:spAutoFit/>
          </a:bodyPr>
          <a:lstStyle/>
          <a:p>
            <a:r>
              <a:rPr lang="en-GB" sz="2000" i="1" dirty="0">
                <a:solidFill>
                  <a:schemeClr val="accent1">
                    <a:lumMod val="50000"/>
                  </a:schemeClr>
                </a:solidFill>
              </a:rPr>
              <a:t>Liability for loss...arising out of...unseaworthiness or unfitness of the insured vessel.</a:t>
            </a:r>
          </a:p>
        </p:txBody>
      </p:sp>
      <p:pic>
        <p:nvPicPr>
          <p:cNvPr id="9" name="Picture 8" descr="A close up of a cage&#10;&#10;Description automatically generated">
            <a:extLst>
              <a:ext uri="{FF2B5EF4-FFF2-40B4-BE49-F238E27FC236}">
                <a16:creationId xmlns:a16="http://schemas.microsoft.com/office/drawing/2014/main" id="{A8CC16DA-AC5C-4F86-B5B5-1484429DC571}"/>
              </a:ext>
            </a:extLst>
          </p:cNvPr>
          <p:cNvPicPr>
            <a:picLocks noChangeAspect="1"/>
          </p:cNvPicPr>
          <p:nvPr/>
        </p:nvPicPr>
        <p:blipFill>
          <a:blip r:embed="rId2"/>
          <a:stretch>
            <a:fillRect/>
          </a:stretch>
        </p:blipFill>
        <p:spPr>
          <a:xfrm>
            <a:off x="7598229" y="2683588"/>
            <a:ext cx="4474028" cy="3497756"/>
          </a:xfrm>
          <a:prstGeom prst="rect">
            <a:avLst/>
          </a:prstGeom>
        </p:spPr>
      </p:pic>
    </p:spTree>
    <p:extLst>
      <p:ext uri="{BB962C8B-B14F-4D97-AF65-F5344CB8AC3E}">
        <p14:creationId xmlns:p14="http://schemas.microsoft.com/office/powerpoint/2010/main" val="198055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1AD2E-AECF-41F3-9C62-B96F0AB946E8}"/>
              </a:ext>
            </a:extLst>
          </p:cNvPr>
          <p:cNvSpPr>
            <a:spLocks noGrp="1"/>
          </p:cNvSpPr>
          <p:nvPr>
            <p:ph type="title"/>
          </p:nvPr>
        </p:nvSpPr>
        <p:spPr>
          <a:xfrm>
            <a:off x="1051180" y="920110"/>
            <a:ext cx="7920000" cy="720000"/>
          </a:xfrm>
        </p:spPr>
        <p:txBody>
          <a:bodyPr>
            <a:normAutofit/>
          </a:bodyPr>
          <a:lstStyle/>
          <a:p>
            <a:r>
              <a:rPr lang="en-GB" sz="3200" dirty="0">
                <a:solidFill>
                  <a:schemeClr val="accent1">
                    <a:lumMod val="50000"/>
                  </a:schemeClr>
                </a:solidFill>
              </a:rPr>
              <a:t>Claims from Cargo Interests</a:t>
            </a:r>
          </a:p>
        </p:txBody>
      </p:sp>
      <p:pic>
        <p:nvPicPr>
          <p:cNvPr id="4" name="Picture 3">
            <a:extLst>
              <a:ext uri="{FF2B5EF4-FFF2-40B4-BE49-F238E27FC236}">
                <a16:creationId xmlns:a16="http://schemas.microsoft.com/office/drawing/2014/main" id="{CB52D58A-C33E-43B8-AC7F-527660876556}"/>
              </a:ext>
            </a:extLst>
          </p:cNvPr>
          <p:cNvPicPr>
            <a:picLocks noChangeAspect="1"/>
          </p:cNvPicPr>
          <p:nvPr/>
        </p:nvPicPr>
        <p:blipFill>
          <a:blip r:embed="rId2"/>
          <a:stretch>
            <a:fillRect/>
          </a:stretch>
        </p:blipFill>
        <p:spPr>
          <a:xfrm>
            <a:off x="1146940" y="1873601"/>
            <a:ext cx="4856369" cy="4527548"/>
          </a:xfrm>
          <a:prstGeom prst="rect">
            <a:avLst/>
          </a:prstGeom>
        </p:spPr>
      </p:pic>
      <p:sp>
        <p:nvSpPr>
          <p:cNvPr id="5" name="TextBox 4">
            <a:extLst>
              <a:ext uri="{FF2B5EF4-FFF2-40B4-BE49-F238E27FC236}">
                <a16:creationId xmlns:a16="http://schemas.microsoft.com/office/drawing/2014/main" id="{E7977DD3-E153-430D-AE6E-8AE7107B8D29}"/>
              </a:ext>
            </a:extLst>
          </p:cNvPr>
          <p:cNvSpPr txBox="1"/>
          <p:nvPr/>
        </p:nvSpPr>
        <p:spPr>
          <a:xfrm>
            <a:off x="7637279" y="3599261"/>
            <a:ext cx="1838227" cy="1081980"/>
          </a:xfrm>
          <a:prstGeom prst="ellipse">
            <a:avLst/>
          </a:prstGeom>
          <a:noFill/>
          <a:ln w="25400">
            <a:solidFill>
              <a:schemeClr val="accent1">
                <a:lumMod val="50000"/>
              </a:schemeClr>
            </a:solidFill>
          </a:ln>
        </p:spPr>
        <p:txBody>
          <a:bodyPr wrap="square" rtlCol="0">
            <a:spAutoFit/>
          </a:bodyPr>
          <a:lstStyle/>
          <a:p>
            <a:pPr algn="ctr"/>
            <a:r>
              <a:rPr lang="en-GB" sz="2200" dirty="0">
                <a:solidFill>
                  <a:schemeClr val="accent1">
                    <a:lumMod val="50000"/>
                  </a:schemeClr>
                </a:solidFill>
              </a:rPr>
              <a:t>Cargo Interests</a:t>
            </a:r>
          </a:p>
        </p:txBody>
      </p:sp>
      <p:sp>
        <p:nvSpPr>
          <p:cNvPr id="6" name="TextBox 5">
            <a:extLst>
              <a:ext uri="{FF2B5EF4-FFF2-40B4-BE49-F238E27FC236}">
                <a16:creationId xmlns:a16="http://schemas.microsoft.com/office/drawing/2014/main" id="{B12EAD65-E908-4638-920D-D94FAC61FF54}"/>
              </a:ext>
            </a:extLst>
          </p:cNvPr>
          <p:cNvSpPr txBox="1"/>
          <p:nvPr/>
        </p:nvSpPr>
        <p:spPr>
          <a:xfrm>
            <a:off x="7755115" y="2019788"/>
            <a:ext cx="1602556" cy="605909"/>
          </a:xfrm>
          <a:prstGeom prst="ellipse">
            <a:avLst/>
          </a:prstGeom>
          <a:noFill/>
          <a:ln w="25400">
            <a:solidFill>
              <a:schemeClr val="tx2"/>
            </a:solidFill>
          </a:ln>
        </p:spPr>
        <p:txBody>
          <a:bodyPr wrap="square" rtlCol="0">
            <a:spAutoFit/>
          </a:bodyPr>
          <a:lstStyle/>
          <a:p>
            <a:pPr algn="ctr"/>
            <a:r>
              <a:rPr lang="en-GB" sz="2200" dirty="0">
                <a:solidFill>
                  <a:schemeClr val="accent1">
                    <a:lumMod val="50000"/>
                  </a:schemeClr>
                </a:solidFill>
              </a:rPr>
              <a:t>Salvors</a:t>
            </a:r>
          </a:p>
        </p:txBody>
      </p:sp>
      <p:cxnSp>
        <p:nvCxnSpPr>
          <p:cNvPr id="9" name="Straight Arrow Connector 8">
            <a:extLst>
              <a:ext uri="{FF2B5EF4-FFF2-40B4-BE49-F238E27FC236}">
                <a16:creationId xmlns:a16="http://schemas.microsoft.com/office/drawing/2014/main" id="{B0238590-CD24-45C0-9CBD-4F663DF3BF88}"/>
              </a:ext>
            </a:extLst>
          </p:cNvPr>
          <p:cNvCxnSpPr>
            <a:cxnSpLocks/>
          </p:cNvCxnSpPr>
          <p:nvPr/>
        </p:nvCxnSpPr>
        <p:spPr>
          <a:xfrm>
            <a:off x="8091880" y="2572572"/>
            <a:ext cx="0" cy="1070220"/>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sp>
        <p:nvSpPr>
          <p:cNvPr id="19" name="TextBox 18">
            <a:extLst>
              <a:ext uri="{FF2B5EF4-FFF2-40B4-BE49-F238E27FC236}">
                <a16:creationId xmlns:a16="http://schemas.microsoft.com/office/drawing/2014/main" id="{A6E11108-2B3A-4FA9-BDB1-25B24258DEFF}"/>
              </a:ext>
            </a:extLst>
          </p:cNvPr>
          <p:cNvSpPr txBox="1"/>
          <p:nvPr/>
        </p:nvSpPr>
        <p:spPr>
          <a:xfrm>
            <a:off x="7637279" y="5553493"/>
            <a:ext cx="1838227" cy="605909"/>
          </a:xfrm>
          <a:prstGeom prst="ellipse">
            <a:avLst/>
          </a:prstGeom>
          <a:noFill/>
          <a:ln w="25400">
            <a:solidFill>
              <a:schemeClr val="accent1">
                <a:lumMod val="50000"/>
              </a:schemeClr>
            </a:solidFill>
          </a:ln>
        </p:spPr>
        <p:txBody>
          <a:bodyPr wrap="square" rtlCol="0">
            <a:spAutoFit/>
          </a:bodyPr>
          <a:lstStyle/>
          <a:p>
            <a:pPr algn="ctr"/>
            <a:r>
              <a:rPr lang="en-GB" sz="2200" dirty="0">
                <a:solidFill>
                  <a:schemeClr val="accent1">
                    <a:lumMod val="50000"/>
                  </a:schemeClr>
                </a:solidFill>
              </a:rPr>
              <a:t>Vessel</a:t>
            </a:r>
          </a:p>
        </p:txBody>
      </p:sp>
      <p:cxnSp>
        <p:nvCxnSpPr>
          <p:cNvPr id="21" name="Straight Arrow Connector 20">
            <a:extLst>
              <a:ext uri="{FF2B5EF4-FFF2-40B4-BE49-F238E27FC236}">
                <a16:creationId xmlns:a16="http://schemas.microsoft.com/office/drawing/2014/main" id="{19AEBA17-73CE-4A4C-9A26-A411D5544ECD}"/>
              </a:ext>
            </a:extLst>
          </p:cNvPr>
          <p:cNvCxnSpPr>
            <a:cxnSpLocks/>
          </p:cNvCxnSpPr>
          <p:nvPr/>
        </p:nvCxnSpPr>
        <p:spPr>
          <a:xfrm>
            <a:off x="8091880" y="4604195"/>
            <a:ext cx="0" cy="986081"/>
          </a:xfrm>
          <a:prstGeom prst="straightConnector1">
            <a:avLst/>
          </a:prstGeom>
          <a:ln>
            <a:headEnd type="none" w="med" len="med"/>
            <a:tailEnd type="arrow" w="med" len="med"/>
          </a:ln>
        </p:spPr>
        <p:style>
          <a:lnRef idx="3">
            <a:schemeClr val="accent5"/>
          </a:lnRef>
          <a:fillRef idx="0">
            <a:schemeClr val="accent5"/>
          </a:fillRef>
          <a:effectRef idx="2">
            <a:schemeClr val="accent5"/>
          </a:effectRef>
          <a:fontRef idx="minor">
            <a:schemeClr val="tx1"/>
          </a:fontRef>
        </p:style>
      </p:cxnSp>
      <p:sp>
        <p:nvSpPr>
          <p:cNvPr id="7" name="TextBox 6">
            <a:extLst>
              <a:ext uri="{FF2B5EF4-FFF2-40B4-BE49-F238E27FC236}">
                <a16:creationId xmlns:a16="http://schemas.microsoft.com/office/drawing/2014/main" id="{CF589E18-5D44-47B3-AAF5-29693369F5B8}"/>
              </a:ext>
            </a:extLst>
          </p:cNvPr>
          <p:cNvSpPr txBox="1"/>
          <p:nvPr/>
        </p:nvSpPr>
        <p:spPr>
          <a:xfrm>
            <a:off x="8556393" y="2789931"/>
            <a:ext cx="2488667" cy="430887"/>
          </a:xfrm>
          <a:prstGeom prst="rect">
            <a:avLst/>
          </a:prstGeom>
          <a:noFill/>
        </p:spPr>
        <p:txBody>
          <a:bodyPr wrap="square" rtlCol="0">
            <a:spAutoFit/>
          </a:bodyPr>
          <a:lstStyle/>
          <a:p>
            <a:r>
              <a:rPr lang="en-GB" sz="2200" dirty="0">
                <a:solidFill>
                  <a:schemeClr val="accent1">
                    <a:lumMod val="50000"/>
                  </a:schemeClr>
                </a:solidFill>
              </a:rPr>
              <a:t>Salvage Security</a:t>
            </a:r>
          </a:p>
        </p:txBody>
      </p:sp>
      <p:sp>
        <p:nvSpPr>
          <p:cNvPr id="20" name="TextBox 19">
            <a:extLst>
              <a:ext uri="{FF2B5EF4-FFF2-40B4-BE49-F238E27FC236}">
                <a16:creationId xmlns:a16="http://schemas.microsoft.com/office/drawing/2014/main" id="{50A1346F-C706-4625-B869-D57251A2A13B}"/>
              </a:ext>
            </a:extLst>
          </p:cNvPr>
          <p:cNvSpPr txBox="1"/>
          <p:nvPr/>
        </p:nvSpPr>
        <p:spPr>
          <a:xfrm>
            <a:off x="8556392" y="4863400"/>
            <a:ext cx="1621408" cy="430887"/>
          </a:xfrm>
          <a:prstGeom prst="rect">
            <a:avLst/>
          </a:prstGeom>
          <a:noFill/>
        </p:spPr>
        <p:txBody>
          <a:bodyPr wrap="square" rtlCol="0">
            <a:spAutoFit/>
          </a:bodyPr>
          <a:lstStyle/>
          <a:p>
            <a:r>
              <a:rPr lang="en-GB" sz="2200" dirty="0">
                <a:solidFill>
                  <a:schemeClr val="accent1">
                    <a:lumMod val="50000"/>
                  </a:schemeClr>
                </a:solidFill>
              </a:rPr>
              <a:t>Security</a:t>
            </a:r>
          </a:p>
        </p:txBody>
      </p:sp>
      <p:cxnSp>
        <p:nvCxnSpPr>
          <p:cNvPr id="10" name="Straight Connector 9">
            <a:extLst>
              <a:ext uri="{FF2B5EF4-FFF2-40B4-BE49-F238E27FC236}">
                <a16:creationId xmlns:a16="http://schemas.microsoft.com/office/drawing/2014/main" id="{78D73EA0-DB8D-430B-9251-304A614A10A6}"/>
              </a:ext>
            </a:extLst>
          </p:cNvPr>
          <p:cNvCxnSpPr>
            <a:cxnSpLocks/>
          </p:cNvCxnSpPr>
          <p:nvPr/>
        </p:nvCxnSpPr>
        <p:spPr>
          <a:xfrm flipV="1">
            <a:off x="8973069" y="3212983"/>
            <a:ext cx="0" cy="429809"/>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2" name="Straight Arrow Connector 11">
            <a:extLst>
              <a:ext uri="{FF2B5EF4-FFF2-40B4-BE49-F238E27FC236}">
                <a16:creationId xmlns:a16="http://schemas.microsoft.com/office/drawing/2014/main" id="{EF652675-E0CA-4E29-8FD6-85A6F939381D}"/>
              </a:ext>
            </a:extLst>
          </p:cNvPr>
          <p:cNvCxnSpPr>
            <a:cxnSpLocks/>
          </p:cNvCxnSpPr>
          <p:nvPr/>
        </p:nvCxnSpPr>
        <p:spPr>
          <a:xfrm flipV="1">
            <a:off x="8973069" y="2572572"/>
            <a:ext cx="0" cy="24891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5" name="Straight Connector 24">
            <a:extLst>
              <a:ext uri="{FF2B5EF4-FFF2-40B4-BE49-F238E27FC236}">
                <a16:creationId xmlns:a16="http://schemas.microsoft.com/office/drawing/2014/main" id="{0187DA7C-CA1B-491B-91B0-0924EA0C21AB}"/>
              </a:ext>
            </a:extLst>
          </p:cNvPr>
          <p:cNvCxnSpPr>
            <a:cxnSpLocks/>
          </p:cNvCxnSpPr>
          <p:nvPr/>
        </p:nvCxnSpPr>
        <p:spPr>
          <a:xfrm flipV="1">
            <a:off x="8969291" y="5252951"/>
            <a:ext cx="1889" cy="337325"/>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28" name="Straight Arrow Connector 27">
            <a:extLst>
              <a:ext uri="{FF2B5EF4-FFF2-40B4-BE49-F238E27FC236}">
                <a16:creationId xmlns:a16="http://schemas.microsoft.com/office/drawing/2014/main" id="{05F7DC94-DBD7-46DC-ADF1-355AA8167370}"/>
              </a:ext>
            </a:extLst>
          </p:cNvPr>
          <p:cNvCxnSpPr/>
          <p:nvPr/>
        </p:nvCxnSpPr>
        <p:spPr>
          <a:xfrm flipV="1">
            <a:off x="8973069" y="4617566"/>
            <a:ext cx="0" cy="32010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1" name="Oval 10">
            <a:extLst>
              <a:ext uri="{FF2B5EF4-FFF2-40B4-BE49-F238E27FC236}">
                <a16:creationId xmlns:a16="http://schemas.microsoft.com/office/drawing/2014/main" id="{75A9EA80-9322-4FA2-A7F7-92C42F44573C}"/>
              </a:ext>
            </a:extLst>
          </p:cNvPr>
          <p:cNvSpPr/>
          <p:nvPr/>
        </p:nvSpPr>
        <p:spPr>
          <a:xfrm>
            <a:off x="11098675" y="1325908"/>
            <a:ext cx="996462" cy="98686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rgbClr val="003559"/>
                </a:solidFill>
              </a:rPr>
              <a:t>H&amp;M</a:t>
            </a:r>
          </a:p>
        </p:txBody>
      </p:sp>
      <p:cxnSp>
        <p:nvCxnSpPr>
          <p:cNvPr id="14" name="Straight Arrow Connector 13">
            <a:extLst>
              <a:ext uri="{FF2B5EF4-FFF2-40B4-BE49-F238E27FC236}">
                <a16:creationId xmlns:a16="http://schemas.microsoft.com/office/drawing/2014/main" id="{1F12A570-376D-40C8-BB72-2CECC3C1CDA2}"/>
              </a:ext>
            </a:extLst>
          </p:cNvPr>
          <p:cNvCxnSpPr>
            <a:cxnSpLocks/>
          </p:cNvCxnSpPr>
          <p:nvPr/>
        </p:nvCxnSpPr>
        <p:spPr>
          <a:xfrm flipH="1">
            <a:off x="9407450" y="1917679"/>
            <a:ext cx="1691225" cy="38247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8" name="TextBox 17">
            <a:extLst>
              <a:ext uri="{FF2B5EF4-FFF2-40B4-BE49-F238E27FC236}">
                <a16:creationId xmlns:a16="http://schemas.microsoft.com/office/drawing/2014/main" id="{1981FFE3-C56A-46EA-A6D9-64DC6DA40C7C}"/>
              </a:ext>
            </a:extLst>
          </p:cNvPr>
          <p:cNvSpPr txBox="1"/>
          <p:nvPr/>
        </p:nvSpPr>
        <p:spPr>
          <a:xfrm>
            <a:off x="9874032" y="1726440"/>
            <a:ext cx="1071334" cy="707886"/>
          </a:xfrm>
          <a:prstGeom prst="rect">
            <a:avLst/>
          </a:prstGeom>
          <a:noFill/>
        </p:spPr>
        <p:txBody>
          <a:bodyPr wrap="square" rtlCol="0">
            <a:spAutoFit/>
          </a:bodyPr>
          <a:lstStyle/>
          <a:p>
            <a:r>
              <a:rPr lang="en-GB" sz="2000" dirty="0">
                <a:solidFill>
                  <a:srgbClr val="003559"/>
                </a:solidFill>
              </a:rPr>
              <a:t>Salvage</a:t>
            </a:r>
          </a:p>
          <a:p>
            <a:r>
              <a:rPr lang="en-GB" sz="2000" dirty="0">
                <a:solidFill>
                  <a:srgbClr val="003559"/>
                </a:solidFill>
              </a:rPr>
              <a:t>Security</a:t>
            </a:r>
          </a:p>
        </p:txBody>
      </p:sp>
      <p:cxnSp>
        <p:nvCxnSpPr>
          <p:cNvPr id="16" name="Connector: Curved 15">
            <a:extLst>
              <a:ext uri="{FF2B5EF4-FFF2-40B4-BE49-F238E27FC236}">
                <a16:creationId xmlns:a16="http://schemas.microsoft.com/office/drawing/2014/main" id="{33D136E6-DB2F-456A-8AF4-2BACB51C1843}"/>
              </a:ext>
            </a:extLst>
          </p:cNvPr>
          <p:cNvCxnSpPr>
            <a:cxnSpLocks/>
          </p:cNvCxnSpPr>
          <p:nvPr/>
        </p:nvCxnSpPr>
        <p:spPr>
          <a:xfrm flipV="1">
            <a:off x="9506921" y="2322742"/>
            <a:ext cx="2121400" cy="3543671"/>
          </a:xfrm>
          <a:prstGeom prst="curved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4" name="Connector: Curved 23">
            <a:extLst>
              <a:ext uri="{FF2B5EF4-FFF2-40B4-BE49-F238E27FC236}">
                <a16:creationId xmlns:a16="http://schemas.microsoft.com/office/drawing/2014/main" id="{4B1E2B2F-B4CA-4368-B5A4-5CF32A8EBDC7}"/>
              </a:ext>
            </a:extLst>
          </p:cNvPr>
          <p:cNvCxnSpPr>
            <a:cxnSpLocks/>
            <a:stCxn id="6" idx="2"/>
            <a:endCxn id="19" idx="2"/>
          </p:cNvCxnSpPr>
          <p:nvPr/>
        </p:nvCxnSpPr>
        <p:spPr>
          <a:xfrm rot="10800000" flipV="1">
            <a:off x="7637279" y="2322742"/>
            <a:ext cx="117836" cy="3533705"/>
          </a:xfrm>
          <a:prstGeom prst="curvedConnector3">
            <a:avLst>
              <a:gd name="adj1" fmla="val 1089888"/>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6447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9" grpId="0" animBg="1"/>
      <p:bldP spid="7" grpId="0"/>
      <p:bldP spid="20" grpId="0"/>
      <p:bldP spid="11" grpId="0" animBg="1"/>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6B6E3-D1B0-4ED3-89EA-C74074E7720F}"/>
              </a:ext>
            </a:extLst>
          </p:cNvPr>
          <p:cNvSpPr>
            <a:spLocks noGrp="1"/>
          </p:cNvSpPr>
          <p:nvPr>
            <p:ph type="title"/>
          </p:nvPr>
        </p:nvSpPr>
        <p:spPr>
          <a:xfrm>
            <a:off x="820839" y="833815"/>
            <a:ext cx="7920000" cy="720000"/>
          </a:xfrm>
        </p:spPr>
        <p:txBody>
          <a:bodyPr>
            <a:normAutofit/>
          </a:bodyPr>
          <a:lstStyle/>
          <a:p>
            <a:r>
              <a:rPr lang="en-GB" sz="3200" dirty="0">
                <a:solidFill>
                  <a:srgbClr val="002060"/>
                </a:solidFill>
              </a:rPr>
              <a:t>Pre-Existing unseaworthiness</a:t>
            </a:r>
          </a:p>
        </p:txBody>
      </p:sp>
      <p:sp>
        <p:nvSpPr>
          <p:cNvPr id="3" name="Slide Number Placeholder 2">
            <a:extLst>
              <a:ext uri="{FF2B5EF4-FFF2-40B4-BE49-F238E27FC236}">
                <a16:creationId xmlns:a16="http://schemas.microsoft.com/office/drawing/2014/main" id="{B0218BF6-525C-4C0F-A81E-83A1478F1BE3}"/>
              </a:ext>
            </a:extLst>
          </p:cNvPr>
          <p:cNvSpPr>
            <a:spLocks noGrp="1"/>
          </p:cNvSpPr>
          <p:nvPr>
            <p:ph type="sldNum" sz="quarter" idx="10"/>
          </p:nvPr>
        </p:nvSpPr>
        <p:spPr/>
        <p:txBody>
          <a:bodyPr/>
          <a:lstStyle/>
          <a:p>
            <a:fld id="{3810F46F-C13F-3844-AA0F-22DF1532835B}" type="slidenum">
              <a:rPr lang="en-GB" smtClean="0"/>
              <a:pPr/>
              <a:t>23</a:t>
            </a:fld>
            <a:endParaRPr lang="en-GB" dirty="0"/>
          </a:p>
        </p:txBody>
      </p:sp>
      <p:pic>
        <p:nvPicPr>
          <p:cNvPr id="180" name="Picture 179" descr="A screenshot of a cell phone&#10;&#10;Description automatically generated">
            <a:extLst>
              <a:ext uri="{FF2B5EF4-FFF2-40B4-BE49-F238E27FC236}">
                <a16:creationId xmlns:a16="http://schemas.microsoft.com/office/drawing/2014/main" id="{DD3A4F44-4DD9-43ED-BA8B-00CE4E0AF188}"/>
              </a:ext>
            </a:extLst>
          </p:cNvPr>
          <p:cNvPicPr>
            <a:picLocks noChangeAspect="1"/>
          </p:cNvPicPr>
          <p:nvPr/>
        </p:nvPicPr>
        <p:blipFill>
          <a:blip r:embed="rId2"/>
          <a:stretch>
            <a:fillRect/>
          </a:stretch>
        </p:blipFill>
        <p:spPr>
          <a:xfrm>
            <a:off x="820839" y="1788277"/>
            <a:ext cx="3915284" cy="4864957"/>
          </a:xfrm>
          <a:prstGeom prst="rect">
            <a:avLst/>
          </a:prstGeom>
        </p:spPr>
      </p:pic>
      <p:pic>
        <p:nvPicPr>
          <p:cNvPr id="182" name="Picture 181" descr="A picture containing indoor, wall, factory&#10;&#10;Description automatically generated">
            <a:extLst>
              <a:ext uri="{FF2B5EF4-FFF2-40B4-BE49-F238E27FC236}">
                <a16:creationId xmlns:a16="http://schemas.microsoft.com/office/drawing/2014/main" id="{3B28EDFD-149A-4F3D-8180-23DF24395925}"/>
              </a:ext>
            </a:extLst>
          </p:cNvPr>
          <p:cNvPicPr>
            <a:picLocks noChangeAspect="1"/>
          </p:cNvPicPr>
          <p:nvPr/>
        </p:nvPicPr>
        <p:blipFill>
          <a:blip r:embed="rId3"/>
          <a:stretch>
            <a:fillRect/>
          </a:stretch>
        </p:blipFill>
        <p:spPr>
          <a:xfrm>
            <a:off x="1860737" y="1788277"/>
            <a:ext cx="4762802" cy="4235908"/>
          </a:xfrm>
          <a:prstGeom prst="rect">
            <a:avLst/>
          </a:prstGeom>
        </p:spPr>
      </p:pic>
      <p:pic>
        <p:nvPicPr>
          <p:cNvPr id="184" name="Picture 183" descr="A hand holding a piece of paper&#10;&#10;Description automatically generated">
            <a:extLst>
              <a:ext uri="{FF2B5EF4-FFF2-40B4-BE49-F238E27FC236}">
                <a16:creationId xmlns:a16="http://schemas.microsoft.com/office/drawing/2014/main" id="{C6440748-1C41-4D42-A2B4-17A13F88B944}"/>
              </a:ext>
            </a:extLst>
          </p:cNvPr>
          <p:cNvPicPr>
            <a:picLocks noChangeAspect="1"/>
          </p:cNvPicPr>
          <p:nvPr/>
        </p:nvPicPr>
        <p:blipFill>
          <a:blip r:embed="rId4"/>
          <a:stretch>
            <a:fillRect/>
          </a:stretch>
        </p:blipFill>
        <p:spPr>
          <a:xfrm>
            <a:off x="2919046" y="2203938"/>
            <a:ext cx="5533292" cy="4020896"/>
          </a:xfrm>
          <a:prstGeom prst="rect">
            <a:avLst/>
          </a:prstGeom>
        </p:spPr>
      </p:pic>
      <p:pic>
        <p:nvPicPr>
          <p:cNvPr id="1202" name="Picture 178">
            <a:extLst>
              <a:ext uri="{FF2B5EF4-FFF2-40B4-BE49-F238E27FC236}">
                <a16:creationId xmlns:a16="http://schemas.microsoft.com/office/drawing/2014/main" id="{73965173-5401-46D8-B894-BF0091EDEF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8287" y="1691345"/>
            <a:ext cx="7429500" cy="4181475"/>
          </a:xfrm>
          <a:prstGeom prst="rect">
            <a:avLst/>
          </a:prstGeom>
          <a:noFill/>
          <a:extLst>
            <a:ext uri="{909E8E84-426E-40DD-AFC4-6F175D3DCCD1}">
              <a14:hiddenFill xmlns:a14="http://schemas.microsoft.com/office/drawing/2010/main">
                <a:solidFill>
                  <a:srgbClr val="FFFFFF"/>
                </a:solidFill>
              </a14:hiddenFill>
            </a:ext>
          </a:extLst>
        </p:spPr>
      </p:pic>
      <p:pic>
        <p:nvPicPr>
          <p:cNvPr id="1206" name="Picture 182" descr="Barrister launch PR drive">
            <a:extLst>
              <a:ext uri="{FF2B5EF4-FFF2-40B4-BE49-F238E27FC236}">
                <a16:creationId xmlns:a16="http://schemas.microsoft.com/office/drawing/2014/main" id="{FC878740-1199-45E6-93F3-FB37B8C98D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2492" y="2113755"/>
            <a:ext cx="7429499" cy="4565631"/>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descr="A stack of brochures on a counter&#10;&#10;Description automatically generated">
            <a:extLst>
              <a:ext uri="{FF2B5EF4-FFF2-40B4-BE49-F238E27FC236}">
                <a16:creationId xmlns:a16="http://schemas.microsoft.com/office/drawing/2014/main" id="{823AC7B6-F29A-4E45-B8A5-5FE269740569}"/>
              </a:ext>
            </a:extLst>
          </p:cNvPr>
          <p:cNvPicPr>
            <a:picLocks noChangeAspect="1"/>
          </p:cNvPicPr>
          <p:nvPr/>
        </p:nvPicPr>
        <p:blipFill>
          <a:blip r:embed="rId7"/>
          <a:stretch>
            <a:fillRect/>
          </a:stretch>
        </p:blipFill>
        <p:spPr>
          <a:xfrm>
            <a:off x="1820009" y="1764568"/>
            <a:ext cx="6978670" cy="4565630"/>
          </a:xfrm>
          <a:prstGeom prst="rect">
            <a:avLst/>
          </a:prstGeom>
        </p:spPr>
      </p:pic>
    </p:spTree>
    <p:extLst>
      <p:ext uri="{BB962C8B-B14F-4D97-AF65-F5344CB8AC3E}">
        <p14:creationId xmlns:p14="http://schemas.microsoft.com/office/powerpoint/2010/main" val="165611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 calcmode="lin" valueType="num">
                                      <p:cBhvr additive="base">
                                        <p:cTn id="7" dur="500" fill="hold"/>
                                        <p:tgtEl>
                                          <p:spTgt spid="180"/>
                                        </p:tgtEl>
                                        <p:attrNameLst>
                                          <p:attrName>ppt_x</p:attrName>
                                        </p:attrNameLst>
                                      </p:cBhvr>
                                      <p:tavLst>
                                        <p:tav tm="0">
                                          <p:val>
                                            <p:strVal val="#ppt_x"/>
                                          </p:val>
                                        </p:tav>
                                        <p:tav tm="100000">
                                          <p:val>
                                            <p:strVal val="#ppt_x"/>
                                          </p:val>
                                        </p:tav>
                                      </p:tavLst>
                                    </p:anim>
                                    <p:anim calcmode="lin" valueType="num">
                                      <p:cBhvr additive="base">
                                        <p:cTn id="8" dur="500" fill="hold"/>
                                        <p:tgtEl>
                                          <p:spTgt spid="1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2"/>
                                        </p:tgtEl>
                                        <p:attrNameLst>
                                          <p:attrName>style.visibility</p:attrName>
                                        </p:attrNameLst>
                                      </p:cBhvr>
                                      <p:to>
                                        <p:strVal val="visible"/>
                                      </p:to>
                                    </p:set>
                                    <p:anim calcmode="lin" valueType="num">
                                      <p:cBhvr additive="base">
                                        <p:cTn id="13" dur="500" fill="hold"/>
                                        <p:tgtEl>
                                          <p:spTgt spid="182"/>
                                        </p:tgtEl>
                                        <p:attrNameLst>
                                          <p:attrName>ppt_x</p:attrName>
                                        </p:attrNameLst>
                                      </p:cBhvr>
                                      <p:tavLst>
                                        <p:tav tm="0">
                                          <p:val>
                                            <p:strVal val="#ppt_x"/>
                                          </p:val>
                                        </p:tav>
                                        <p:tav tm="100000">
                                          <p:val>
                                            <p:strVal val="#ppt_x"/>
                                          </p:val>
                                        </p:tav>
                                      </p:tavLst>
                                    </p:anim>
                                    <p:anim calcmode="lin" valueType="num">
                                      <p:cBhvr additive="base">
                                        <p:cTn id="14" dur="500" fill="hold"/>
                                        <p:tgtEl>
                                          <p:spTgt spid="18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4"/>
                                        </p:tgtEl>
                                        <p:attrNameLst>
                                          <p:attrName>style.visibility</p:attrName>
                                        </p:attrNameLst>
                                      </p:cBhvr>
                                      <p:to>
                                        <p:strVal val="visible"/>
                                      </p:to>
                                    </p:set>
                                    <p:anim calcmode="lin" valueType="num">
                                      <p:cBhvr additive="base">
                                        <p:cTn id="19" dur="500" fill="hold"/>
                                        <p:tgtEl>
                                          <p:spTgt spid="184"/>
                                        </p:tgtEl>
                                        <p:attrNameLst>
                                          <p:attrName>ppt_x</p:attrName>
                                        </p:attrNameLst>
                                      </p:cBhvr>
                                      <p:tavLst>
                                        <p:tav tm="0">
                                          <p:val>
                                            <p:strVal val="#ppt_x"/>
                                          </p:val>
                                        </p:tav>
                                        <p:tav tm="100000">
                                          <p:val>
                                            <p:strVal val="#ppt_x"/>
                                          </p:val>
                                        </p:tav>
                                      </p:tavLst>
                                    </p:anim>
                                    <p:anim calcmode="lin" valueType="num">
                                      <p:cBhvr additive="base">
                                        <p:cTn id="20" dur="500" fill="hold"/>
                                        <p:tgtEl>
                                          <p:spTgt spid="18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02"/>
                                        </p:tgtEl>
                                        <p:attrNameLst>
                                          <p:attrName>style.visibility</p:attrName>
                                        </p:attrNameLst>
                                      </p:cBhvr>
                                      <p:to>
                                        <p:strVal val="visible"/>
                                      </p:to>
                                    </p:set>
                                    <p:anim calcmode="lin" valueType="num">
                                      <p:cBhvr additive="base">
                                        <p:cTn id="25" dur="500" fill="hold"/>
                                        <p:tgtEl>
                                          <p:spTgt spid="1202"/>
                                        </p:tgtEl>
                                        <p:attrNameLst>
                                          <p:attrName>ppt_x</p:attrName>
                                        </p:attrNameLst>
                                      </p:cBhvr>
                                      <p:tavLst>
                                        <p:tav tm="0">
                                          <p:val>
                                            <p:strVal val="#ppt_x"/>
                                          </p:val>
                                        </p:tav>
                                        <p:tav tm="100000">
                                          <p:val>
                                            <p:strVal val="#ppt_x"/>
                                          </p:val>
                                        </p:tav>
                                      </p:tavLst>
                                    </p:anim>
                                    <p:anim calcmode="lin" valueType="num">
                                      <p:cBhvr additive="base">
                                        <p:cTn id="26" dur="500" fill="hold"/>
                                        <p:tgtEl>
                                          <p:spTgt spid="120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06"/>
                                        </p:tgtEl>
                                        <p:attrNameLst>
                                          <p:attrName>style.visibility</p:attrName>
                                        </p:attrNameLst>
                                      </p:cBhvr>
                                      <p:to>
                                        <p:strVal val="visible"/>
                                      </p:to>
                                    </p:set>
                                    <p:anim calcmode="lin" valueType="num">
                                      <p:cBhvr additive="base">
                                        <p:cTn id="31" dur="500" fill="hold"/>
                                        <p:tgtEl>
                                          <p:spTgt spid="1206"/>
                                        </p:tgtEl>
                                        <p:attrNameLst>
                                          <p:attrName>ppt_x</p:attrName>
                                        </p:attrNameLst>
                                      </p:cBhvr>
                                      <p:tavLst>
                                        <p:tav tm="0">
                                          <p:val>
                                            <p:strVal val="#ppt_x"/>
                                          </p:val>
                                        </p:tav>
                                        <p:tav tm="100000">
                                          <p:val>
                                            <p:strVal val="#ppt_x"/>
                                          </p:val>
                                        </p:tav>
                                      </p:tavLst>
                                    </p:anim>
                                    <p:anim calcmode="lin" valueType="num">
                                      <p:cBhvr additive="base">
                                        <p:cTn id="32" dur="500" fill="hold"/>
                                        <p:tgtEl>
                                          <p:spTgt spid="120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6"/>
                                        </p:tgtEl>
                                        <p:attrNameLst>
                                          <p:attrName>style.visibility</p:attrName>
                                        </p:attrNameLst>
                                      </p:cBhvr>
                                      <p:to>
                                        <p:strVal val="visible"/>
                                      </p:to>
                                    </p:set>
                                    <p:anim calcmode="lin" valueType="num">
                                      <p:cBhvr additive="base">
                                        <p:cTn id="37" dur="500" fill="hold"/>
                                        <p:tgtEl>
                                          <p:spTgt spid="186"/>
                                        </p:tgtEl>
                                        <p:attrNameLst>
                                          <p:attrName>ppt_x</p:attrName>
                                        </p:attrNameLst>
                                      </p:cBhvr>
                                      <p:tavLst>
                                        <p:tav tm="0">
                                          <p:val>
                                            <p:strVal val="#ppt_x"/>
                                          </p:val>
                                        </p:tav>
                                        <p:tav tm="100000">
                                          <p:val>
                                            <p:strVal val="#ppt_x"/>
                                          </p:val>
                                        </p:tav>
                                      </p:tavLst>
                                    </p:anim>
                                    <p:anim calcmode="lin" valueType="num">
                                      <p:cBhvr additive="base">
                                        <p:cTn id="38" dur="500" fill="hold"/>
                                        <p:tgtEl>
                                          <p:spTgt spid="1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43B1B-F8C5-41C8-845A-7390FE10F4F7}"/>
              </a:ext>
            </a:extLst>
          </p:cNvPr>
          <p:cNvSpPr>
            <a:spLocks noGrp="1"/>
          </p:cNvSpPr>
          <p:nvPr>
            <p:ph type="title"/>
          </p:nvPr>
        </p:nvSpPr>
        <p:spPr>
          <a:xfrm>
            <a:off x="1050506" y="954910"/>
            <a:ext cx="7920000" cy="720000"/>
          </a:xfrm>
        </p:spPr>
        <p:txBody>
          <a:bodyPr>
            <a:normAutofit/>
          </a:bodyPr>
          <a:lstStyle/>
          <a:p>
            <a:r>
              <a:rPr lang="en-GB" sz="3200" dirty="0">
                <a:solidFill>
                  <a:schemeClr val="accent1">
                    <a:lumMod val="50000"/>
                  </a:schemeClr>
                </a:solidFill>
              </a:rPr>
              <a:t>What if the vessel is beyond salvage?</a:t>
            </a:r>
          </a:p>
        </p:txBody>
      </p:sp>
      <p:pic>
        <p:nvPicPr>
          <p:cNvPr id="4" name="Picture 3">
            <a:extLst>
              <a:ext uri="{FF2B5EF4-FFF2-40B4-BE49-F238E27FC236}">
                <a16:creationId xmlns:a16="http://schemas.microsoft.com/office/drawing/2014/main" id="{482B4E52-4F7B-4568-8EAD-72596EFEEDC5}"/>
              </a:ext>
            </a:extLst>
          </p:cNvPr>
          <p:cNvPicPr>
            <a:picLocks noChangeAspect="1"/>
          </p:cNvPicPr>
          <p:nvPr/>
        </p:nvPicPr>
        <p:blipFill>
          <a:blip r:embed="rId2"/>
          <a:stretch>
            <a:fillRect/>
          </a:stretch>
        </p:blipFill>
        <p:spPr>
          <a:xfrm>
            <a:off x="2438383" y="1925101"/>
            <a:ext cx="7315233" cy="4646311"/>
          </a:xfrm>
          <a:prstGeom prst="rect">
            <a:avLst/>
          </a:prstGeom>
        </p:spPr>
      </p:pic>
    </p:spTree>
    <p:extLst>
      <p:ext uri="{BB962C8B-B14F-4D97-AF65-F5344CB8AC3E}">
        <p14:creationId xmlns:p14="http://schemas.microsoft.com/office/powerpoint/2010/main" val="68401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CBC49-E6DF-42C3-B822-59F4C1EF1554}"/>
              </a:ext>
            </a:extLst>
          </p:cNvPr>
          <p:cNvSpPr>
            <a:spLocks noGrp="1"/>
          </p:cNvSpPr>
          <p:nvPr>
            <p:ph type="title"/>
          </p:nvPr>
        </p:nvSpPr>
        <p:spPr>
          <a:xfrm>
            <a:off x="1061523" y="932877"/>
            <a:ext cx="7920000" cy="720000"/>
          </a:xfrm>
        </p:spPr>
        <p:txBody>
          <a:bodyPr>
            <a:normAutofit/>
          </a:bodyPr>
          <a:lstStyle/>
          <a:p>
            <a:r>
              <a:rPr lang="en-GB" sz="3200" dirty="0">
                <a:solidFill>
                  <a:schemeClr val="accent1">
                    <a:lumMod val="50000"/>
                  </a:schemeClr>
                </a:solidFill>
              </a:rPr>
              <a:t>What if the vessel is beyond salvage?</a:t>
            </a:r>
          </a:p>
        </p:txBody>
      </p:sp>
      <p:sp>
        <p:nvSpPr>
          <p:cNvPr id="3" name="TextBox 2">
            <a:extLst>
              <a:ext uri="{FF2B5EF4-FFF2-40B4-BE49-F238E27FC236}">
                <a16:creationId xmlns:a16="http://schemas.microsoft.com/office/drawing/2014/main" id="{5DC9152A-9D70-43A6-ADE9-78E4967E4086}"/>
              </a:ext>
            </a:extLst>
          </p:cNvPr>
          <p:cNvSpPr txBox="1"/>
          <p:nvPr/>
        </p:nvSpPr>
        <p:spPr>
          <a:xfrm>
            <a:off x="1061523" y="2325495"/>
            <a:ext cx="5115208" cy="461665"/>
          </a:xfrm>
          <a:prstGeom prst="rect">
            <a:avLst/>
          </a:prstGeom>
          <a:noFill/>
        </p:spPr>
        <p:txBody>
          <a:bodyPr wrap="square" rtlCol="0">
            <a:spAutoFit/>
          </a:bodyPr>
          <a:lstStyle/>
          <a:p>
            <a:r>
              <a:rPr lang="en-GB" sz="2400" b="1" dirty="0">
                <a:solidFill>
                  <a:schemeClr val="tx2">
                    <a:lumMod val="90000"/>
                    <a:lumOff val="10000"/>
                  </a:schemeClr>
                </a:solidFill>
              </a:rPr>
              <a:t>We are looking at wreck removal</a:t>
            </a:r>
          </a:p>
        </p:txBody>
      </p:sp>
      <p:sp>
        <p:nvSpPr>
          <p:cNvPr id="4" name="TextBox 3">
            <a:extLst>
              <a:ext uri="{FF2B5EF4-FFF2-40B4-BE49-F238E27FC236}">
                <a16:creationId xmlns:a16="http://schemas.microsoft.com/office/drawing/2014/main" id="{9E54408C-7235-451F-8E37-16376BD412D4}"/>
              </a:ext>
            </a:extLst>
          </p:cNvPr>
          <p:cNvSpPr txBox="1"/>
          <p:nvPr/>
        </p:nvSpPr>
        <p:spPr>
          <a:xfrm>
            <a:off x="1061523" y="3459778"/>
            <a:ext cx="4046899" cy="461665"/>
          </a:xfrm>
          <a:prstGeom prst="rect">
            <a:avLst/>
          </a:prstGeom>
          <a:noFill/>
        </p:spPr>
        <p:txBody>
          <a:bodyPr wrap="square" rtlCol="0">
            <a:spAutoFit/>
          </a:bodyPr>
          <a:lstStyle/>
          <a:p>
            <a:r>
              <a:rPr lang="en-GB" sz="2400" b="1" dirty="0">
                <a:solidFill>
                  <a:schemeClr val="accent1">
                    <a:lumMod val="50000"/>
                  </a:schemeClr>
                </a:solidFill>
              </a:rPr>
              <a:t>Over to Enam……</a:t>
            </a:r>
          </a:p>
        </p:txBody>
      </p:sp>
    </p:spTree>
    <p:extLst>
      <p:ext uri="{BB962C8B-B14F-4D97-AF65-F5344CB8AC3E}">
        <p14:creationId xmlns:p14="http://schemas.microsoft.com/office/powerpoint/2010/main" val="99000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CD6D5-0745-4D32-9319-EC0CB4957B23}"/>
              </a:ext>
            </a:extLst>
          </p:cNvPr>
          <p:cNvSpPr>
            <a:spLocks noGrp="1"/>
          </p:cNvSpPr>
          <p:nvPr>
            <p:ph type="title"/>
          </p:nvPr>
        </p:nvSpPr>
        <p:spPr>
          <a:xfrm>
            <a:off x="1072540" y="946080"/>
            <a:ext cx="7920000" cy="720000"/>
          </a:xfrm>
        </p:spPr>
        <p:txBody>
          <a:bodyPr>
            <a:normAutofit/>
          </a:bodyPr>
          <a:lstStyle/>
          <a:p>
            <a:r>
              <a:rPr lang="en-GB" sz="3200" dirty="0">
                <a:solidFill>
                  <a:schemeClr val="accent1">
                    <a:lumMod val="50000"/>
                  </a:schemeClr>
                </a:solidFill>
              </a:rPr>
              <a:t>Part 2</a:t>
            </a:r>
          </a:p>
        </p:txBody>
      </p:sp>
      <p:sp>
        <p:nvSpPr>
          <p:cNvPr id="3" name="Content Placeholder 2">
            <a:extLst>
              <a:ext uri="{FF2B5EF4-FFF2-40B4-BE49-F238E27FC236}">
                <a16:creationId xmlns:a16="http://schemas.microsoft.com/office/drawing/2014/main" id="{73915180-922D-4CCA-933C-B908CC7A14F5}"/>
              </a:ext>
            </a:extLst>
          </p:cNvPr>
          <p:cNvSpPr>
            <a:spLocks noGrp="1"/>
          </p:cNvSpPr>
          <p:nvPr>
            <p:ph idx="1"/>
          </p:nvPr>
        </p:nvSpPr>
        <p:spPr>
          <a:xfrm>
            <a:off x="1072540" y="1916707"/>
            <a:ext cx="10453800" cy="4785485"/>
          </a:xfrm>
        </p:spPr>
        <p:txBody>
          <a:bodyPr/>
          <a:lstStyle/>
          <a:p>
            <a:r>
              <a:rPr lang="en-GB" sz="2200" dirty="0">
                <a:solidFill>
                  <a:schemeClr val="accent1">
                    <a:lumMod val="50000"/>
                  </a:schemeClr>
                </a:solidFill>
              </a:rPr>
              <a:t>Introduction</a:t>
            </a:r>
          </a:p>
          <a:p>
            <a:endParaRPr lang="en-GB" sz="2200" dirty="0">
              <a:solidFill>
                <a:schemeClr val="accent1">
                  <a:lumMod val="50000"/>
                </a:schemeClr>
              </a:solidFill>
            </a:endParaRPr>
          </a:p>
          <a:p>
            <a:r>
              <a:rPr lang="en-GB" sz="2200" dirty="0">
                <a:solidFill>
                  <a:schemeClr val="accent1">
                    <a:lumMod val="50000"/>
                  </a:schemeClr>
                </a:solidFill>
              </a:rPr>
              <a:t>Liability for  Wreck Removal Costs</a:t>
            </a:r>
          </a:p>
          <a:p>
            <a:pPr marL="0" indent="0">
              <a:buNone/>
            </a:pPr>
            <a:endParaRPr lang="en-GB" sz="2200" dirty="0">
              <a:solidFill>
                <a:schemeClr val="accent1">
                  <a:lumMod val="50000"/>
                </a:schemeClr>
              </a:solidFill>
            </a:endParaRPr>
          </a:p>
          <a:p>
            <a:r>
              <a:rPr lang="en-GB" sz="2200" dirty="0">
                <a:solidFill>
                  <a:schemeClr val="accent1">
                    <a:lumMod val="50000"/>
                  </a:schemeClr>
                </a:solidFill>
              </a:rPr>
              <a:t>Wreck Removal Convention </a:t>
            </a:r>
          </a:p>
          <a:p>
            <a:endParaRPr lang="en-GB" sz="2200" dirty="0">
              <a:solidFill>
                <a:schemeClr val="accent1">
                  <a:lumMod val="50000"/>
                </a:schemeClr>
              </a:solidFill>
            </a:endParaRPr>
          </a:p>
          <a:p>
            <a:r>
              <a:rPr lang="en-GB" sz="2200" dirty="0">
                <a:solidFill>
                  <a:schemeClr val="accent1">
                    <a:lumMod val="50000"/>
                  </a:schemeClr>
                </a:solidFill>
              </a:rPr>
              <a:t>Wreck Removal Contracts </a:t>
            </a:r>
          </a:p>
          <a:p>
            <a:endParaRPr lang="en-GB" sz="2200" dirty="0">
              <a:solidFill>
                <a:schemeClr val="accent1">
                  <a:lumMod val="50000"/>
                </a:schemeClr>
              </a:solidFill>
            </a:endParaRPr>
          </a:p>
          <a:p>
            <a:r>
              <a:rPr lang="en-GB" sz="2200" dirty="0">
                <a:solidFill>
                  <a:schemeClr val="accent1">
                    <a:lumMod val="50000"/>
                  </a:schemeClr>
                </a:solidFill>
              </a:rPr>
              <a:t>Scope of P&amp;I cover </a:t>
            </a:r>
          </a:p>
          <a:p>
            <a:pPr marL="0" indent="0">
              <a:buNone/>
            </a:pPr>
            <a:endParaRPr lang="en-GB" dirty="0"/>
          </a:p>
          <a:p>
            <a:pPr marL="0" indent="0">
              <a:buNone/>
            </a:pPr>
            <a:endParaRPr lang="en-GB" dirty="0"/>
          </a:p>
          <a:p>
            <a:endParaRPr lang="en-GB" dirty="0"/>
          </a:p>
        </p:txBody>
      </p:sp>
      <p:pic>
        <p:nvPicPr>
          <p:cNvPr id="7" name="Picture 6">
            <a:extLst>
              <a:ext uri="{FF2B5EF4-FFF2-40B4-BE49-F238E27FC236}">
                <a16:creationId xmlns:a16="http://schemas.microsoft.com/office/drawing/2014/main" id="{8969ED42-B944-4513-A92D-F449860F5947}"/>
              </a:ext>
            </a:extLst>
          </p:cNvPr>
          <p:cNvPicPr>
            <a:picLocks noChangeAspect="1"/>
          </p:cNvPicPr>
          <p:nvPr/>
        </p:nvPicPr>
        <p:blipFill>
          <a:blip r:embed="rId2"/>
          <a:stretch>
            <a:fillRect/>
          </a:stretch>
        </p:blipFill>
        <p:spPr>
          <a:xfrm>
            <a:off x="5369677" y="3989960"/>
            <a:ext cx="6156663" cy="2587109"/>
          </a:xfrm>
          <a:prstGeom prst="rect">
            <a:avLst/>
          </a:prstGeom>
        </p:spPr>
      </p:pic>
    </p:spTree>
    <p:extLst>
      <p:ext uri="{BB962C8B-B14F-4D97-AF65-F5344CB8AC3E}">
        <p14:creationId xmlns:p14="http://schemas.microsoft.com/office/powerpoint/2010/main" val="1385652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68B63-8C50-4227-9B41-E27CF4D19628}"/>
              </a:ext>
            </a:extLst>
          </p:cNvPr>
          <p:cNvSpPr>
            <a:spLocks noGrp="1"/>
          </p:cNvSpPr>
          <p:nvPr>
            <p:ph type="title"/>
          </p:nvPr>
        </p:nvSpPr>
        <p:spPr>
          <a:xfrm>
            <a:off x="1072540" y="976944"/>
            <a:ext cx="7920000" cy="720000"/>
          </a:xfrm>
        </p:spPr>
        <p:txBody>
          <a:bodyPr>
            <a:normAutofit/>
          </a:bodyPr>
          <a:lstStyle/>
          <a:p>
            <a:r>
              <a:rPr lang="en-GB" sz="3200" dirty="0">
                <a:solidFill>
                  <a:schemeClr val="accent1">
                    <a:lumMod val="50000"/>
                  </a:schemeClr>
                </a:solidFill>
              </a:rPr>
              <a:t>Wreck Removal </a:t>
            </a:r>
          </a:p>
        </p:txBody>
      </p:sp>
      <p:sp>
        <p:nvSpPr>
          <p:cNvPr id="3" name="Content Placeholder 2">
            <a:extLst>
              <a:ext uri="{FF2B5EF4-FFF2-40B4-BE49-F238E27FC236}">
                <a16:creationId xmlns:a16="http://schemas.microsoft.com/office/drawing/2014/main" id="{144B0D5F-7605-46AA-B50E-F877C71A67C9}"/>
              </a:ext>
            </a:extLst>
          </p:cNvPr>
          <p:cNvSpPr>
            <a:spLocks noGrp="1"/>
          </p:cNvSpPr>
          <p:nvPr>
            <p:ph idx="1"/>
          </p:nvPr>
        </p:nvSpPr>
        <p:spPr>
          <a:xfrm>
            <a:off x="1072540" y="2057246"/>
            <a:ext cx="10453800" cy="4785485"/>
          </a:xfrm>
        </p:spPr>
        <p:txBody>
          <a:bodyPr/>
          <a:lstStyle/>
          <a:p>
            <a:r>
              <a:rPr lang="en-GB" sz="2400" dirty="0">
                <a:solidFill>
                  <a:schemeClr val="accent1">
                    <a:lumMod val="50000"/>
                  </a:schemeClr>
                </a:solidFill>
                <a:hlinkClick r:id="rId2">
                  <a:extLst>
                    <a:ext uri="{A12FA001-AC4F-418D-AE19-62706E023703}">
                      <ahyp:hlinkClr xmlns:ahyp="http://schemas.microsoft.com/office/drawing/2018/hyperlinkcolor" val="tx"/>
                    </a:ext>
                  </a:extLst>
                </a:hlinkClick>
              </a:rPr>
              <a:t>https://www.youtube.com/watch?v=t0ZSdVGLj-Y</a:t>
            </a:r>
            <a:endParaRPr lang="en-GB" sz="2400" dirty="0">
              <a:solidFill>
                <a:schemeClr val="accent1">
                  <a:lumMod val="50000"/>
                </a:schemeClr>
              </a:solidFill>
            </a:endParaRPr>
          </a:p>
          <a:p>
            <a:endParaRPr lang="en-GB" dirty="0"/>
          </a:p>
        </p:txBody>
      </p:sp>
    </p:spTree>
    <p:extLst>
      <p:ext uri="{BB962C8B-B14F-4D97-AF65-F5344CB8AC3E}">
        <p14:creationId xmlns:p14="http://schemas.microsoft.com/office/powerpoint/2010/main" val="2209797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58A3B-D87B-4812-86B4-B1A3CCE8DB47}"/>
              </a:ext>
            </a:extLst>
          </p:cNvPr>
          <p:cNvSpPr>
            <a:spLocks noGrp="1"/>
          </p:cNvSpPr>
          <p:nvPr>
            <p:ph type="title"/>
          </p:nvPr>
        </p:nvSpPr>
        <p:spPr>
          <a:xfrm>
            <a:off x="1061523" y="1022578"/>
            <a:ext cx="7920000" cy="720000"/>
          </a:xfrm>
        </p:spPr>
        <p:txBody>
          <a:bodyPr>
            <a:normAutofit/>
          </a:bodyPr>
          <a:lstStyle/>
          <a:p>
            <a:r>
              <a:rPr lang="en-GB" sz="3200" dirty="0">
                <a:solidFill>
                  <a:schemeClr val="accent1">
                    <a:lumMod val="50000"/>
                  </a:schemeClr>
                </a:solidFill>
              </a:rPr>
              <a:t>Liability for Wreck Removal Costs </a:t>
            </a:r>
          </a:p>
        </p:txBody>
      </p:sp>
      <p:sp>
        <p:nvSpPr>
          <p:cNvPr id="3" name="Content Placeholder 2">
            <a:extLst>
              <a:ext uri="{FF2B5EF4-FFF2-40B4-BE49-F238E27FC236}">
                <a16:creationId xmlns:a16="http://schemas.microsoft.com/office/drawing/2014/main" id="{2FE5FB85-0512-461D-8E21-BA07E1EFC071}"/>
              </a:ext>
            </a:extLst>
          </p:cNvPr>
          <p:cNvSpPr>
            <a:spLocks noGrp="1"/>
          </p:cNvSpPr>
          <p:nvPr>
            <p:ph idx="1"/>
          </p:nvPr>
        </p:nvSpPr>
        <p:spPr>
          <a:xfrm>
            <a:off x="720000" y="2262535"/>
            <a:ext cx="10453800" cy="4785485"/>
          </a:xfrm>
        </p:spPr>
        <p:txBody>
          <a:bodyPr/>
          <a:lstStyle/>
          <a:p>
            <a:r>
              <a:rPr lang="en-GB" sz="2200" b="1" dirty="0">
                <a:solidFill>
                  <a:schemeClr val="accent1">
                    <a:lumMod val="50000"/>
                  </a:schemeClr>
                </a:solidFill>
              </a:rPr>
              <a:t>General Aspects </a:t>
            </a:r>
          </a:p>
          <a:p>
            <a:pPr lvl="1"/>
            <a:endParaRPr lang="en-GB" sz="2200" dirty="0">
              <a:solidFill>
                <a:schemeClr val="accent1">
                  <a:lumMod val="50000"/>
                </a:schemeClr>
              </a:solidFill>
            </a:endParaRPr>
          </a:p>
          <a:p>
            <a:pPr lvl="1"/>
            <a:r>
              <a:rPr lang="en-GB" sz="2200" dirty="0">
                <a:solidFill>
                  <a:schemeClr val="accent1">
                    <a:lumMod val="50000"/>
                  </a:schemeClr>
                </a:solidFill>
              </a:rPr>
              <a:t>Legal Obligation on shipowners </a:t>
            </a:r>
          </a:p>
          <a:p>
            <a:pPr lvl="1"/>
            <a:endParaRPr lang="en-GB" sz="2200" dirty="0">
              <a:solidFill>
                <a:schemeClr val="accent1">
                  <a:lumMod val="50000"/>
                </a:schemeClr>
              </a:solidFill>
            </a:endParaRPr>
          </a:p>
          <a:p>
            <a:pPr lvl="1"/>
            <a:r>
              <a:rPr lang="en-GB" sz="2200" dirty="0">
                <a:solidFill>
                  <a:schemeClr val="accent1">
                    <a:lumMod val="50000"/>
                  </a:schemeClr>
                </a:solidFill>
              </a:rPr>
              <a:t>Wreck removal order</a:t>
            </a:r>
          </a:p>
          <a:p>
            <a:pPr lvl="1"/>
            <a:endParaRPr lang="en-GB" sz="2200" dirty="0">
              <a:solidFill>
                <a:schemeClr val="accent1">
                  <a:lumMod val="50000"/>
                </a:schemeClr>
              </a:solidFill>
            </a:endParaRPr>
          </a:p>
          <a:p>
            <a:pPr lvl="1"/>
            <a:r>
              <a:rPr lang="en-GB" sz="2200" dirty="0">
                <a:solidFill>
                  <a:schemeClr val="accent1">
                    <a:lumMod val="50000"/>
                  </a:schemeClr>
                </a:solidFill>
              </a:rPr>
              <a:t>Measures to be taken </a:t>
            </a:r>
          </a:p>
          <a:p>
            <a:pPr lvl="1"/>
            <a:endParaRPr lang="en-GB" sz="2200" dirty="0">
              <a:solidFill>
                <a:schemeClr val="accent1">
                  <a:lumMod val="50000"/>
                </a:schemeClr>
              </a:solidFill>
            </a:endParaRPr>
          </a:p>
          <a:p>
            <a:pPr lvl="1"/>
            <a:r>
              <a:rPr lang="en-GB" sz="2200" dirty="0">
                <a:solidFill>
                  <a:schemeClr val="accent1">
                    <a:lumMod val="50000"/>
                  </a:schemeClr>
                </a:solidFill>
              </a:rPr>
              <a:t>Recovery of costs </a:t>
            </a:r>
          </a:p>
          <a:p>
            <a:pPr lvl="1"/>
            <a:endParaRPr lang="en-GB" dirty="0"/>
          </a:p>
        </p:txBody>
      </p:sp>
      <p:sp>
        <p:nvSpPr>
          <p:cNvPr id="4" name="AutoShape 2" descr="Image result for photo of ships">
            <a:extLst>
              <a:ext uri="{FF2B5EF4-FFF2-40B4-BE49-F238E27FC236}">
                <a16:creationId xmlns:a16="http://schemas.microsoft.com/office/drawing/2014/main" id="{BE53CAE1-1004-42F1-8086-9626E44A63C3}"/>
              </a:ext>
            </a:extLst>
          </p:cNvPr>
          <p:cNvSpPr>
            <a:spLocks noChangeAspect="1" noChangeArrowheads="1"/>
          </p:cNvSpPr>
          <p:nvPr/>
        </p:nvSpPr>
        <p:spPr bwMode="auto">
          <a:xfrm>
            <a:off x="5238750" y="2857500"/>
            <a:ext cx="17145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photo of ships">
            <a:extLst>
              <a:ext uri="{FF2B5EF4-FFF2-40B4-BE49-F238E27FC236}">
                <a16:creationId xmlns:a16="http://schemas.microsoft.com/office/drawing/2014/main" id="{2137ECDC-9DD7-4A22-9963-96C3A52C7789}"/>
              </a:ext>
            </a:extLst>
          </p:cNvPr>
          <p:cNvSpPr>
            <a:spLocks noChangeAspect="1" noChangeArrowheads="1"/>
          </p:cNvSpPr>
          <p:nvPr/>
        </p:nvSpPr>
        <p:spPr bwMode="auto">
          <a:xfrm>
            <a:off x="5391150" y="3009900"/>
            <a:ext cx="17145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Image result for photo of ships">
            <a:extLst>
              <a:ext uri="{FF2B5EF4-FFF2-40B4-BE49-F238E27FC236}">
                <a16:creationId xmlns:a16="http://schemas.microsoft.com/office/drawing/2014/main" id="{B22EE861-3C07-4B74-89DD-0C29D31DF358}"/>
              </a:ext>
            </a:extLst>
          </p:cNvPr>
          <p:cNvSpPr>
            <a:spLocks noChangeAspect="1" noChangeArrowheads="1"/>
          </p:cNvSpPr>
          <p:nvPr/>
        </p:nvSpPr>
        <p:spPr bwMode="auto">
          <a:xfrm>
            <a:off x="5543550" y="3162300"/>
            <a:ext cx="17145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a:extLst>
              <a:ext uri="{FF2B5EF4-FFF2-40B4-BE49-F238E27FC236}">
                <a16:creationId xmlns:a16="http://schemas.microsoft.com/office/drawing/2014/main" id="{88CA473C-8F73-4127-A82D-DBE0DF22E22A}"/>
              </a:ext>
            </a:extLst>
          </p:cNvPr>
          <p:cNvPicPr>
            <a:picLocks noChangeAspect="1"/>
          </p:cNvPicPr>
          <p:nvPr/>
        </p:nvPicPr>
        <p:blipFill>
          <a:blip r:embed="rId2"/>
          <a:stretch>
            <a:fillRect/>
          </a:stretch>
        </p:blipFill>
        <p:spPr>
          <a:xfrm>
            <a:off x="5813232" y="2771968"/>
            <a:ext cx="5658768" cy="3766618"/>
          </a:xfrm>
          <a:prstGeom prst="rect">
            <a:avLst/>
          </a:prstGeom>
        </p:spPr>
      </p:pic>
    </p:spTree>
    <p:extLst>
      <p:ext uri="{BB962C8B-B14F-4D97-AF65-F5344CB8AC3E}">
        <p14:creationId xmlns:p14="http://schemas.microsoft.com/office/powerpoint/2010/main" val="2660219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38D0C-05EC-4D6E-8D84-25C9C271B7DA}"/>
              </a:ext>
            </a:extLst>
          </p:cNvPr>
          <p:cNvSpPr>
            <a:spLocks noGrp="1"/>
          </p:cNvSpPr>
          <p:nvPr>
            <p:ph type="title"/>
          </p:nvPr>
        </p:nvSpPr>
        <p:spPr>
          <a:xfrm>
            <a:off x="1061523" y="888809"/>
            <a:ext cx="7920000" cy="720000"/>
          </a:xfrm>
        </p:spPr>
        <p:txBody>
          <a:bodyPr>
            <a:normAutofit/>
          </a:bodyPr>
          <a:lstStyle/>
          <a:p>
            <a:r>
              <a:rPr lang="en-GB" sz="3200" dirty="0">
                <a:solidFill>
                  <a:schemeClr val="accent1">
                    <a:lumMod val="50000"/>
                  </a:schemeClr>
                </a:solidFill>
              </a:rPr>
              <a:t>Law and Jurisdiction </a:t>
            </a:r>
          </a:p>
        </p:txBody>
      </p:sp>
      <p:sp>
        <p:nvSpPr>
          <p:cNvPr id="3" name="Content Placeholder 2">
            <a:extLst>
              <a:ext uri="{FF2B5EF4-FFF2-40B4-BE49-F238E27FC236}">
                <a16:creationId xmlns:a16="http://schemas.microsoft.com/office/drawing/2014/main" id="{15DB0EE3-1FF9-49D6-AF78-0FD94B572997}"/>
              </a:ext>
            </a:extLst>
          </p:cNvPr>
          <p:cNvSpPr>
            <a:spLocks noGrp="1"/>
          </p:cNvSpPr>
          <p:nvPr>
            <p:ph idx="1"/>
          </p:nvPr>
        </p:nvSpPr>
        <p:spPr>
          <a:xfrm>
            <a:off x="1061523" y="1911339"/>
            <a:ext cx="10453800" cy="4785485"/>
          </a:xfrm>
        </p:spPr>
        <p:txBody>
          <a:bodyPr/>
          <a:lstStyle/>
          <a:p>
            <a:r>
              <a:rPr lang="en-GB" sz="2000" b="1" dirty="0">
                <a:solidFill>
                  <a:schemeClr val="accent1">
                    <a:lumMod val="50000"/>
                  </a:schemeClr>
                </a:solidFill>
              </a:rPr>
              <a:t>Most local jurisdictions normally make the shipowner responsible for the removal of any property that is considered to be a threat to the territorial waters of that country </a:t>
            </a:r>
          </a:p>
          <a:p>
            <a:pPr lvl="1"/>
            <a:r>
              <a:rPr lang="en-GB" sz="2000" dirty="0">
                <a:solidFill>
                  <a:schemeClr val="accent1">
                    <a:lumMod val="50000"/>
                  </a:schemeClr>
                </a:solidFill>
              </a:rPr>
              <a:t>Owners of the vessel involved must notify the coastal authorities promptly </a:t>
            </a:r>
          </a:p>
          <a:p>
            <a:pPr lvl="1"/>
            <a:r>
              <a:rPr lang="en-GB" sz="2000" dirty="0">
                <a:solidFill>
                  <a:schemeClr val="accent1">
                    <a:lumMod val="50000"/>
                  </a:schemeClr>
                </a:solidFill>
              </a:rPr>
              <a:t>Owners of the wreck must mark the position of the wreck promptly </a:t>
            </a:r>
          </a:p>
          <a:p>
            <a:pPr lvl="1"/>
            <a:r>
              <a:rPr lang="en-GB" sz="2000" dirty="0">
                <a:solidFill>
                  <a:schemeClr val="accent1">
                    <a:lumMod val="50000"/>
                  </a:schemeClr>
                </a:solidFill>
              </a:rPr>
              <a:t>Owners of the wreck will be required by the local authorities to remove or raise the wreck at its cost if it poses a danger to navigation and or the environment </a:t>
            </a:r>
          </a:p>
          <a:p>
            <a:pPr lvl="1"/>
            <a:r>
              <a:rPr lang="en-GB" sz="2000" dirty="0">
                <a:solidFill>
                  <a:schemeClr val="accent1">
                    <a:lumMod val="50000"/>
                  </a:schemeClr>
                </a:solidFill>
              </a:rPr>
              <a:t>If the owners of the wreck do not do so, the local authorities will normally have the statutory power to do so themselves and to claim the costs from the owners of the wreck </a:t>
            </a:r>
          </a:p>
          <a:p>
            <a:pPr lvl="1"/>
            <a:r>
              <a:rPr lang="en-GB" sz="2000" dirty="0">
                <a:solidFill>
                  <a:schemeClr val="accent1">
                    <a:lumMod val="50000"/>
                  </a:schemeClr>
                </a:solidFill>
              </a:rPr>
              <a:t>The shipowners may be entitled to limit their liability in relation to the wreck removal costs, but in several countries, no such limit applies, or a higher limit applies </a:t>
            </a:r>
          </a:p>
          <a:p>
            <a:pPr lvl="1"/>
            <a:r>
              <a:rPr lang="en-GB" sz="2000" dirty="0">
                <a:solidFill>
                  <a:schemeClr val="accent1">
                    <a:lumMod val="50000"/>
                  </a:schemeClr>
                </a:solidFill>
              </a:rPr>
              <a:t>If the wreck has any residual value after it is raised, it can be sold and the proceeds used to defray the cost of the wreck removal </a:t>
            </a:r>
          </a:p>
          <a:p>
            <a:pPr lvl="1"/>
            <a:endParaRPr lang="en-GB" dirty="0"/>
          </a:p>
          <a:p>
            <a:pPr lvl="1"/>
            <a:endParaRPr lang="en-GB" dirty="0"/>
          </a:p>
          <a:p>
            <a:pPr lvl="1"/>
            <a:endParaRPr lang="en-GB" dirty="0"/>
          </a:p>
        </p:txBody>
      </p:sp>
    </p:spTree>
    <p:extLst>
      <p:ext uri="{BB962C8B-B14F-4D97-AF65-F5344CB8AC3E}">
        <p14:creationId xmlns:p14="http://schemas.microsoft.com/office/powerpoint/2010/main" val="3481295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A7FD7-175E-4E9A-88FF-50E21B6AD7F2}"/>
              </a:ext>
            </a:extLst>
          </p:cNvPr>
          <p:cNvSpPr>
            <a:spLocks noGrp="1"/>
          </p:cNvSpPr>
          <p:nvPr>
            <p:ph type="title"/>
          </p:nvPr>
        </p:nvSpPr>
        <p:spPr>
          <a:xfrm>
            <a:off x="1058328" y="1028836"/>
            <a:ext cx="7920000" cy="720000"/>
          </a:xfrm>
        </p:spPr>
        <p:txBody>
          <a:bodyPr>
            <a:normAutofit/>
          </a:bodyPr>
          <a:lstStyle/>
          <a:p>
            <a:r>
              <a:rPr lang="en-GB" sz="3200" dirty="0">
                <a:solidFill>
                  <a:schemeClr val="accent1">
                    <a:lumMod val="50000"/>
                  </a:schemeClr>
                </a:solidFill>
              </a:rPr>
              <a:t>Part I </a:t>
            </a:r>
          </a:p>
        </p:txBody>
      </p:sp>
      <p:sp>
        <p:nvSpPr>
          <p:cNvPr id="3" name="TextBox 2">
            <a:extLst>
              <a:ext uri="{FF2B5EF4-FFF2-40B4-BE49-F238E27FC236}">
                <a16:creationId xmlns:a16="http://schemas.microsoft.com/office/drawing/2014/main" id="{603DD137-619A-451D-BFE7-ECF80B581137}"/>
              </a:ext>
            </a:extLst>
          </p:cNvPr>
          <p:cNvSpPr txBox="1"/>
          <p:nvPr/>
        </p:nvSpPr>
        <p:spPr>
          <a:xfrm>
            <a:off x="1100245" y="1902995"/>
            <a:ext cx="4995755" cy="4093428"/>
          </a:xfrm>
          <a:prstGeom prst="rect">
            <a:avLst/>
          </a:prstGeom>
          <a:noFill/>
        </p:spPr>
        <p:txBody>
          <a:bodyPr wrap="square" rtlCol="0">
            <a:spAutoFit/>
          </a:bodyPr>
          <a:lstStyle/>
          <a:p>
            <a:pPr marL="342900" indent="-342900">
              <a:buClr>
                <a:srgbClr val="BA0C2F"/>
              </a:buClr>
              <a:buFont typeface="Arial" panose="020B0604020202020204" pitchFamily="34" charset="0"/>
              <a:buChar char="•"/>
            </a:pPr>
            <a:r>
              <a:rPr lang="en-GB" sz="2000" dirty="0">
                <a:solidFill>
                  <a:schemeClr val="accent1">
                    <a:lumMod val="50000"/>
                  </a:schemeClr>
                </a:solidFill>
              </a:rPr>
              <a:t>Towage or Salvage?</a:t>
            </a:r>
          </a:p>
          <a:p>
            <a:pPr marL="342900" indent="-342900">
              <a:buClr>
                <a:srgbClr val="BA0C2F"/>
              </a:buClr>
              <a:buFont typeface="Arial" panose="020B0604020202020204" pitchFamily="34" charset="0"/>
              <a:buChar char="•"/>
            </a:pPr>
            <a:endParaRPr lang="en-GB" sz="2000" dirty="0">
              <a:solidFill>
                <a:schemeClr val="accent1">
                  <a:lumMod val="50000"/>
                </a:schemeClr>
              </a:solidFill>
            </a:endParaRPr>
          </a:p>
          <a:p>
            <a:pPr marL="342900" indent="-342900">
              <a:buClr>
                <a:srgbClr val="BA0C2F"/>
              </a:buClr>
              <a:buFont typeface="Arial" panose="020B0604020202020204" pitchFamily="34" charset="0"/>
              <a:buChar char="•"/>
            </a:pPr>
            <a:r>
              <a:rPr lang="en-GB" sz="2000" dirty="0">
                <a:solidFill>
                  <a:schemeClr val="accent1">
                    <a:lumMod val="50000"/>
                  </a:schemeClr>
                </a:solidFill>
              </a:rPr>
              <a:t>Towage Forms</a:t>
            </a:r>
          </a:p>
          <a:p>
            <a:pPr marL="342900" indent="-342900">
              <a:buClr>
                <a:srgbClr val="BA0C2F"/>
              </a:buClr>
              <a:buFont typeface="Arial" panose="020B0604020202020204" pitchFamily="34" charset="0"/>
              <a:buChar char="•"/>
            </a:pPr>
            <a:endParaRPr lang="en-GB" sz="2000" dirty="0">
              <a:solidFill>
                <a:schemeClr val="accent1">
                  <a:lumMod val="50000"/>
                </a:schemeClr>
              </a:solidFill>
            </a:endParaRPr>
          </a:p>
          <a:p>
            <a:pPr marL="342900" indent="-342900">
              <a:buClr>
                <a:srgbClr val="BA0C2F"/>
              </a:buClr>
              <a:buFont typeface="Arial" panose="020B0604020202020204" pitchFamily="34" charset="0"/>
              <a:buChar char="•"/>
            </a:pPr>
            <a:r>
              <a:rPr lang="en-GB" sz="2000" dirty="0">
                <a:solidFill>
                  <a:schemeClr val="accent1">
                    <a:lumMod val="50000"/>
                  </a:schemeClr>
                </a:solidFill>
              </a:rPr>
              <a:t>Salvage Forms</a:t>
            </a:r>
          </a:p>
          <a:p>
            <a:pPr marL="342900" indent="-342900">
              <a:buClr>
                <a:srgbClr val="BA0C2F"/>
              </a:buClr>
              <a:buFont typeface="Arial" panose="020B0604020202020204" pitchFamily="34" charset="0"/>
              <a:buChar char="•"/>
            </a:pPr>
            <a:endParaRPr lang="en-GB" sz="2000" dirty="0">
              <a:solidFill>
                <a:schemeClr val="accent1">
                  <a:lumMod val="50000"/>
                </a:schemeClr>
              </a:solidFill>
            </a:endParaRPr>
          </a:p>
          <a:p>
            <a:pPr marL="342900" indent="-342900">
              <a:buClr>
                <a:srgbClr val="BA0C2F"/>
              </a:buClr>
              <a:buFont typeface="Arial" panose="020B0604020202020204" pitchFamily="34" charset="0"/>
              <a:buChar char="•"/>
            </a:pPr>
            <a:r>
              <a:rPr lang="en-GB" sz="2000" dirty="0">
                <a:solidFill>
                  <a:schemeClr val="accent1">
                    <a:lumMod val="50000"/>
                  </a:schemeClr>
                </a:solidFill>
              </a:rPr>
              <a:t>LOF and who contributes</a:t>
            </a:r>
          </a:p>
          <a:p>
            <a:pPr marL="342900" indent="-342900">
              <a:buClr>
                <a:srgbClr val="BA0C2F"/>
              </a:buClr>
              <a:buFont typeface="Arial" panose="020B0604020202020204" pitchFamily="34" charset="0"/>
              <a:buChar char="•"/>
            </a:pPr>
            <a:endParaRPr lang="en-GB" sz="2000" dirty="0">
              <a:solidFill>
                <a:schemeClr val="accent1">
                  <a:lumMod val="50000"/>
                </a:schemeClr>
              </a:solidFill>
            </a:endParaRPr>
          </a:p>
          <a:p>
            <a:pPr marL="342900" indent="-342900">
              <a:buClr>
                <a:srgbClr val="BA0C2F"/>
              </a:buClr>
              <a:buFont typeface="Arial" panose="020B0604020202020204" pitchFamily="34" charset="0"/>
              <a:buChar char="•"/>
            </a:pPr>
            <a:r>
              <a:rPr lang="en-GB" sz="2000" dirty="0">
                <a:solidFill>
                  <a:schemeClr val="accent1">
                    <a:lumMod val="50000"/>
                  </a:schemeClr>
                </a:solidFill>
              </a:rPr>
              <a:t>Where the Club fits in – Liabilities</a:t>
            </a:r>
          </a:p>
          <a:p>
            <a:pPr marL="342900" indent="-342900">
              <a:buClr>
                <a:srgbClr val="BA0C2F"/>
              </a:buClr>
              <a:buFont typeface="Arial" panose="020B0604020202020204" pitchFamily="34" charset="0"/>
              <a:buChar char="•"/>
            </a:pPr>
            <a:endParaRPr lang="en-GB" sz="2000" dirty="0">
              <a:solidFill>
                <a:schemeClr val="accent1">
                  <a:lumMod val="50000"/>
                </a:schemeClr>
              </a:solidFill>
            </a:endParaRPr>
          </a:p>
          <a:p>
            <a:pPr marL="342900" indent="-342900">
              <a:buClr>
                <a:srgbClr val="BA0C2F"/>
              </a:buClr>
              <a:buFont typeface="Arial" panose="020B0604020202020204" pitchFamily="34" charset="0"/>
              <a:buChar char="•"/>
            </a:pPr>
            <a:r>
              <a:rPr lang="en-GB" sz="2000" dirty="0">
                <a:solidFill>
                  <a:schemeClr val="accent1">
                    <a:lumMod val="50000"/>
                  </a:schemeClr>
                </a:solidFill>
              </a:rPr>
              <a:t>SCOPIC</a:t>
            </a:r>
          </a:p>
          <a:p>
            <a:pPr marL="342900" indent="-342900">
              <a:buClr>
                <a:srgbClr val="BA0C2F"/>
              </a:buClr>
              <a:buFont typeface="Arial" panose="020B0604020202020204" pitchFamily="34" charset="0"/>
              <a:buChar char="•"/>
            </a:pPr>
            <a:endParaRPr lang="en-GB" sz="2000" dirty="0">
              <a:solidFill>
                <a:schemeClr val="accent1">
                  <a:lumMod val="50000"/>
                </a:schemeClr>
              </a:solidFill>
            </a:endParaRPr>
          </a:p>
          <a:p>
            <a:pPr marL="342900" indent="-342900">
              <a:buClr>
                <a:srgbClr val="BA0C2F"/>
              </a:buClr>
              <a:buFont typeface="Arial" panose="020B0604020202020204" pitchFamily="34" charset="0"/>
              <a:buChar char="•"/>
            </a:pPr>
            <a:r>
              <a:rPr lang="en-GB" sz="2000" dirty="0">
                <a:solidFill>
                  <a:schemeClr val="accent1">
                    <a:lumMod val="50000"/>
                  </a:schemeClr>
                </a:solidFill>
              </a:rPr>
              <a:t>Claims from Cargo/General average</a:t>
            </a:r>
          </a:p>
        </p:txBody>
      </p:sp>
    </p:spTree>
    <p:extLst>
      <p:ext uri="{BB962C8B-B14F-4D97-AF65-F5344CB8AC3E}">
        <p14:creationId xmlns:p14="http://schemas.microsoft.com/office/powerpoint/2010/main" val="2785696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1D372-CD1F-421C-BECD-B7CB3D0E05CA}"/>
              </a:ext>
            </a:extLst>
          </p:cNvPr>
          <p:cNvSpPr>
            <a:spLocks noGrp="1"/>
          </p:cNvSpPr>
          <p:nvPr>
            <p:ph type="title"/>
          </p:nvPr>
        </p:nvSpPr>
        <p:spPr>
          <a:xfrm>
            <a:off x="1072540" y="883470"/>
            <a:ext cx="7920000" cy="720000"/>
          </a:xfrm>
        </p:spPr>
        <p:txBody>
          <a:bodyPr>
            <a:normAutofit/>
          </a:bodyPr>
          <a:lstStyle/>
          <a:p>
            <a:r>
              <a:rPr lang="en-GB" sz="3200" dirty="0">
                <a:solidFill>
                  <a:schemeClr val="accent1">
                    <a:lumMod val="50000"/>
                  </a:schemeClr>
                </a:solidFill>
              </a:rPr>
              <a:t>Nairobi Wreck Removal Convention 2007</a:t>
            </a:r>
          </a:p>
        </p:txBody>
      </p:sp>
      <p:sp>
        <p:nvSpPr>
          <p:cNvPr id="3" name="Content Placeholder 2">
            <a:extLst>
              <a:ext uri="{FF2B5EF4-FFF2-40B4-BE49-F238E27FC236}">
                <a16:creationId xmlns:a16="http://schemas.microsoft.com/office/drawing/2014/main" id="{FB99B77C-49D2-49A4-A2B7-B0DB8AB0CB2C}"/>
              </a:ext>
            </a:extLst>
          </p:cNvPr>
          <p:cNvSpPr>
            <a:spLocks noGrp="1"/>
          </p:cNvSpPr>
          <p:nvPr>
            <p:ph idx="1"/>
          </p:nvPr>
        </p:nvSpPr>
        <p:spPr>
          <a:xfrm>
            <a:off x="1072540" y="1874211"/>
            <a:ext cx="9580771" cy="4785485"/>
          </a:xfrm>
        </p:spPr>
        <p:txBody>
          <a:bodyPr/>
          <a:lstStyle/>
          <a:p>
            <a:r>
              <a:rPr lang="en-GB" sz="2200" dirty="0">
                <a:solidFill>
                  <a:schemeClr val="accent1">
                    <a:lumMod val="50000"/>
                  </a:schemeClr>
                </a:solidFill>
              </a:rPr>
              <a:t>The Convention entered into force in State parties on 14 April 2015</a:t>
            </a:r>
          </a:p>
          <a:p>
            <a:endParaRPr lang="en-GB" sz="2200" dirty="0">
              <a:solidFill>
                <a:schemeClr val="accent1">
                  <a:lumMod val="50000"/>
                </a:schemeClr>
              </a:solidFill>
            </a:endParaRPr>
          </a:p>
          <a:p>
            <a:r>
              <a:rPr lang="en-GB" sz="2200" dirty="0">
                <a:solidFill>
                  <a:schemeClr val="accent1">
                    <a:lumMod val="50000"/>
                  </a:schemeClr>
                </a:solidFill>
              </a:rPr>
              <a:t>Convention provides a strict liability, compensation and compulsory insurance regime for States affected by a maritime casualty</a:t>
            </a:r>
          </a:p>
          <a:p>
            <a:endParaRPr lang="en-GB" sz="2200" dirty="0">
              <a:solidFill>
                <a:schemeClr val="accent1">
                  <a:lumMod val="50000"/>
                </a:schemeClr>
              </a:solidFill>
            </a:endParaRPr>
          </a:p>
          <a:p>
            <a:r>
              <a:rPr lang="en-GB" sz="2200" dirty="0">
                <a:solidFill>
                  <a:schemeClr val="accent1">
                    <a:lumMod val="50000"/>
                  </a:schemeClr>
                </a:solidFill>
              </a:rPr>
              <a:t>Registered owner of a ship is liable for locating, marking and removing a wreck deemed to be a hazard in a State’s Convention area.</a:t>
            </a:r>
          </a:p>
          <a:p>
            <a:endParaRPr lang="en-GB" dirty="0"/>
          </a:p>
          <a:p>
            <a:pPr lvl="1"/>
            <a:endParaRPr lang="en-GB" dirty="0"/>
          </a:p>
          <a:p>
            <a:pPr lvl="1"/>
            <a:endParaRPr lang="en-GB" dirty="0"/>
          </a:p>
          <a:p>
            <a:pPr marL="0" indent="0">
              <a:buNone/>
            </a:pPr>
            <a:endParaRPr lang="en-GB" dirty="0"/>
          </a:p>
          <a:p>
            <a:endParaRPr lang="en-GB" dirty="0"/>
          </a:p>
          <a:p>
            <a:endParaRPr lang="en-GB" dirty="0"/>
          </a:p>
        </p:txBody>
      </p:sp>
      <p:pic>
        <p:nvPicPr>
          <p:cNvPr id="5" name="Picture 4">
            <a:extLst>
              <a:ext uri="{FF2B5EF4-FFF2-40B4-BE49-F238E27FC236}">
                <a16:creationId xmlns:a16="http://schemas.microsoft.com/office/drawing/2014/main" id="{FB49BE89-2A45-4CBF-9EF8-097B105017AC}"/>
              </a:ext>
            </a:extLst>
          </p:cNvPr>
          <p:cNvPicPr>
            <a:picLocks noChangeAspect="1"/>
          </p:cNvPicPr>
          <p:nvPr/>
        </p:nvPicPr>
        <p:blipFill>
          <a:blip r:embed="rId2"/>
          <a:stretch>
            <a:fillRect/>
          </a:stretch>
        </p:blipFill>
        <p:spPr>
          <a:xfrm>
            <a:off x="6513890" y="4707856"/>
            <a:ext cx="4605570" cy="1755689"/>
          </a:xfrm>
          <a:prstGeom prst="rect">
            <a:avLst/>
          </a:prstGeom>
        </p:spPr>
      </p:pic>
    </p:spTree>
    <p:extLst>
      <p:ext uri="{BB962C8B-B14F-4D97-AF65-F5344CB8AC3E}">
        <p14:creationId xmlns:p14="http://schemas.microsoft.com/office/powerpoint/2010/main" val="633550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3C337-BACC-4C41-9E71-10609F032859}"/>
              </a:ext>
            </a:extLst>
          </p:cNvPr>
          <p:cNvSpPr>
            <a:spLocks noGrp="1"/>
          </p:cNvSpPr>
          <p:nvPr>
            <p:ph type="title"/>
          </p:nvPr>
        </p:nvSpPr>
        <p:spPr>
          <a:xfrm>
            <a:off x="1083556" y="1115292"/>
            <a:ext cx="8624008" cy="720000"/>
          </a:xfrm>
        </p:spPr>
        <p:txBody>
          <a:bodyPr>
            <a:noAutofit/>
          </a:bodyPr>
          <a:lstStyle/>
          <a:p>
            <a:r>
              <a:rPr lang="en-GB" sz="3200" dirty="0">
                <a:solidFill>
                  <a:schemeClr val="accent1">
                    <a:lumMod val="50000"/>
                  </a:schemeClr>
                </a:solidFill>
              </a:rPr>
              <a:t>Limitation of liability for Wreck Removal Claims </a:t>
            </a:r>
          </a:p>
        </p:txBody>
      </p:sp>
      <p:sp>
        <p:nvSpPr>
          <p:cNvPr id="3" name="Content Placeholder 2">
            <a:extLst>
              <a:ext uri="{FF2B5EF4-FFF2-40B4-BE49-F238E27FC236}">
                <a16:creationId xmlns:a16="http://schemas.microsoft.com/office/drawing/2014/main" id="{DB33F7ED-AB5C-4DB6-B801-6D3BBA4DCF1A}"/>
              </a:ext>
            </a:extLst>
          </p:cNvPr>
          <p:cNvSpPr>
            <a:spLocks noGrp="1"/>
          </p:cNvSpPr>
          <p:nvPr>
            <p:ph idx="1"/>
          </p:nvPr>
        </p:nvSpPr>
        <p:spPr>
          <a:xfrm>
            <a:off x="1083556" y="1989462"/>
            <a:ext cx="10453800" cy="4785485"/>
          </a:xfrm>
        </p:spPr>
        <p:txBody>
          <a:bodyPr/>
          <a:lstStyle/>
          <a:p>
            <a:r>
              <a:rPr lang="en-GB" sz="2200" dirty="0">
                <a:solidFill>
                  <a:schemeClr val="accent1">
                    <a:lumMod val="50000"/>
                  </a:schemeClr>
                </a:solidFill>
              </a:rPr>
              <a:t>Costs of wreck removal can be very high</a:t>
            </a:r>
          </a:p>
          <a:p>
            <a:endParaRPr lang="en-GB" sz="2200" dirty="0">
              <a:solidFill>
                <a:schemeClr val="accent1">
                  <a:lumMod val="50000"/>
                </a:schemeClr>
              </a:solidFill>
            </a:endParaRPr>
          </a:p>
          <a:p>
            <a:r>
              <a:rPr lang="en-GB" sz="2200" dirty="0">
                <a:solidFill>
                  <a:schemeClr val="accent1">
                    <a:lumMod val="50000"/>
                  </a:schemeClr>
                </a:solidFill>
              </a:rPr>
              <a:t>Article 2.1 para (d) of the 1976 Limitation Convention</a:t>
            </a:r>
          </a:p>
          <a:p>
            <a:endParaRPr lang="en-GB" sz="2200" dirty="0">
              <a:solidFill>
                <a:schemeClr val="accent1">
                  <a:lumMod val="50000"/>
                </a:schemeClr>
              </a:solidFill>
            </a:endParaRPr>
          </a:p>
          <a:p>
            <a:r>
              <a:rPr lang="en-GB" sz="2200" dirty="0">
                <a:solidFill>
                  <a:schemeClr val="accent1">
                    <a:lumMod val="50000"/>
                  </a:schemeClr>
                </a:solidFill>
              </a:rPr>
              <a:t>1996 Protocol to the 1976 Convention</a:t>
            </a:r>
          </a:p>
          <a:p>
            <a:endParaRPr lang="en-GB" sz="2200" dirty="0">
              <a:solidFill>
                <a:schemeClr val="accent1">
                  <a:lumMod val="50000"/>
                </a:schemeClr>
              </a:solidFill>
            </a:endParaRPr>
          </a:p>
          <a:p>
            <a:r>
              <a:rPr lang="en-GB" sz="2200" dirty="0">
                <a:solidFill>
                  <a:schemeClr val="accent1">
                    <a:lumMod val="50000"/>
                  </a:schemeClr>
                </a:solidFill>
              </a:rPr>
              <a:t>1957 Limitation convention </a:t>
            </a:r>
          </a:p>
          <a:p>
            <a:endParaRPr lang="en-GB" sz="2200" dirty="0">
              <a:solidFill>
                <a:schemeClr val="accent1">
                  <a:lumMod val="50000"/>
                </a:schemeClr>
              </a:solidFill>
            </a:endParaRPr>
          </a:p>
          <a:p>
            <a:r>
              <a:rPr lang="en-GB" sz="2200" dirty="0">
                <a:solidFill>
                  <a:schemeClr val="accent1">
                    <a:lumMod val="50000"/>
                  </a:schemeClr>
                </a:solidFill>
              </a:rPr>
              <a:t>Excluding right to limit </a:t>
            </a:r>
          </a:p>
          <a:p>
            <a:endParaRPr lang="en-GB" dirty="0"/>
          </a:p>
        </p:txBody>
      </p:sp>
      <p:pic>
        <p:nvPicPr>
          <p:cNvPr id="5" name="Picture 4">
            <a:extLst>
              <a:ext uri="{FF2B5EF4-FFF2-40B4-BE49-F238E27FC236}">
                <a16:creationId xmlns:a16="http://schemas.microsoft.com/office/drawing/2014/main" id="{AAA04D29-6087-490B-979C-1F80CD49EED4}"/>
              </a:ext>
            </a:extLst>
          </p:cNvPr>
          <p:cNvPicPr>
            <a:picLocks noChangeAspect="1"/>
          </p:cNvPicPr>
          <p:nvPr/>
        </p:nvPicPr>
        <p:blipFill>
          <a:blip r:embed="rId2"/>
          <a:stretch>
            <a:fillRect/>
          </a:stretch>
        </p:blipFill>
        <p:spPr>
          <a:xfrm>
            <a:off x="6558618" y="3588990"/>
            <a:ext cx="4370115" cy="2561749"/>
          </a:xfrm>
          <a:prstGeom prst="rect">
            <a:avLst/>
          </a:prstGeom>
        </p:spPr>
      </p:pic>
    </p:spTree>
    <p:extLst>
      <p:ext uri="{BB962C8B-B14F-4D97-AF65-F5344CB8AC3E}">
        <p14:creationId xmlns:p14="http://schemas.microsoft.com/office/powerpoint/2010/main" val="3678429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A33FD-D36D-44FA-AA84-2688D84E91A1}"/>
              </a:ext>
            </a:extLst>
          </p:cNvPr>
          <p:cNvSpPr>
            <a:spLocks noGrp="1"/>
          </p:cNvSpPr>
          <p:nvPr>
            <p:ph type="title"/>
          </p:nvPr>
        </p:nvSpPr>
        <p:spPr>
          <a:xfrm>
            <a:off x="1083557" y="987962"/>
            <a:ext cx="7920000" cy="720000"/>
          </a:xfrm>
        </p:spPr>
        <p:txBody>
          <a:bodyPr>
            <a:normAutofit/>
          </a:bodyPr>
          <a:lstStyle/>
          <a:p>
            <a:r>
              <a:rPr lang="en-GB" sz="3200" dirty="0">
                <a:solidFill>
                  <a:schemeClr val="accent1">
                    <a:lumMod val="50000"/>
                  </a:schemeClr>
                </a:solidFill>
              </a:rPr>
              <a:t>Scope of Convention </a:t>
            </a:r>
          </a:p>
        </p:txBody>
      </p:sp>
      <p:sp>
        <p:nvSpPr>
          <p:cNvPr id="3" name="Content Placeholder 2">
            <a:extLst>
              <a:ext uri="{FF2B5EF4-FFF2-40B4-BE49-F238E27FC236}">
                <a16:creationId xmlns:a16="http://schemas.microsoft.com/office/drawing/2014/main" id="{4DD4B05B-C6F8-4767-B086-F73BB4B1F5EA}"/>
              </a:ext>
            </a:extLst>
          </p:cNvPr>
          <p:cNvSpPr>
            <a:spLocks noGrp="1"/>
          </p:cNvSpPr>
          <p:nvPr>
            <p:ph idx="1"/>
          </p:nvPr>
        </p:nvSpPr>
        <p:spPr>
          <a:xfrm>
            <a:off x="1083557" y="2072515"/>
            <a:ext cx="10453800" cy="4785485"/>
          </a:xfrm>
        </p:spPr>
        <p:txBody>
          <a:bodyPr>
            <a:normAutofit/>
          </a:bodyPr>
          <a:lstStyle/>
          <a:p>
            <a:r>
              <a:rPr lang="en-GB" sz="2200" b="1" dirty="0">
                <a:solidFill>
                  <a:schemeClr val="accent1">
                    <a:lumMod val="50000"/>
                  </a:schemeClr>
                </a:solidFill>
              </a:rPr>
              <a:t>Provision in Article 3(2) for a State Party to include the territorial sea within the scope of the Convention. </a:t>
            </a:r>
          </a:p>
          <a:p>
            <a:pPr lvl="1"/>
            <a:endParaRPr lang="en-GB" sz="2200" dirty="0">
              <a:solidFill>
                <a:schemeClr val="accent1">
                  <a:lumMod val="50000"/>
                </a:schemeClr>
              </a:solidFill>
            </a:endParaRPr>
          </a:p>
          <a:p>
            <a:pPr lvl="1"/>
            <a:r>
              <a:rPr lang="en-GB" sz="2200" dirty="0">
                <a:solidFill>
                  <a:schemeClr val="accent1">
                    <a:lumMod val="50000"/>
                  </a:schemeClr>
                </a:solidFill>
              </a:rPr>
              <a:t>States which do not exercise this option, the Convention will apply in the exclusive economic zone but not the territorial sea.</a:t>
            </a:r>
          </a:p>
          <a:p>
            <a:pPr lvl="1"/>
            <a:endParaRPr lang="en-GB" sz="2200" dirty="0">
              <a:solidFill>
                <a:schemeClr val="accent1">
                  <a:lumMod val="50000"/>
                </a:schemeClr>
              </a:solidFill>
            </a:endParaRPr>
          </a:p>
          <a:p>
            <a:pPr lvl="1"/>
            <a:r>
              <a:rPr lang="en-GB" sz="2200" dirty="0">
                <a:solidFill>
                  <a:schemeClr val="accent1">
                    <a:lumMod val="50000"/>
                  </a:schemeClr>
                </a:solidFill>
              </a:rPr>
              <a:t>The IG submitted a paper in April 2014 to the IMO Legal committee reminding States that they may not avail themselves of the right of direct action conferred under the Convention to “wreck” incidents that occur in the territorial sea unless the scope of the Convention has been extended.</a:t>
            </a:r>
          </a:p>
        </p:txBody>
      </p:sp>
    </p:spTree>
    <p:extLst>
      <p:ext uri="{BB962C8B-B14F-4D97-AF65-F5344CB8AC3E}">
        <p14:creationId xmlns:p14="http://schemas.microsoft.com/office/powerpoint/2010/main" val="2988765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E8C25-A90D-425E-BB91-770C8178A44E}"/>
              </a:ext>
            </a:extLst>
          </p:cNvPr>
          <p:cNvSpPr>
            <a:spLocks noGrp="1"/>
          </p:cNvSpPr>
          <p:nvPr>
            <p:ph type="title"/>
          </p:nvPr>
        </p:nvSpPr>
        <p:spPr>
          <a:xfrm>
            <a:off x="1083556" y="965927"/>
            <a:ext cx="7920000" cy="720000"/>
          </a:xfrm>
        </p:spPr>
        <p:txBody>
          <a:bodyPr>
            <a:normAutofit/>
          </a:bodyPr>
          <a:lstStyle/>
          <a:p>
            <a:r>
              <a:rPr lang="en-GB" sz="3200" dirty="0">
                <a:solidFill>
                  <a:schemeClr val="accent1">
                    <a:lumMod val="50000"/>
                  </a:schemeClr>
                </a:solidFill>
              </a:rPr>
              <a:t>Insurance requirements </a:t>
            </a:r>
          </a:p>
        </p:txBody>
      </p:sp>
      <p:sp>
        <p:nvSpPr>
          <p:cNvPr id="3" name="Content Placeholder 2">
            <a:extLst>
              <a:ext uri="{FF2B5EF4-FFF2-40B4-BE49-F238E27FC236}">
                <a16:creationId xmlns:a16="http://schemas.microsoft.com/office/drawing/2014/main" id="{898F9FA9-992B-4A4C-8474-40BCDB13BE28}"/>
              </a:ext>
            </a:extLst>
          </p:cNvPr>
          <p:cNvSpPr>
            <a:spLocks noGrp="1"/>
          </p:cNvSpPr>
          <p:nvPr>
            <p:ph idx="1"/>
          </p:nvPr>
        </p:nvSpPr>
        <p:spPr>
          <a:xfrm>
            <a:off x="1083556" y="1859097"/>
            <a:ext cx="7056438" cy="4525963"/>
          </a:xfrm>
        </p:spPr>
        <p:txBody>
          <a:bodyPr/>
          <a:lstStyle/>
          <a:p>
            <a:r>
              <a:rPr lang="en-GB" b="1" dirty="0">
                <a:solidFill>
                  <a:schemeClr val="accent1">
                    <a:lumMod val="50000"/>
                  </a:schemeClr>
                </a:solidFill>
              </a:rPr>
              <a:t>Registered owners of ships of 300 gross tonnage </a:t>
            </a:r>
          </a:p>
          <a:p>
            <a:pPr lvl="1"/>
            <a:endParaRPr lang="en-GB" sz="1800" dirty="0">
              <a:solidFill>
                <a:schemeClr val="accent1">
                  <a:lumMod val="50000"/>
                </a:schemeClr>
              </a:solidFill>
            </a:endParaRPr>
          </a:p>
          <a:p>
            <a:pPr lvl="1"/>
            <a:r>
              <a:rPr lang="en-GB" sz="1800" dirty="0">
                <a:solidFill>
                  <a:schemeClr val="accent1">
                    <a:lumMod val="50000"/>
                  </a:schemeClr>
                </a:solidFill>
              </a:rPr>
              <a:t>Registered in a State party or entering or leaving a port in the territory of a State party, will need insurance cover arrangements which meet the requirements of the Convention and a certificate from a State party confirming that such insurance is in place.</a:t>
            </a:r>
          </a:p>
          <a:p>
            <a:pPr lvl="1"/>
            <a:endParaRPr lang="en-GB" sz="1800" dirty="0">
              <a:solidFill>
                <a:schemeClr val="accent1">
                  <a:lumMod val="50000"/>
                </a:schemeClr>
              </a:solidFill>
            </a:endParaRPr>
          </a:p>
          <a:p>
            <a:pPr lvl="1"/>
            <a:r>
              <a:rPr lang="en-GB" sz="1800" dirty="0">
                <a:solidFill>
                  <a:schemeClr val="accent1">
                    <a:lumMod val="50000"/>
                  </a:schemeClr>
                </a:solidFill>
              </a:rPr>
              <a:t>The Wreck Removal convention closely follows the strict liability and insurance provisions which currently apply to oil tankers under the Civil Liability Convention (CLC) and ships of 1000 gross tonnages and over under the Bunker Convention. </a:t>
            </a:r>
          </a:p>
          <a:p>
            <a:pPr lvl="1"/>
            <a:endParaRPr lang="en-GB" sz="1800" dirty="0">
              <a:solidFill>
                <a:schemeClr val="accent1">
                  <a:lumMod val="50000"/>
                </a:schemeClr>
              </a:solidFill>
            </a:endParaRPr>
          </a:p>
          <a:p>
            <a:pPr lvl="1"/>
            <a:r>
              <a:rPr lang="en-GB" sz="1800" dirty="0">
                <a:solidFill>
                  <a:schemeClr val="accent1">
                    <a:lumMod val="50000"/>
                  </a:schemeClr>
                </a:solidFill>
              </a:rPr>
              <a:t>IG clubs issue the required Wreck Removal convention “Blue Cards”, to enable Members to obtain Certificates from State Parties</a:t>
            </a:r>
          </a:p>
          <a:p>
            <a:pPr lvl="1"/>
            <a:endParaRPr lang="en-GB" dirty="0"/>
          </a:p>
          <a:p>
            <a:pPr lvl="1"/>
            <a:endParaRPr lang="en-GB" dirty="0"/>
          </a:p>
          <a:p>
            <a:pPr lvl="1"/>
            <a:endParaRPr lang="en-GB" dirty="0"/>
          </a:p>
        </p:txBody>
      </p:sp>
    </p:spTree>
    <p:extLst>
      <p:ext uri="{BB962C8B-B14F-4D97-AF65-F5344CB8AC3E}">
        <p14:creationId xmlns:p14="http://schemas.microsoft.com/office/powerpoint/2010/main" val="2369485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F992A-560E-4441-B1A1-895A9989A801}"/>
              </a:ext>
            </a:extLst>
          </p:cNvPr>
          <p:cNvSpPr>
            <a:spLocks noGrp="1"/>
          </p:cNvSpPr>
          <p:nvPr>
            <p:ph type="title"/>
          </p:nvPr>
        </p:nvSpPr>
        <p:spPr>
          <a:xfrm>
            <a:off x="1072540" y="943953"/>
            <a:ext cx="7920000" cy="720000"/>
          </a:xfrm>
        </p:spPr>
        <p:txBody>
          <a:bodyPr>
            <a:normAutofit/>
          </a:bodyPr>
          <a:lstStyle/>
          <a:p>
            <a:r>
              <a:rPr lang="en-GB" sz="3200" dirty="0">
                <a:solidFill>
                  <a:schemeClr val="accent1">
                    <a:lumMod val="50000"/>
                  </a:schemeClr>
                </a:solidFill>
              </a:rPr>
              <a:t>Wreck Removal Contracts </a:t>
            </a:r>
          </a:p>
        </p:txBody>
      </p:sp>
      <p:sp>
        <p:nvSpPr>
          <p:cNvPr id="3" name="Content Placeholder 2">
            <a:extLst>
              <a:ext uri="{FF2B5EF4-FFF2-40B4-BE49-F238E27FC236}">
                <a16:creationId xmlns:a16="http://schemas.microsoft.com/office/drawing/2014/main" id="{44A29EF1-F40D-4234-9C9D-343118E0DEF0}"/>
              </a:ext>
            </a:extLst>
          </p:cNvPr>
          <p:cNvSpPr>
            <a:spLocks noGrp="1"/>
          </p:cNvSpPr>
          <p:nvPr>
            <p:ph idx="1"/>
          </p:nvPr>
        </p:nvSpPr>
        <p:spPr>
          <a:xfrm>
            <a:off x="1072540" y="1854910"/>
            <a:ext cx="10453800" cy="4785485"/>
          </a:xfrm>
        </p:spPr>
        <p:txBody>
          <a:bodyPr/>
          <a:lstStyle/>
          <a:p>
            <a:r>
              <a:rPr lang="en-GB" sz="2000" b="1" dirty="0">
                <a:solidFill>
                  <a:schemeClr val="accent1">
                    <a:lumMod val="50000"/>
                  </a:schemeClr>
                </a:solidFill>
              </a:rPr>
              <a:t>Tender process</a:t>
            </a:r>
          </a:p>
          <a:p>
            <a:r>
              <a:rPr lang="en-GB" sz="2000" b="1" dirty="0">
                <a:solidFill>
                  <a:schemeClr val="accent1">
                    <a:lumMod val="50000"/>
                  </a:schemeClr>
                </a:solidFill>
              </a:rPr>
              <a:t>Invitation to Tender </a:t>
            </a:r>
          </a:p>
          <a:p>
            <a:r>
              <a:rPr lang="en-GB" sz="2000" b="1" dirty="0">
                <a:solidFill>
                  <a:schemeClr val="accent1">
                    <a:lumMod val="50000"/>
                  </a:schemeClr>
                </a:solidFill>
              </a:rPr>
              <a:t>BIMCO contracts </a:t>
            </a:r>
          </a:p>
          <a:p>
            <a:pPr marL="0" indent="0">
              <a:buNone/>
            </a:pPr>
            <a:endParaRPr lang="en-GB" dirty="0">
              <a:solidFill>
                <a:schemeClr val="accent1">
                  <a:lumMod val="50000"/>
                </a:schemeClr>
              </a:solidFill>
            </a:endParaRPr>
          </a:p>
          <a:p>
            <a:pPr lvl="1"/>
            <a:r>
              <a:rPr lang="en-GB" sz="1800" dirty="0" err="1">
                <a:solidFill>
                  <a:schemeClr val="accent1">
                    <a:lumMod val="50000"/>
                  </a:schemeClr>
                </a:solidFill>
              </a:rPr>
              <a:t>Wreckhire</a:t>
            </a:r>
            <a:r>
              <a:rPr lang="en-GB" sz="1800" dirty="0">
                <a:solidFill>
                  <a:schemeClr val="accent1">
                    <a:lumMod val="50000"/>
                  </a:schemeClr>
                </a:solidFill>
              </a:rPr>
              <a:t> 2010 – daily hire</a:t>
            </a:r>
          </a:p>
          <a:p>
            <a:pPr lvl="1"/>
            <a:r>
              <a:rPr lang="en-GB" sz="1800" dirty="0" err="1">
                <a:solidFill>
                  <a:schemeClr val="accent1">
                    <a:lumMod val="50000"/>
                  </a:schemeClr>
                </a:solidFill>
              </a:rPr>
              <a:t>Wreckstage</a:t>
            </a:r>
            <a:r>
              <a:rPr lang="en-GB" sz="1800" dirty="0">
                <a:solidFill>
                  <a:schemeClr val="accent1">
                    <a:lumMod val="50000"/>
                  </a:schemeClr>
                </a:solidFill>
              </a:rPr>
              <a:t> 2010 – lump sum split into stages </a:t>
            </a:r>
          </a:p>
          <a:p>
            <a:pPr lvl="1"/>
            <a:r>
              <a:rPr lang="en-GB" sz="1800" dirty="0" err="1">
                <a:solidFill>
                  <a:schemeClr val="accent1">
                    <a:lumMod val="50000"/>
                  </a:schemeClr>
                </a:solidFill>
              </a:rPr>
              <a:t>Wreckfixed</a:t>
            </a:r>
            <a:r>
              <a:rPr lang="en-GB" sz="1800" dirty="0">
                <a:solidFill>
                  <a:schemeClr val="accent1">
                    <a:lumMod val="50000"/>
                  </a:schemeClr>
                </a:solidFill>
              </a:rPr>
              <a:t> 2010 – fixed price, no cure no pay</a:t>
            </a:r>
          </a:p>
          <a:p>
            <a:pPr lvl="1"/>
            <a:endParaRPr lang="en-GB" dirty="0"/>
          </a:p>
        </p:txBody>
      </p:sp>
      <p:pic>
        <p:nvPicPr>
          <p:cNvPr id="5" name="Picture 4">
            <a:extLst>
              <a:ext uri="{FF2B5EF4-FFF2-40B4-BE49-F238E27FC236}">
                <a16:creationId xmlns:a16="http://schemas.microsoft.com/office/drawing/2014/main" id="{BE1773F3-05AF-4BB9-9553-83398C9B5C89}"/>
              </a:ext>
            </a:extLst>
          </p:cNvPr>
          <p:cNvPicPr>
            <a:picLocks noChangeAspect="1"/>
          </p:cNvPicPr>
          <p:nvPr/>
        </p:nvPicPr>
        <p:blipFill>
          <a:blip r:embed="rId2"/>
          <a:stretch>
            <a:fillRect/>
          </a:stretch>
        </p:blipFill>
        <p:spPr>
          <a:xfrm>
            <a:off x="5706737" y="4458157"/>
            <a:ext cx="5194967" cy="2019760"/>
          </a:xfrm>
          <a:prstGeom prst="rect">
            <a:avLst/>
          </a:prstGeom>
        </p:spPr>
      </p:pic>
    </p:spTree>
    <p:extLst>
      <p:ext uri="{BB962C8B-B14F-4D97-AF65-F5344CB8AC3E}">
        <p14:creationId xmlns:p14="http://schemas.microsoft.com/office/powerpoint/2010/main" val="2864908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D86BA-3E57-477E-A39E-D0168D3B4135}"/>
              </a:ext>
            </a:extLst>
          </p:cNvPr>
          <p:cNvSpPr>
            <a:spLocks noGrp="1"/>
          </p:cNvSpPr>
          <p:nvPr>
            <p:ph type="title"/>
          </p:nvPr>
        </p:nvSpPr>
        <p:spPr>
          <a:xfrm>
            <a:off x="1072539" y="932877"/>
            <a:ext cx="7920000" cy="720000"/>
          </a:xfrm>
        </p:spPr>
        <p:txBody>
          <a:bodyPr>
            <a:normAutofit/>
          </a:bodyPr>
          <a:lstStyle/>
          <a:p>
            <a:r>
              <a:rPr lang="en-GB" sz="3200" dirty="0">
                <a:solidFill>
                  <a:schemeClr val="accent1">
                    <a:lumMod val="50000"/>
                  </a:schemeClr>
                </a:solidFill>
              </a:rPr>
              <a:t>What does the Club cover?</a:t>
            </a:r>
          </a:p>
        </p:txBody>
      </p:sp>
      <p:sp>
        <p:nvSpPr>
          <p:cNvPr id="3" name="Content Placeholder 2">
            <a:extLst>
              <a:ext uri="{FF2B5EF4-FFF2-40B4-BE49-F238E27FC236}">
                <a16:creationId xmlns:a16="http://schemas.microsoft.com/office/drawing/2014/main" id="{AF279ACF-B8D7-48B2-97BE-38C8BF421120}"/>
              </a:ext>
            </a:extLst>
          </p:cNvPr>
          <p:cNvSpPr>
            <a:spLocks noGrp="1"/>
          </p:cNvSpPr>
          <p:nvPr>
            <p:ph idx="1"/>
          </p:nvPr>
        </p:nvSpPr>
        <p:spPr>
          <a:xfrm>
            <a:off x="1072539" y="1944390"/>
            <a:ext cx="10453800" cy="4785485"/>
          </a:xfrm>
        </p:spPr>
        <p:txBody>
          <a:bodyPr/>
          <a:lstStyle/>
          <a:p>
            <a:r>
              <a:rPr lang="en-GB" sz="2000" b="1" dirty="0">
                <a:solidFill>
                  <a:schemeClr val="accent1">
                    <a:lumMod val="50000"/>
                  </a:schemeClr>
                </a:solidFill>
              </a:rPr>
              <a:t>Liabilities for or incidental to the raising, removal, destruction, lightning or marking of the wreck of an entered ship </a:t>
            </a:r>
          </a:p>
          <a:p>
            <a:endParaRPr lang="en-GB" dirty="0"/>
          </a:p>
          <a:p>
            <a:pPr lvl="1"/>
            <a:r>
              <a:rPr lang="en-GB" sz="2000" dirty="0">
                <a:solidFill>
                  <a:schemeClr val="accent1">
                    <a:lumMod val="50000"/>
                  </a:schemeClr>
                </a:solidFill>
              </a:rPr>
              <a:t>If the wreck and any stores and materials are saved, their residual value is credited to the club</a:t>
            </a:r>
          </a:p>
          <a:p>
            <a:endParaRPr lang="en-GB" dirty="0"/>
          </a:p>
          <a:p>
            <a:r>
              <a:rPr lang="en-GB" sz="2000" b="1" dirty="0">
                <a:solidFill>
                  <a:schemeClr val="accent1">
                    <a:lumMod val="50000"/>
                  </a:schemeClr>
                </a:solidFill>
              </a:rPr>
              <a:t>Liabilities flowing from actual attempted wreck removal operations, including those involving cargo and other property on board;</a:t>
            </a:r>
          </a:p>
          <a:p>
            <a:endParaRPr lang="en-GB" dirty="0"/>
          </a:p>
          <a:p>
            <a:pPr marL="0" indent="0">
              <a:buNone/>
            </a:pPr>
            <a:endParaRPr lang="en-GB" dirty="0"/>
          </a:p>
          <a:p>
            <a:endParaRPr lang="en-GB" dirty="0"/>
          </a:p>
          <a:p>
            <a:endParaRPr lang="en-GB" dirty="0"/>
          </a:p>
        </p:txBody>
      </p:sp>
      <p:pic>
        <p:nvPicPr>
          <p:cNvPr id="5" name="Picture 4">
            <a:extLst>
              <a:ext uri="{FF2B5EF4-FFF2-40B4-BE49-F238E27FC236}">
                <a16:creationId xmlns:a16="http://schemas.microsoft.com/office/drawing/2014/main" id="{63330F4E-C23A-4D03-B701-095D5E31B9C4}"/>
              </a:ext>
            </a:extLst>
          </p:cNvPr>
          <p:cNvPicPr>
            <a:picLocks noChangeAspect="1"/>
          </p:cNvPicPr>
          <p:nvPr/>
        </p:nvPicPr>
        <p:blipFill>
          <a:blip r:embed="rId2"/>
          <a:stretch>
            <a:fillRect/>
          </a:stretch>
        </p:blipFill>
        <p:spPr>
          <a:xfrm>
            <a:off x="6541809" y="4586037"/>
            <a:ext cx="3869131" cy="1908407"/>
          </a:xfrm>
          <a:prstGeom prst="rect">
            <a:avLst/>
          </a:prstGeom>
        </p:spPr>
      </p:pic>
    </p:spTree>
    <p:extLst>
      <p:ext uri="{BB962C8B-B14F-4D97-AF65-F5344CB8AC3E}">
        <p14:creationId xmlns:p14="http://schemas.microsoft.com/office/powerpoint/2010/main" val="2572508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C3802-0AAE-47A1-8809-03EEC2BF55C3}"/>
              </a:ext>
            </a:extLst>
          </p:cNvPr>
          <p:cNvSpPr>
            <a:spLocks noGrp="1"/>
          </p:cNvSpPr>
          <p:nvPr>
            <p:ph type="title"/>
          </p:nvPr>
        </p:nvSpPr>
        <p:spPr>
          <a:xfrm>
            <a:off x="1018200" y="900000"/>
            <a:ext cx="7920000" cy="720000"/>
          </a:xfrm>
        </p:spPr>
        <p:txBody>
          <a:bodyPr>
            <a:normAutofit/>
          </a:bodyPr>
          <a:lstStyle/>
          <a:p>
            <a:r>
              <a:rPr lang="en-GB" sz="3200" dirty="0">
                <a:solidFill>
                  <a:schemeClr val="accent1">
                    <a:lumMod val="50000"/>
                  </a:schemeClr>
                </a:solidFill>
              </a:rPr>
              <a:t>Club cover </a:t>
            </a:r>
          </a:p>
        </p:txBody>
      </p:sp>
      <p:sp>
        <p:nvSpPr>
          <p:cNvPr id="3" name="Content Placeholder 2">
            <a:extLst>
              <a:ext uri="{FF2B5EF4-FFF2-40B4-BE49-F238E27FC236}">
                <a16:creationId xmlns:a16="http://schemas.microsoft.com/office/drawing/2014/main" id="{EFB6A79C-24D7-427A-AAB7-E1B157ECE2FE}"/>
              </a:ext>
            </a:extLst>
          </p:cNvPr>
          <p:cNvSpPr>
            <a:spLocks noGrp="1"/>
          </p:cNvSpPr>
          <p:nvPr>
            <p:ph idx="1"/>
          </p:nvPr>
        </p:nvSpPr>
        <p:spPr>
          <a:xfrm>
            <a:off x="1018200" y="1646111"/>
            <a:ext cx="10453800" cy="4785485"/>
          </a:xfrm>
        </p:spPr>
        <p:txBody>
          <a:bodyPr/>
          <a:lstStyle/>
          <a:p>
            <a:endParaRPr lang="en-GB" dirty="0">
              <a:solidFill>
                <a:schemeClr val="accent1">
                  <a:lumMod val="50000"/>
                </a:schemeClr>
              </a:solidFill>
            </a:endParaRPr>
          </a:p>
          <a:p>
            <a:r>
              <a:rPr lang="en-GB" sz="2200" dirty="0">
                <a:solidFill>
                  <a:schemeClr val="accent1">
                    <a:lumMod val="50000"/>
                  </a:schemeClr>
                </a:solidFill>
              </a:rPr>
              <a:t>Liabilities resulting from or involuntary shifting of a wreck, including cargo, or property on board  </a:t>
            </a:r>
          </a:p>
          <a:p>
            <a:pPr marL="0" indent="0">
              <a:buNone/>
            </a:pPr>
            <a:endParaRPr lang="en-GB" sz="2200" dirty="0">
              <a:solidFill>
                <a:schemeClr val="accent1">
                  <a:lumMod val="50000"/>
                </a:schemeClr>
              </a:solidFill>
            </a:endParaRPr>
          </a:p>
          <a:p>
            <a:r>
              <a:rPr lang="en-GB" sz="2200" dirty="0">
                <a:solidFill>
                  <a:schemeClr val="accent1">
                    <a:lumMod val="50000"/>
                  </a:schemeClr>
                </a:solidFill>
              </a:rPr>
              <a:t>Liabilities for, or incidental to, the raising, removal, destruction or disposal of cargo or any other property  which is or which had been carried on the ship. Again, the residual value of cargo or any other property saved is credited to the club.</a:t>
            </a:r>
          </a:p>
          <a:p>
            <a:endParaRPr lang="en-GB" sz="2200" dirty="0">
              <a:solidFill>
                <a:schemeClr val="accent1">
                  <a:lumMod val="50000"/>
                </a:schemeClr>
              </a:solidFill>
            </a:endParaRPr>
          </a:p>
          <a:p>
            <a:r>
              <a:rPr lang="en-GB" sz="2200" dirty="0">
                <a:solidFill>
                  <a:schemeClr val="accent1">
                    <a:lumMod val="50000"/>
                  </a:schemeClr>
                </a:solidFill>
              </a:rPr>
              <a:t>The Wreck must have arisen out of a out of a casualty, there must be a legal obligation on the member to remove the wreck</a:t>
            </a:r>
          </a:p>
        </p:txBody>
      </p:sp>
    </p:spTree>
    <p:extLst>
      <p:ext uri="{BB962C8B-B14F-4D97-AF65-F5344CB8AC3E}">
        <p14:creationId xmlns:p14="http://schemas.microsoft.com/office/powerpoint/2010/main" val="3055496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16507-9B37-436A-8D8B-17CFA5D79260}"/>
              </a:ext>
            </a:extLst>
          </p:cNvPr>
          <p:cNvSpPr>
            <a:spLocks noGrp="1"/>
          </p:cNvSpPr>
          <p:nvPr>
            <p:ph type="title"/>
          </p:nvPr>
        </p:nvSpPr>
        <p:spPr>
          <a:xfrm>
            <a:off x="1018200" y="900000"/>
            <a:ext cx="7920000" cy="720000"/>
          </a:xfrm>
        </p:spPr>
        <p:txBody>
          <a:bodyPr>
            <a:normAutofit/>
          </a:bodyPr>
          <a:lstStyle/>
          <a:p>
            <a:r>
              <a:rPr lang="en-GB" sz="3200" dirty="0">
                <a:solidFill>
                  <a:schemeClr val="accent1">
                    <a:lumMod val="50000"/>
                  </a:schemeClr>
                </a:solidFill>
              </a:rPr>
              <a:t>Examples of Wreck Removals </a:t>
            </a:r>
          </a:p>
        </p:txBody>
      </p:sp>
      <p:sp>
        <p:nvSpPr>
          <p:cNvPr id="3" name="Content Placeholder 2">
            <a:extLst>
              <a:ext uri="{FF2B5EF4-FFF2-40B4-BE49-F238E27FC236}">
                <a16:creationId xmlns:a16="http://schemas.microsoft.com/office/drawing/2014/main" id="{B3604A2F-41CD-4946-BCBC-74F12FD98ADC}"/>
              </a:ext>
            </a:extLst>
          </p:cNvPr>
          <p:cNvSpPr>
            <a:spLocks noGrp="1"/>
          </p:cNvSpPr>
          <p:nvPr>
            <p:ph idx="1"/>
          </p:nvPr>
        </p:nvSpPr>
        <p:spPr>
          <a:xfrm>
            <a:off x="1018200" y="1733725"/>
            <a:ext cx="10453800" cy="4785485"/>
          </a:xfrm>
        </p:spPr>
        <p:txBody>
          <a:bodyPr/>
          <a:lstStyle/>
          <a:p>
            <a:r>
              <a:rPr lang="en-GB" sz="2200" dirty="0">
                <a:solidFill>
                  <a:schemeClr val="accent1">
                    <a:lumMod val="50000"/>
                  </a:schemeClr>
                </a:solidFill>
              </a:rPr>
              <a:t>India </a:t>
            </a:r>
          </a:p>
          <a:p>
            <a:endParaRPr lang="en-GB" sz="2200" dirty="0">
              <a:solidFill>
                <a:schemeClr val="accent1">
                  <a:lumMod val="50000"/>
                </a:schemeClr>
              </a:solidFill>
            </a:endParaRPr>
          </a:p>
          <a:p>
            <a:r>
              <a:rPr lang="en-GB" sz="2200" dirty="0">
                <a:solidFill>
                  <a:schemeClr val="accent1">
                    <a:lumMod val="50000"/>
                  </a:schemeClr>
                </a:solidFill>
              </a:rPr>
              <a:t>Brazil</a:t>
            </a:r>
          </a:p>
          <a:p>
            <a:endParaRPr lang="en-GB" sz="2200" dirty="0">
              <a:solidFill>
                <a:schemeClr val="accent1">
                  <a:lumMod val="50000"/>
                </a:schemeClr>
              </a:solidFill>
            </a:endParaRPr>
          </a:p>
          <a:p>
            <a:r>
              <a:rPr lang="en-GB" sz="2200" dirty="0">
                <a:solidFill>
                  <a:schemeClr val="accent1">
                    <a:lumMod val="50000"/>
                  </a:schemeClr>
                </a:solidFill>
              </a:rPr>
              <a:t>Indonesia </a:t>
            </a:r>
          </a:p>
          <a:p>
            <a:endParaRPr lang="en-GB" dirty="0"/>
          </a:p>
          <a:p>
            <a:endParaRPr lang="en-GB" dirty="0"/>
          </a:p>
        </p:txBody>
      </p:sp>
      <p:pic>
        <p:nvPicPr>
          <p:cNvPr id="5" name="Picture 4">
            <a:extLst>
              <a:ext uri="{FF2B5EF4-FFF2-40B4-BE49-F238E27FC236}">
                <a16:creationId xmlns:a16="http://schemas.microsoft.com/office/drawing/2014/main" id="{41DE8D34-D2E5-4C18-86B9-E1EE36664C39}"/>
              </a:ext>
            </a:extLst>
          </p:cNvPr>
          <p:cNvPicPr>
            <a:picLocks noChangeAspect="1"/>
          </p:cNvPicPr>
          <p:nvPr/>
        </p:nvPicPr>
        <p:blipFill>
          <a:blip r:embed="rId2"/>
          <a:stretch>
            <a:fillRect/>
          </a:stretch>
        </p:blipFill>
        <p:spPr>
          <a:xfrm>
            <a:off x="4674411" y="2302527"/>
            <a:ext cx="6338402" cy="3751190"/>
          </a:xfrm>
          <a:prstGeom prst="rect">
            <a:avLst/>
          </a:prstGeom>
        </p:spPr>
      </p:pic>
    </p:spTree>
    <p:extLst>
      <p:ext uri="{BB962C8B-B14F-4D97-AF65-F5344CB8AC3E}">
        <p14:creationId xmlns:p14="http://schemas.microsoft.com/office/powerpoint/2010/main" val="2183209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0161B-042A-3B4B-A255-7185C45EAFD4}"/>
              </a:ext>
            </a:extLst>
          </p:cNvPr>
          <p:cNvSpPr>
            <a:spLocks noGrp="1"/>
          </p:cNvSpPr>
          <p:nvPr>
            <p:ph type="ctrTitle"/>
          </p:nvPr>
        </p:nvSpPr>
        <p:spPr>
          <a:xfrm>
            <a:off x="1060092" y="3711814"/>
            <a:ext cx="6115291" cy="736317"/>
          </a:xfrm>
        </p:spPr>
        <p:txBody>
          <a:bodyPr>
            <a:noAutofit/>
          </a:bodyPr>
          <a:lstStyle/>
          <a:p>
            <a:r>
              <a:rPr lang="en-GB" sz="4800" dirty="0"/>
              <a:t>Thank you.</a:t>
            </a:r>
          </a:p>
        </p:txBody>
      </p:sp>
    </p:spTree>
    <p:extLst>
      <p:ext uri="{BB962C8B-B14F-4D97-AF65-F5344CB8AC3E}">
        <p14:creationId xmlns:p14="http://schemas.microsoft.com/office/powerpoint/2010/main" val="4076625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7B750-5B64-4FB8-96C4-1D4849ED17EB}"/>
              </a:ext>
            </a:extLst>
          </p:cNvPr>
          <p:cNvSpPr>
            <a:spLocks noGrp="1"/>
          </p:cNvSpPr>
          <p:nvPr>
            <p:ph type="title"/>
          </p:nvPr>
        </p:nvSpPr>
        <p:spPr>
          <a:xfrm>
            <a:off x="1099319" y="995496"/>
            <a:ext cx="7920000" cy="720000"/>
          </a:xfrm>
        </p:spPr>
        <p:txBody>
          <a:bodyPr>
            <a:normAutofit/>
          </a:bodyPr>
          <a:lstStyle/>
          <a:p>
            <a:r>
              <a:rPr lang="en-GB" sz="3200" dirty="0">
                <a:solidFill>
                  <a:schemeClr val="accent1">
                    <a:lumMod val="50000"/>
                  </a:schemeClr>
                </a:solidFill>
              </a:rPr>
              <a:t>An Incident occurs</a:t>
            </a:r>
          </a:p>
        </p:txBody>
      </p:sp>
      <p:pic>
        <p:nvPicPr>
          <p:cNvPr id="8" name="Picture 7">
            <a:extLst>
              <a:ext uri="{FF2B5EF4-FFF2-40B4-BE49-F238E27FC236}">
                <a16:creationId xmlns:a16="http://schemas.microsoft.com/office/drawing/2014/main" id="{15312E26-A4CB-4765-8409-D694208E064F}"/>
              </a:ext>
            </a:extLst>
          </p:cNvPr>
          <p:cNvPicPr>
            <a:picLocks noChangeAspect="1"/>
          </p:cNvPicPr>
          <p:nvPr/>
        </p:nvPicPr>
        <p:blipFill>
          <a:blip r:embed="rId2"/>
          <a:stretch>
            <a:fillRect/>
          </a:stretch>
        </p:blipFill>
        <p:spPr>
          <a:xfrm>
            <a:off x="1099319" y="1862855"/>
            <a:ext cx="4996681" cy="3279649"/>
          </a:xfrm>
          <a:prstGeom prst="rect">
            <a:avLst/>
          </a:prstGeom>
        </p:spPr>
      </p:pic>
      <p:sp>
        <p:nvSpPr>
          <p:cNvPr id="11" name="TextBox 10">
            <a:extLst>
              <a:ext uri="{FF2B5EF4-FFF2-40B4-BE49-F238E27FC236}">
                <a16:creationId xmlns:a16="http://schemas.microsoft.com/office/drawing/2014/main" id="{AAEEB125-C192-4364-A577-885417B82BD8}"/>
              </a:ext>
            </a:extLst>
          </p:cNvPr>
          <p:cNvSpPr txBox="1"/>
          <p:nvPr/>
        </p:nvSpPr>
        <p:spPr>
          <a:xfrm>
            <a:off x="1599479" y="5574376"/>
            <a:ext cx="4014936" cy="523220"/>
          </a:xfrm>
          <a:prstGeom prst="rect">
            <a:avLst/>
          </a:prstGeom>
          <a:noFill/>
        </p:spPr>
        <p:txBody>
          <a:bodyPr wrap="square" rtlCol="0">
            <a:spAutoFit/>
          </a:bodyPr>
          <a:lstStyle/>
          <a:p>
            <a:r>
              <a:rPr lang="en-GB" sz="2800" b="1" dirty="0">
                <a:solidFill>
                  <a:schemeClr val="accent1">
                    <a:lumMod val="50000"/>
                  </a:schemeClr>
                </a:solidFill>
              </a:rPr>
              <a:t>Towage or salvage?</a:t>
            </a:r>
          </a:p>
        </p:txBody>
      </p:sp>
      <p:pic>
        <p:nvPicPr>
          <p:cNvPr id="6" name="Picture 4" descr="The MV Benita aground in  Mahebourg, Mauritius. ">
            <a:extLst>
              <a:ext uri="{FF2B5EF4-FFF2-40B4-BE49-F238E27FC236}">
                <a16:creationId xmlns:a16="http://schemas.microsoft.com/office/drawing/2014/main" id="{CFE5A0C4-D338-41F7-9BB1-7026B86FC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7588" y="3090672"/>
            <a:ext cx="5018814" cy="337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74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3945" y="1006061"/>
            <a:ext cx="3511296" cy="584775"/>
          </a:xfrm>
          <a:prstGeom prst="rect">
            <a:avLst/>
          </a:prstGeom>
          <a:noFill/>
        </p:spPr>
        <p:txBody>
          <a:bodyPr wrap="square" rtlCol="0">
            <a:spAutoFit/>
          </a:bodyPr>
          <a:lstStyle/>
          <a:p>
            <a:r>
              <a:rPr lang="en-GB" sz="3200" b="1" dirty="0">
                <a:solidFill>
                  <a:schemeClr val="accent1">
                    <a:lumMod val="50000"/>
                  </a:schemeClr>
                </a:solidFill>
              </a:rPr>
              <a:t>Towage</a:t>
            </a:r>
          </a:p>
        </p:txBody>
      </p:sp>
      <p:pic>
        <p:nvPicPr>
          <p:cNvPr id="4" name="Picture 3">
            <a:extLst>
              <a:ext uri="{FF2B5EF4-FFF2-40B4-BE49-F238E27FC236}">
                <a16:creationId xmlns:a16="http://schemas.microsoft.com/office/drawing/2014/main" id="{F31E431D-96E7-45BC-8CE4-57EC6C83F0F2}"/>
              </a:ext>
            </a:extLst>
          </p:cNvPr>
          <p:cNvPicPr>
            <a:picLocks noChangeAspect="1"/>
          </p:cNvPicPr>
          <p:nvPr/>
        </p:nvPicPr>
        <p:blipFill>
          <a:blip r:embed="rId2"/>
          <a:stretch>
            <a:fillRect/>
          </a:stretch>
        </p:blipFill>
        <p:spPr>
          <a:xfrm>
            <a:off x="2334436" y="1718088"/>
            <a:ext cx="7523127" cy="4654595"/>
          </a:xfrm>
          <a:prstGeom prst="rect">
            <a:avLst/>
          </a:prstGeom>
        </p:spPr>
      </p:pic>
    </p:spTree>
    <p:extLst>
      <p:ext uri="{BB962C8B-B14F-4D97-AF65-F5344CB8AC3E}">
        <p14:creationId xmlns:p14="http://schemas.microsoft.com/office/powerpoint/2010/main" val="3723715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43597-A31C-40A2-939C-E29E02C4B71E}"/>
              </a:ext>
            </a:extLst>
          </p:cNvPr>
          <p:cNvSpPr>
            <a:spLocks noGrp="1"/>
          </p:cNvSpPr>
          <p:nvPr>
            <p:ph type="title"/>
          </p:nvPr>
        </p:nvSpPr>
        <p:spPr>
          <a:xfrm>
            <a:off x="1027841" y="972648"/>
            <a:ext cx="7920000" cy="720000"/>
          </a:xfrm>
        </p:spPr>
        <p:txBody>
          <a:bodyPr>
            <a:normAutofit/>
          </a:bodyPr>
          <a:lstStyle/>
          <a:p>
            <a:r>
              <a:rPr lang="en-GB" sz="3200" dirty="0">
                <a:solidFill>
                  <a:schemeClr val="accent1">
                    <a:lumMod val="50000"/>
                  </a:schemeClr>
                </a:solidFill>
              </a:rPr>
              <a:t>Towage - Contracts</a:t>
            </a:r>
          </a:p>
        </p:txBody>
      </p:sp>
      <p:pic>
        <p:nvPicPr>
          <p:cNvPr id="3" name="Picture 6" descr="http://argoniaholdings.com/wp-content/uploads/2012/04/towcon-1.jpg">
            <a:extLst>
              <a:ext uri="{FF2B5EF4-FFF2-40B4-BE49-F238E27FC236}">
                <a16:creationId xmlns:a16="http://schemas.microsoft.com/office/drawing/2014/main" id="{B29EF0A4-AF84-4663-95D8-41A50389AD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6188" y="1984673"/>
            <a:ext cx="3367889" cy="44450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C65A8A6-0297-4ED1-8DAA-2227A3DB915C}"/>
              </a:ext>
            </a:extLst>
          </p:cNvPr>
          <p:cNvSpPr txBox="1"/>
          <p:nvPr/>
        </p:nvSpPr>
        <p:spPr>
          <a:xfrm>
            <a:off x="6992293" y="2480650"/>
            <a:ext cx="1955548" cy="400110"/>
          </a:xfrm>
          <a:prstGeom prst="rect">
            <a:avLst/>
          </a:prstGeom>
          <a:noFill/>
        </p:spPr>
        <p:txBody>
          <a:bodyPr wrap="square" rtlCol="0">
            <a:spAutoFit/>
          </a:bodyPr>
          <a:lstStyle/>
          <a:p>
            <a:r>
              <a:rPr lang="en-GB" sz="2000" b="1" dirty="0" err="1">
                <a:solidFill>
                  <a:srgbClr val="0081AB"/>
                </a:solidFill>
              </a:rPr>
              <a:t>Towcon</a:t>
            </a:r>
            <a:endParaRPr lang="en-GB" sz="2000" b="1" dirty="0">
              <a:solidFill>
                <a:srgbClr val="0081AB"/>
              </a:solidFill>
            </a:endParaRPr>
          </a:p>
        </p:txBody>
      </p:sp>
      <p:pic>
        <p:nvPicPr>
          <p:cNvPr id="5" name="Picture 4">
            <a:extLst>
              <a:ext uri="{FF2B5EF4-FFF2-40B4-BE49-F238E27FC236}">
                <a16:creationId xmlns:a16="http://schemas.microsoft.com/office/drawing/2014/main" id="{EFDA2D3E-A8CC-4B06-8EA1-6CB292859D3D}"/>
              </a:ext>
            </a:extLst>
          </p:cNvPr>
          <p:cNvPicPr>
            <a:picLocks noChangeAspect="1"/>
          </p:cNvPicPr>
          <p:nvPr/>
        </p:nvPicPr>
        <p:blipFill>
          <a:blip r:embed="rId3"/>
          <a:stretch>
            <a:fillRect/>
          </a:stretch>
        </p:blipFill>
        <p:spPr>
          <a:xfrm>
            <a:off x="6170098" y="2046289"/>
            <a:ext cx="3367889" cy="4045815"/>
          </a:xfrm>
          <a:prstGeom prst="rect">
            <a:avLst/>
          </a:prstGeom>
        </p:spPr>
      </p:pic>
    </p:spTree>
    <p:extLst>
      <p:ext uri="{BB962C8B-B14F-4D97-AF65-F5344CB8AC3E}">
        <p14:creationId xmlns:p14="http://schemas.microsoft.com/office/powerpoint/2010/main" val="141259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28ACA-39BE-4ED1-88AB-231396EBCE3A}"/>
              </a:ext>
            </a:extLst>
          </p:cNvPr>
          <p:cNvSpPr>
            <a:spLocks noGrp="1"/>
          </p:cNvSpPr>
          <p:nvPr>
            <p:ph type="title"/>
          </p:nvPr>
        </p:nvSpPr>
        <p:spPr>
          <a:xfrm>
            <a:off x="1058328" y="921168"/>
            <a:ext cx="7920000" cy="720000"/>
          </a:xfrm>
        </p:spPr>
        <p:txBody>
          <a:bodyPr>
            <a:normAutofit/>
          </a:bodyPr>
          <a:lstStyle/>
          <a:p>
            <a:r>
              <a:rPr lang="en-GB" sz="3200" dirty="0">
                <a:solidFill>
                  <a:schemeClr val="accent1">
                    <a:lumMod val="50000"/>
                  </a:schemeClr>
                </a:solidFill>
              </a:rPr>
              <a:t>Salvage</a:t>
            </a:r>
          </a:p>
        </p:txBody>
      </p:sp>
      <p:pic>
        <p:nvPicPr>
          <p:cNvPr id="1030" name="Picture 6" descr="Related image">
            <a:hlinkClick r:id="rId2"/>
            <a:extLst>
              <a:ext uri="{FF2B5EF4-FFF2-40B4-BE49-F238E27FC236}">
                <a16:creationId xmlns:a16="http://schemas.microsoft.com/office/drawing/2014/main" id="{BF6C1CC5-3EAB-42CA-94B2-9EE3FF84F5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328" y="1719944"/>
            <a:ext cx="4762500" cy="476794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AFF044C-4071-4E88-BE69-5E4F1AEC0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179" y="4278087"/>
            <a:ext cx="5255233" cy="22097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 up of smoke&#10;&#10;Description automatically generated">
            <a:extLst>
              <a:ext uri="{FF2B5EF4-FFF2-40B4-BE49-F238E27FC236}">
                <a16:creationId xmlns:a16="http://schemas.microsoft.com/office/drawing/2014/main" id="{78522CD5-9385-4747-AEE7-7B8AB66906F8}"/>
              </a:ext>
            </a:extLst>
          </p:cNvPr>
          <p:cNvPicPr>
            <a:picLocks noChangeAspect="1"/>
          </p:cNvPicPr>
          <p:nvPr/>
        </p:nvPicPr>
        <p:blipFill>
          <a:blip r:embed="rId5"/>
          <a:stretch>
            <a:fillRect/>
          </a:stretch>
        </p:blipFill>
        <p:spPr>
          <a:xfrm>
            <a:off x="6479565" y="1749382"/>
            <a:ext cx="5255233" cy="2345191"/>
          </a:xfrm>
          <a:prstGeom prst="rect">
            <a:avLst/>
          </a:prstGeom>
        </p:spPr>
      </p:pic>
    </p:spTree>
    <p:extLst>
      <p:ext uri="{BB962C8B-B14F-4D97-AF65-F5344CB8AC3E}">
        <p14:creationId xmlns:p14="http://schemas.microsoft.com/office/powerpoint/2010/main" val="358882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D6121-F634-4179-A562-F5A790AA9772}"/>
              </a:ext>
            </a:extLst>
          </p:cNvPr>
          <p:cNvSpPr>
            <a:spLocks noGrp="1"/>
          </p:cNvSpPr>
          <p:nvPr>
            <p:ph type="title"/>
          </p:nvPr>
        </p:nvSpPr>
        <p:spPr>
          <a:xfrm>
            <a:off x="1049184" y="990004"/>
            <a:ext cx="7920000" cy="720000"/>
          </a:xfrm>
        </p:spPr>
        <p:txBody>
          <a:bodyPr>
            <a:normAutofit/>
          </a:bodyPr>
          <a:lstStyle/>
          <a:p>
            <a:r>
              <a:rPr lang="en-GB" sz="3200" dirty="0">
                <a:solidFill>
                  <a:schemeClr val="accent1">
                    <a:lumMod val="50000"/>
                  </a:schemeClr>
                </a:solidFill>
              </a:rPr>
              <a:t>Salvage - Contracts</a:t>
            </a:r>
          </a:p>
        </p:txBody>
      </p:sp>
      <p:sp>
        <p:nvSpPr>
          <p:cNvPr id="3" name="Rectangle 2">
            <a:extLst>
              <a:ext uri="{FF2B5EF4-FFF2-40B4-BE49-F238E27FC236}">
                <a16:creationId xmlns:a16="http://schemas.microsoft.com/office/drawing/2014/main" id="{02D14715-9290-4415-AD17-56ED56170C0F}"/>
              </a:ext>
            </a:extLst>
          </p:cNvPr>
          <p:cNvSpPr>
            <a:spLocks noChangeArrowheads="1"/>
          </p:cNvSpPr>
          <p:nvPr/>
        </p:nvSpPr>
        <p:spPr bwMode="auto">
          <a:xfrm>
            <a:off x="4115080" y="43934"/>
            <a:ext cx="55632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4" name="Rectangle 3">
            <a:extLst>
              <a:ext uri="{FF2B5EF4-FFF2-40B4-BE49-F238E27FC236}">
                <a16:creationId xmlns:a16="http://schemas.microsoft.com/office/drawing/2014/main" id="{48830B79-C054-4050-A757-4875E5C5C3C1}"/>
              </a:ext>
            </a:extLst>
          </p:cNvPr>
          <p:cNvSpPr>
            <a:spLocks noChangeArrowheads="1"/>
          </p:cNvSpPr>
          <p:nvPr/>
        </p:nvSpPr>
        <p:spPr bwMode="auto">
          <a:xfrm>
            <a:off x="4115080" y="6214646"/>
            <a:ext cx="556320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n-GB" altLang="en-US" sz="1000">
                <a:latin typeface="Calibri" panose="020F0502020204030204" pitchFamily="34" charset="0"/>
                <a:ea typeface="Times New Roman" panose="02020603050405020304" pitchFamily="18" charset="0"/>
                <a:cs typeface="Calibri" panose="020F0502020204030204" pitchFamily="34" charset="0"/>
              </a:rPr>
            </a:br>
            <a:br>
              <a:rPr lang="en-GB" altLang="en-US" sz="1000">
                <a:latin typeface="Calibri" panose="020F0502020204030204" pitchFamily="34" charset="0"/>
                <a:ea typeface="Times New Roman" panose="02020603050405020304" pitchFamily="18" charset="0"/>
                <a:cs typeface="Calibri" panose="020F0502020204030204" pitchFamily="34" charset="0"/>
              </a:rPr>
            </a:br>
            <a:endParaRPr lang="en-GB" altLang="en-US">
              <a:latin typeface="Arial" panose="020B0604020202020204" pitchFamily="34" charset="0"/>
            </a:endParaRPr>
          </a:p>
        </p:txBody>
      </p:sp>
      <p:sp>
        <p:nvSpPr>
          <p:cNvPr id="5" name="Rectangle 5">
            <a:extLst>
              <a:ext uri="{FF2B5EF4-FFF2-40B4-BE49-F238E27FC236}">
                <a16:creationId xmlns:a16="http://schemas.microsoft.com/office/drawing/2014/main" id="{C1B7ACDF-E761-485C-B652-22E11FEF2226}"/>
              </a:ext>
            </a:extLst>
          </p:cNvPr>
          <p:cNvSpPr>
            <a:spLocks noChangeArrowheads="1"/>
          </p:cNvSpPr>
          <p:nvPr/>
        </p:nvSpPr>
        <p:spPr bwMode="auto">
          <a:xfrm rot="1454715">
            <a:off x="6529344" y="108880"/>
            <a:ext cx="50410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028" name="Picture 4" descr="cid:cc45b394-059e-4e86-829f-b9e54748daf4@Westpandi.com">
            <a:extLst>
              <a:ext uri="{FF2B5EF4-FFF2-40B4-BE49-F238E27FC236}">
                <a16:creationId xmlns:a16="http://schemas.microsoft.com/office/drawing/2014/main" id="{469E7DC4-1632-440E-A240-EA5B960CC17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rot="20981182">
            <a:off x="2974381" y="2240123"/>
            <a:ext cx="2510026" cy="381984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a:extLst>
              <a:ext uri="{FF2B5EF4-FFF2-40B4-BE49-F238E27FC236}">
                <a16:creationId xmlns:a16="http://schemas.microsoft.com/office/drawing/2014/main" id="{F60E4D7D-11B0-466D-A26F-3FAF0485DCF1}"/>
              </a:ext>
            </a:extLst>
          </p:cNvPr>
          <p:cNvSpPr>
            <a:spLocks noChangeArrowheads="1"/>
          </p:cNvSpPr>
          <p:nvPr/>
        </p:nvSpPr>
        <p:spPr bwMode="auto">
          <a:xfrm rot="810653">
            <a:off x="6356703" y="296645"/>
            <a:ext cx="58993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030" name="Picture 6" descr="cid:ddc4042d-24d1-451b-a2e3-1eab4a33cf12@Westpandi.com">
            <a:extLst>
              <a:ext uri="{FF2B5EF4-FFF2-40B4-BE49-F238E27FC236}">
                <a16:creationId xmlns:a16="http://schemas.microsoft.com/office/drawing/2014/main" id="{3F402F71-F307-43A0-915E-0C21105EE07E}"/>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rot="810653">
            <a:off x="4696050" y="2225659"/>
            <a:ext cx="2845226" cy="389841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a:extLst>
              <a:ext uri="{FF2B5EF4-FFF2-40B4-BE49-F238E27FC236}">
                <a16:creationId xmlns:a16="http://schemas.microsoft.com/office/drawing/2014/main" id="{3C4F600E-CDC5-43EE-94E3-A267F61E76DC}"/>
              </a:ext>
            </a:extLst>
          </p:cNvPr>
          <p:cNvSpPr>
            <a:spLocks noChangeArrowheads="1"/>
          </p:cNvSpPr>
          <p:nvPr/>
        </p:nvSpPr>
        <p:spPr bwMode="auto">
          <a:xfrm rot="810653">
            <a:off x="6356703" y="6467357"/>
            <a:ext cx="589938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n-GB" altLang="en-US" sz="1000">
                <a:latin typeface="Calibri" panose="020F0502020204030204" pitchFamily="34" charset="0"/>
                <a:ea typeface="Times New Roman" panose="02020603050405020304" pitchFamily="18" charset="0"/>
                <a:cs typeface="Calibri" panose="020F0502020204030204" pitchFamily="34" charset="0"/>
              </a:rPr>
            </a:br>
            <a:br>
              <a:rPr lang="en-GB" altLang="en-US" sz="1000">
                <a:latin typeface="Calibri" panose="020F0502020204030204" pitchFamily="34" charset="0"/>
                <a:ea typeface="Times New Roman" panose="02020603050405020304" pitchFamily="18" charset="0"/>
                <a:cs typeface="Calibri" panose="020F0502020204030204" pitchFamily="34" charset="0"/>
              </a:rPr>
            </a:br>
            <a:endParaRPr lang="en-GB" altLang="en-US">
              <a:latin typeface="Arial" panose="020B0604020202020204" pitchFamily="34" charset="0"/>
            </a:endParaRPr>
          </a:p>
        </p:txBody>
      </p:sp>
      <p:sp>
        <p:nvSpPr>
          <p:cNvPr id="8" name="Rectangle 10">
            <a:extLst>
              <a:ext uri="{FF2B5EF4-FFF2-40B4-BE49-F238E27FC236}">
                <a16:creationId xmlns:a16="http://schemas.microsoft.com/office/drawing/2014/main" id="{28B9B757-0FAA-4325-A2B4-18BFD26C9B88}"/>
              </a:ext>
            </a:extLst>
          </p:cNvPr>
          <p:cNvSpPr>
            <a:spLocks noChangeArrowheads="1"/>
          </p:cNvSpPr>
          <p:nvPr/>
        </p:nvSpPr>
        <p:spPr bwMode="auto">
          <a:xfrm>
            <a:off x="9196238" y="190937"/>
            <a:ext cx="53281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033" name="Picture 9" descr="cid:fcc8538e-b180-4107-9d7e-512fac13e03b@Westpandi.com">
            <a:extLst>
              <a:ext uri="{FF2B5EF4-FFF2-40B4-BE49-F238E27FC236}">
                <a16:creationId xmlns:a16="http://schemas.microsoft.com/office/drawing/2014/main" id="{65FD4E40-06EE-4B0E-9D41-DBD6CEC76C50}"/>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rot="20864123">
            <a:off x="7108178" y="2309423"/>
            <a:ext cx="2636327" cy="386993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1">
            <a:extLst>
              <a:ext uri="{FF2B5EF4-FFF2-40B4-BE49-F238E27FC236}">
                <a16:creationId xmlns:a16="http://schemas.microsoft.com/office/drawing/2014/main" id="{38B3458C-F151-443B-A0B8-69117CD0BFD2}"/>
              </a:ext>
            </a:extLst>
          </p:cNvPr>
          <p:cNvSpPr>
            <a:spLocks noChangeArrowheads="1"/>
          </p:cNvSpPr>
          <p:nvPr/>
        </p:nvSpPr>
        <p:spPr bwMode="auto">
          <a:xfrm>
            <a:off x="9196238" y="6361649"/>
            <a:ext cx="532815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n-GB" altLang="en-US" sz="1000">
                <a:latin typeface="Calibri" panose="020F0502020204030204" pitchFamily="34" charset="0"/>
                <a:ea typeface="Times New Roman" panose="02020603050405020304" pitchFamily="18" charset="0"/>
                <a:cs typeface="Calibri" panose="020F0502020204030204" pitchFamily="34" charset="0"/>
              </a:rPr>
            </a:br>
            <a:br>
              <a:rPr lang="en-GB" altLang="en-US" sz="1000">
                <a:latin typeface="Calibri" panose="020F0502020204030204" pitchFamily="34" charset="0"/>
                <a:ea typeface="Times New Roman" panose="02020603050405020304" pitchFamily="18" charset="0"/>
                <a:cs typeface="Calibri" panose="020F0502020204030204" pitchFamily="34" charset="0"/>
              </a:rPr>
            </a:br>
            <a:endParaRPr lang="en-GB" altLang="en-US">
              <a:latin typeface="Arial" panose="020B0604020202020204" pitchFamily="34" charset="0"/>
            </a:endParaRPr>
          </a:p>
        </p:txBody>
      </p:sp>
    </p:spTree>
    <p:extLst>
      <p:ext uri="{BB962C8B-B14F-4D97-AF65-F5344CB8AC3E}">
        <p14:creationId xmlns:p14="http://schemas.microsoft.com/office/powerpoint/2010/main" val="2985974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FFAAF-2A77-407E-B6A8-19333362BF43}"/>
              </a:ext>
            </a:extLst>
          </p:cNvPr>
          <p:cNvSpPr>
            <a:spLocks noGrp="1"/>
          </p:cNvSpPr>
          <p:nvPr>
            <p:ph type="title"/>
          </p:nvPr>
        </p:nvSpPr>
        <p:spPr>
          <a:xfrm>
            <a:off x="1023099" y="959733"/>
            <a:ext cx="7920000" cy="720000"/>
          </a:xfrm>
        </p:spPr>
        <p:txBody>
          <a:bodyPr>
            <a:normAutofit/>
          </a:bodyPr>
          <a:lstStyle/>
          <a:p>
            <a:r>
              <a:rPr lang="en-GB" sz="3200" dirty="0">
                <a:solidFill>
                  <a:schemeClr val="accent1">
                    <a:lumMod val="50000"/>
                  </a:schemeClr>
                </a:solidFill>
              </a:rPr>
              <a:t>Salvage - Contracts</a:t>
            </a:r>
          </a:p>
        </p:txBody>
      </p:sp>
      <p:pic>
        <p:nvPicPr>
          <p:cNvPr id="3" name="Picture 4" descr="https://static1.squarespace.com/static/52a8a5b3e4b0d2f4abbb9ae6/t/548de48de4b0b57ba1881936/1418585229563/">
            <a:extLst>
              <a:ext uri="{FF2B5EF4-FFF2-40B4-BE49-F238E27FC236}">
                <a16:creationId xmlns:a16="http://schemas.microsoft.com/office/drawing/2014/main" id="{1E2F8BEA-5AB1-4667-8A1C-519AD41B63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099" y="1954102"/>
            <a:ext cx="4634025" cy="45629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21A12BA-EBE2-4070-8217-A420350048DD}"/>
              </a:ext>
            </a:extLst>
          </p:cNvPr>
          <p:cNvSpPr txBox="1"/>
          <p:nvPr/>
        </p:nvSpPr>
        <p:spPr>
          <a:xfrm>
            <a:off x="5657124" y="2329300"/>
            <a:ext cx="2585464" cy="1200329"/>
          </a:xfrm>
          <a:prstGeom prst="rect">
            <a:avLst/>
          </a:prstGeom>
          <a:noFill/>
        </p:spPr>
        <p:txBody>
          <a:bodyPr wrap="square" rtlCol="0">
            <a:spAutoFit/>
          </a:bodyPr>
          <a:lstStyle/>
          <a:p>
            <a:r>
              <a:rPr lang="en-GB" sz="2400" b="1" dirty="0">
                <a:solidFill>
                  <a:schemeClr val="accent1">
                    <a:lumMod val="50000"/>
                  </a:schemeClr>
                </a:solidFill>
              </a:rPr>
              <a:t>LOF</a:t>
            </a:r>
          </a:p>
          <a:p>
            <a:endParaRPr lang="en-GB" sz="2400" b="1" dirty="0">
              <a:solidFill>
                <a:schemeClr val="accent1">
                  <a:lumMod val="50000"/>
                </a:schemeClr>
              </a:solidFill>
            </a:endParaRPr>
          </a:p>
          <a:p>
            <a:r>
              <a:rPr lang="en-GB" sz="2400" dirty="0">
                <a:solidFill>
                  <a:schemeClr val="accent1">
                    <a:lumMod val="50000"/>
                  </a:schemeClr>
                </a:solidFill>
              </a:rPr>
              <a:t>Lloyds Open Form</a:t>
            </a:r>
          </a:p>
        </p:txBody>
      </p:sp>
      <p:sp>
        <p:nvSpPr>
          <p:cNvPr id="5" name="TextBox 4">
            <a:extLst>
              <a:ext uri="{FF2B5EF4-FFF2-40B4-BE49-F238E27FC236}">
                <a16:creationId xmlns:a16="http://schemas.microsoft.com/office/drawing/2014/main" id="{F03255F8-1782-4C5C-BC1E-65BFEE478E14}"/>
              </a:ext>
            </a:extLst>
          </p:cNvPr>
          <p:cNvSpPr txBox="1"/>
          <p:nvPr/>
        </p:nvSpPr>
        <p:spPr>
          <a:xfrm>
            <a:off x="5657124" y="4275213"/>
            <a:ext cx="3285975" cy="461665"/>
          </a:xfrm>
          <a:prstGeom prst="rect">
            <a:avLst/>
          </a:prstGeom>
          <a:noFill/>
        </p:spPr>
        <p:txBody>
          <a:bodyPr wrap="square" rtlCol="0">
            <a:spAutoFit/>
          </a:bodyPr>
          <a:lstStyle/>
          <a:p>
            <a:r>
              <a:rPr lang="en-GB" sz="2400" b="1" dirty="0">
                <a:solidFill>
                  <a:schemeClr val="accent1">
                    <a:lumMod val="50000"/>
                  </a:schemeClr>
                </a:solidFill>
              </a:rPr>
              <a:t>No Cure No Pay</a:t>
            </a:r>
          </a:p>
        </p:txBody>
      </p:sp>
    </p:spTree>
    <p:extLst>
      <p:ext uri="{BB962C8B-B14F-4D97-AF65-F5344CB8AC3E}">
        <p14:creationId xmlns:p14="http://schemas.microsoft.com/office/powerpoint/2010/main" val="572729955"/>
      </p:ext>
    </p:extLst>
  </p:cSld>
  <p:clrMapOvr>
    <a:masterClrMapping/>
  </p:clrMapOvr>
</p:sld>
</file>

<file path=ppt/theme/theme1.xml><?xml version="1.0" encoding="utf-8"?>
<a:theme xmlns:a="http://schemas.openxmlformats.org/drawingml/2006/main" name="Office Theme">
  <a:themeElements>
    <a:clrScheme name="Custom 91">
      <a:dk1>
        <a:srgbClr val="000000"/>
      </a:dk1>
      <a:lt1>
        <a:srgbClr val="FFFFFF"/>
      </a:lt1>
      <a:dk2>
        <a:srgbClr val="001E2A"/>
      </a:dk2>
      <a:lt2>
        <a:srgbClr val="E7E6E6"/>
      </a:lt2>
      <a:accent1>
        <a:srgbClr val="0069B1"/>
      </a:accent1>
      <a:accent2>
        <a:srgbClr val="00C7B1"/>
      </a:accent2>
      <a:accent3>
        <a:srgbClr val="7F94DD"/>
      </a:accent3>
      <a:accent4>
        <a:srgbClr val="59CBE8"/>
      </a:accent4>
      <a:accent5>
        <a:srgbClr val="991D66"/>
      </a:accent5>
      <a:accent6>
        <a:srgbClr val="C3D600"/>
      </a:accent6>
      <a:hlink>
        <a:srgbClr val="FF8200"/>
      </a:hlink>
      <a:folHlink>
        <a:srgbClr val="BA0C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BA67B4E-6D9C-4220-8DEA-E86FBC649AEB}" vid="{FA924388-CD6D-40E6-81A0-B021578981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0.WOE_Generic</Template>
  <TotalTime>1387</TotalTime>
  <Words>1566</Words>
  <Application>Microsoft Office PowerPoint</Application>
  <PresentationFormat>Widescreen</PresentationFormat>
  <Paragraphs>244</Paragraphs>
  <Slides>38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Salvage &amp; Wreck Removal </vt:lpstr>
      <vt:lpstr>Contents </vt:lpstr>
      <vt:lpstr>Part I </vt:lpstr>
      <vt:lpstr>An Incident occurs</vt:lpstr>
      <vt:lpstr>PowerPoint Presentation</vt:lpstr>
      <vt:lpstr>Towage - Contracts</vt:lpstr>
      <vt:lpstr>Salvage</vt:lpstr>
      <vt:lpstr>Salvage - Contracts</vt:lpstr>
      <vt:lpstr>Salvage - Contracts</vt:lpstr>
      <vt:lpstr>Salvage - Procedure</vt:lpstr>
      <vt:lpstr>PowerPoint Presentation</vt:lpstr>
      <vt:lpstr>Where does the Club fit in?</vt:lpstr>
      <vt:lpstr>What is SCOPIC?</vt:lpstr>
      <vt:lpstr>Why was SCOPIC introduced?</vt:lpstr>
      <vt:lpstr>The next disaster</vt:lpstr>
      <vt:lpstr>SCOPIC/LOF – the Mixing Pot</vt:lpstr>
      <vt:lpstr>SCOPIC  Article 14 of the Salvage Convention</vt:lpstr>
      <vt:lpstr>PowerPoint Presentation</vt:lpstr>
      <vt:lpstr>PowerPoint Presentation</vt:lpstr>
      <vt:lpstr>SCOPIC</vt:lpstr>
      <vt:lpstr>PowerPoint Presentation</vt:lpstr>
      <vt:lpstr>Claims from Cargo Interests</vt:lpstr>
      <vt:lpstr>Pre-Existing unseaworthiness</vt:lpstr>
      <vt:lpstr>What if the vessel is beyond salvage?</vt:lpstr>
      <vt:lpstr>What if the vessel is beyond salvage?</vt:lpstr>
      <vt:lpstr>Part 2</vt:lpstr>
      <vt:lpstr>Wreck Removal </vt:lpstr>
      <vt:lpstr>Liability for Wreck Removal Costs </vt:lpstr>
      <vt:lpstr>Law and Jurisdiction </vt:lpstr>
      <vt:lpstr>Nairobi Wreck Removal Convention 2007</vt:lpstr>
      <vt:lpstr>Limitation of liability for Wreck Removal Claims </vt:lpstr>
      <vt:lpstr>Scope of Convention </vt:lpstr>
      <vt:lpstr>Insurance requirements </vt:lpstr>
      <vt:lpstr>Wreck Removal Contracts </vt:lpstr>
      <vt:lpstr>What does the Club cover?</vt:lpstr>
      <vt:lpstr>Club cover </vt:lpstr>
      <vt:lpstr>Examples of Wreck Removals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Intro / Section Title</dc:title>
  <dc:creator>Barker Victoria</dc:creator>
  <cp:lastModifiedBy>Tim Davies</cp:lastModifiedBy>
  <cp:revision>67</cp:revision>
  <dcterms:created xsi:type="dcterms:W3CDTF">2019-07-30T09:38:33Z</dcterms:created>
  <dcterms:modified xsi:type="dcterms:W3CDTF">2022-08-22T10:38:17Z</dcterms:modified>
</cp:coreProperties>
</file>