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308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6" r:id="rId11"/>
    <p:sldId id="265" r:id="rId12"/>
    <p:sldId id="2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0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DBC02-2795-CA43-8B7E-76931C6E1392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58429-4F00-C643-902B-6CDCB8A13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4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uilding&#10;&#10;Description automatically generated">
            <a:extLst>
              <a:ext uri="{FF2B5EF4-FFF2-40B4-BE49-F238E27FC236}">
                <a16:creationId xmlns:a16="http://schemas.microsoft.com/office/drawing/2014/main" id="{1D7BEE63-D518-1440-AF86-61275BADF2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208ED-1F96-1948-940E-34FC2CAB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4959862"/>
            <a:ext cx="10515600" cy="1085399"/>
          </a:xfrm>
        </p:spPr>
        <p:txBody>
          <a:bodyPr anchor="b">
            <a:normAutofit/>
          </a:bodyPr>
          <a:lstStyle>
            <a:lvl1pPr>
              <a:defRPr sz="35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A9B42-8217-4943-A2CB-D8BFB479C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6120000"/>
            <a:ext cx="10515600" cy="663262"/>
          </a:xfrm>
        </p:spPr>
        <p:txBody>
          <a:bodyPr/>
          <a:lstStyle>
            <a:lvl1pPr marL="0" indent="0">
              <a:buNone/>
              <a:defRPr sz="2400">
                <a:solidFill>
                  <a:srgbClr val="BA0C2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0D8347D-E774-1D42-B249-94BC2C68CD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13600" y="812739"/>
            <a:ext cx="1774190" cy="47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3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63AF8B3-631E-1548-ABCE-832374FD14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5F244163-2C8A-504F-8E63-4A069A9784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19E7B6-9D2C-1642-AD57-B91A7ECAD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260000"/>
            <a:ext cx="2628900" cy="4860000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FC5C63-C8B9-9345-AF22-ABA8A3488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800" y="1260000"/>
            <a:ext cx="7734300" cy="4860000"/>
          </a:xfrm>
        </p:spPr>
        <p:txBody>
          <a:bodyPr vert="eaVer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363C7-4E9E-C447-A7F3-C311CC0419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06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4234FB-D034-6C49-B8B4-3C58C37705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8D10DF-F82A-534F-9594-A33103EA1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2800" y="3343656"/>
            <a:ext cx="6115291" cy="736317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F2B61-A574-BF42-8CE9-ED3ED47D6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5656"/>
            <a:ext cx="6115291" cy="55112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D4C4803-DA07-754F-89B3-563486A1F1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74000" y="813600"/>
            <a:ext cx="1800000" cy="48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92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CFA46C3-C696-B44A-8EC6-6F28DFE506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A207A6-7CD5-954D-A612-5BFAB12CF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B0AE7-356A-DD44-B6E0-E22566E49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2AC1C-8CBC-6A4B-90AE-01A2888E17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D44B675-F8FC-6A49-9351-CA094EC2FE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4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1DB3234-21D1-EC41-8C7D-1C3726C11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E7BC216D-67CC-C04A-805F-D63CAA57F8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E4D61E-1D86-6645-A623-0AC734D5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0000"/>
            <a:ext cx="7920000" cy="720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8A65C-644E-5640-B5CD-4C7A1A3A0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1825625"/>
            <a:ext cx="5180400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23BAA-7E3B-9C45-A00F-F8E50C66D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79347-0D3C-AC42-A85B-9346DE7ABA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18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AE0A8C8-7DA7-FC42-A023-4BF67844EA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A picture containing clipart&#10;&#10;Description automatically generated">
            <a:extLst>
              <a:ext uri="{FF2B5EF4-FFF2-40B4-BE49-F238E27FC236}">
                <a16:creationId xmlns:a16="http://schemas.microsoft.com/office/drawing/2014/main" id="{668D6B9C-7EEF-5D40-8D9F-5C4E43E701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6E0348-C529-9549-B9BE-7895E8F7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0000"/>
            <a:ext cx="7800212" cy="720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7FBD5-8142-404E-8190-CA27EE2F9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98" y="1681163"/>
            <a:ext cx="5180400" cy="720000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BA0C2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10E7B-06C2-A64C-A212-AFE7D7227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999" y="2505075"/>
            <a:ext cx="5180400" cy="36845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D4F19-AB91-E24B-8399-947185680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0400" cy="720000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BA0C2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A9904-E80E-7D4E-BC36-AC05640BD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0400" cy="36845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F3AF0-3D67-2A4D-9268-CB9F190022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7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C85EDAA-2D26-5C41-97FB-235C68DF92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7B83A076-EFD0-7444-BEC9-C492423BFA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3181B-ACBF-744C-9ECE-0140E3B8E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0000"/>
            <a:ext cx="792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51D126-52C9-B046-8B0D-BBF808F9B8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22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B27D1E4-1C7D-E349-8F12-C217530473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F17807BD-F32F-E045-ABD3-1549D48363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0F94CA-F1E6-AA46-8BC5-6B0701ACC9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4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0F43CE8-D278-794E-B99A-4FAFE6B145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E50AFBBB-89EA-BB49-9550-5DEFC1550A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1EDA7E-BC62-7E4A-815C-B28137A6F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57200"/>
            <a:ext cx="3960000" cy="14400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rgbClr val="BA0C2F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10581-9DA6-D042-BA2D-9D9F7C7E9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537F2-394F-D848-AF3B-04C92834B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000" y="2057400"/>
            <a:ext cx="3960000" cy="380365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E8E38-E917-584E-B689-9466A0679D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00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6813217-86C0-A245-9664-2B1C9715EF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1F007A1E-6622-2941-BF35-353DEB6C2E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59EC28-80E0-2741-B04C-75DC010E5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57200"/>
            <a:ext cx="3960000" cy="14400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rgbClr val="BA0C2F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73E5C1-DB1B-9647-ACB6-97974EEDE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B8D798-8F8E-1B40-A89D-36172C8AA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000" y="2057400"/>
            <a:ext cx="3960000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339F7-9ED8-7D42-9751-0FEBAA7FE3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A1ACADF-FC9E-7F4D-A0D6-9688F46A91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7E27F3F4-325D-5046-9714-997FBB8A96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7AE8E0-B5F1-F64F-AEB6-56DDCFD6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B7342-8B08-A841-8525-36F284039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00000" y="1259999"/>
            <a:ext cx="10453800" cy="486000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6724F-09E7-0347-A657-B5EAAD3DCF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5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8F78326F-2D80-B84B-8CAB-938111A5FFC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35F8BB-E3E3-CC49-99CD-0442DE68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0000"/>
            <a:ext cx="792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607E9-78E8-2D4E-94FE-E46961B5C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260000"/>
            <a:ext cx="10453800" cy="478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CCD4CEE6-C7F3-EB47-880F-B3A94E31FE5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072292" y="504100"/>
            <a:ext cx="1612900" cy="431800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2800BB-61E2-EF4E-AC40-CEC25DF06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40839" y="6356350"/>
            <a:ext cx="2935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F46F-C13F-3844-AA0F-22DF153283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17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60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9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2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A0C2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A0C2F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A0C2F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A0C2F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A0C2F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7E69-1CC9-1D44-86EB-830F49DE9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4959862"/>
            <a:ext cx="10515600" cy="1085399"/>
          </a:xfrm>
        </p:spPr>
        <p:txBody>
          <a:bodyPr/>
          <a:lstStyle/>
          <a:p>
            <a:r>
              <a:rPr lang="en-GB" dirty="0"/>
              <a:t>Case Study  / Workshop</a:t>
            </a:r>
          </a:p>
        </p:txBody>
      </p:sp>
    </p:spTree>
    <p:extLst>
      <p:ext uri="{BB962C8B-B14F-4D97-AF65-F5344CB8AC3E}">
        <p14:creationId xmlns:p14="http://schemas.microsoft.com/office/powerpoint/2010/main" val="3598584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E8793-C67A-4047-9ECE-63D49830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184" y="1080000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Issues /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5EDF6-0EB4-4531-9C99-FF5DC1D72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184" y="1980504"/>
            <a:ext cx="10453800" cy="478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Cargo Claims</a:t>
            </a:r>
          </a:p>
          <a:p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Investigate quantity of cargo lost with vessel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Any pollution risk/hazard arising from nature of cargo?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Value of cargo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Measure of damages  - sound market value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Defences- error in navigation?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Package / Weight limitation</a:t>
            </a:r>
          </a:p>
        </p:txBody>
      </p:sp>
    </p:spTree>
    <p:extLst>
      <p:ext uri="{BB962C8B-B14F-4D97-AF65-F5344CB8AC3E}">
        <p14:creationId xmlns:p14="http://schemas.microsoft.com/office/powerpoint/2010/main" val="3429223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0CCA-DDC2-4947-BB88-4C1EED6E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472" y="1080000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Issues /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60462-36CA-4EFD-8395-7B04F6686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472" y="1982376"/>
            <a:ext cx="10453800" cy="478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Wreck Removal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Wreck Removal Convention – Nairobi Convention </a:t>
            </a:r>
          </a:p>
          <a:p>
            <a:pPr marL="450850" lvl="1" indent="0">
              <a:buNone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Direct action vs Insurer</a:t>
            </a:r>
          </a:p>
          <a:p>
            <a:pPr marL="450850" lvl="1" indent="0">
              <a:buNone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Wreck Removal order?</a:t>
            </a:r>
          </a:p>
          <a:p>
            <a:pPr marL="450850" lvl="1" indent="0">
              <a:buNone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Instruct expert to invite tenders from contractor to remove wreck </a:t>
            </a:r>
          </a:p>
          <a:p>
            <a:pPr marL="450850" lvl="1" indent="0">
              <a:buNone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Wreckfixed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/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Wreckstage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/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Wreckhire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9608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161B-042A-3B4B-A255-7185C45EAF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you. </a:t>
            </a:r>
          </a:p>
        </p:txBody>
      </p:sp>
    </p:spTree>
    <p:extLst>
      <p:ext uri="{BB962C8B-B14F-4D97-AF65-F5344CB8AC3E}">
        <p14:creationId xmlns:p14="http://schemas.microsoft.com/office/powerpoint/2010/main" val="407662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328" y="1080000"/>
            <a:ext cx="7920000" cy="720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>
                <a:solidFill>
                  <a:schemeClr val="accent1">
                    <a:lumMod val="50000"/>
                  </a:schemeClr>
                </a:solidFill>
              </a:rPr>
              <a:t>Issues / Claims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8328" y="2060198"/>
            <a:ext cx="10453800" cy="4785485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Collision</a:t>
            </a:r>
          </a:p>
          <a:p>
            <a:pPr marL="0" indent="0">
              <a:spcBef>
                <a:spcPts val="1200"/>
              </a:spcBef>
              <a:buNone/>
              <a:defRPr/>
            </a:pPr>
            <a:endParaRPr lang="en-US" sz="240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400" b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Immediate response?</a:t>
            </a:r>
          </a:p>
          <a:p>
            <a:pPr>
              <a:spcBef>
                <a:spcPts val="1200"/>
              </a:spcBef>
              <a:defRPr/>
            </a:pPr>
            <a:endParaRPr lang="en-US" sz="2400" b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400" b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Action to be taken? </a:t>
            </a:r>
          </a:p>
          <a:p>
            <a:pPr>
              <a:spcBef>
                <a:spcPts val="1200"/>
              </a:spcBef>
              <a:defRPr/>
            </a:pPr>
            <a:endParaRPr lang="en-US" sz="2400" b="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400" b="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Claim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2FD9-4F06-4C0F-B523-A6AEF86C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184" y="1009224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Collision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37A08-A2CA-43DA-8E71-40567DFCF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184" y="2070643"/>
            <a:ext cx="10453800" cy="47854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Immediate response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Safety of life</a:t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Notify Owners / Managers</a:t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Notify Local Authority </a:t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Contact local P&amp;I Correspondent </a:t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Contact P&amp;I Club / Hull Underwriter</a:t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Salvage required- terms? </a:t>
            </a:r>
          </a:p>
        </p:txBody>
      </p:sp>
    </p:spTree>
    <p:extLst>
      <p:ext uri="{BB962C8B-B14F-4D97-AF65-F5344CB8AC3E}">
        <p14:creationId xmlns:p14="http://schemas.microsoft.com/office/powerpoint/2010/main" val="67851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DC313-EF38-4919-B6FD-BF5F4A30C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328" y="1080000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Collision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BECED-3F52-48B0-BCCE-AA672D1A3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328" y="2070643"/>
            <a:ext cx="10453800" cy="47854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Action to be taken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Preserve evidence – AIS, VDR, Logs etc.</a:t>
            </a:r>
          </a:p>
          <a:p>
            <a:pPr marL="450850" lvl="1" indent="0">
              <a:buNone/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Club will instruct lawyers – local, English?</a:t>
            </a:r>
          </a:p>
          <a:p>
            <a:pPr marL="450850" lvl="1" indent="0">
              <a:buNone/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Lawyers attend to take crew statements of both vessels </a:t>
            </a:r>
          </a:p>
          <a:p>
            <a:pPr marL="450850" lvl="1" indent="0">
              <a:buNone/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Instruct local surveyor to inspect other vessel damage – need expert?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21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EE947-47C6-4671-80FB-A17BDCE4C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328" y="1080000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Collision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5F0D-3AB8-4C5D-A84B-98673A296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328" y="2061499"/>
            <a:ext cx="10453800" cy="47854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1">
                    <a:lumMod val="50000"/>
                  </a:schemeClr>
                </a:solidFill>
              </a:rPr>
              <a:t>Claim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Cover – 1/4 or 4/4 RDC - check H &amp; M terms/policy</a:t>
            </a:r>
          </a:p>
          <a:p>
            <a:pPr marL="450850" lvl="1" indent="0">
              <a:buNone/>
            </a:pPr>
            <a:endParaRPr lang="en-GB" sz="2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Law / Jurisdiction </a:t>
            </a:r>
          </a:p>
          <a:p>
            <a:pPr marL="450850" lvl="1" indent="0">
              <a:buNone/>
            </a:pPr>
            <a:endParaRPr lang="en-GB" sz="2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Apportionment of liability with other vessel</a:t>
            </a:r>
          </a:p>
          <a:p>
            <a:pPr marL="450850" lvl="1" indent="0">
              <a:buNone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Quantum</a:t>
            </a:r>
          </a:p>
          <a:p>
            <a:pPr marL="450850" lvl="1" indent="0">
              <a:buNone/>
            </a:pPr>
            <a:endParaRPr lang="en-GB" sz="2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Limitation </a:t>
            </a:r>
          </a:p>
          <a:p>
            <a:pPr marL="45085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37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E8124-12B8-4523-88CF-EFCE5F066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64" y="1074240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Issues /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0850E-B8BF-4547-B791-1BFB7AED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564" y="1972037"/>
            <a:ext cx="7056438" cy="452596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Pollution </a:t>
            </a:r>
          </a:p>
          <a:p>
            <a:pPr marL="0" indent="0">
              <a:spcBef>
                <a:spcPts val="200"/>
              </a:spcBef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Inform local Port Authority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Contact local P&amp;I Club correspondents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Contact P&amp;I Club 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Club will contact </a:t>
            </a:r>
            <a:r>
              <a:rPr lang="en-GB" sz="1800" dirty="0" err="1">
                <a:solidFill>
                  <a:schemeClr val="accent1">
                    <a:lumMod val="50000"/>
                  </a:schemeClr>
                </a:solidFill>
              </a:rPr>
              <a:t>ITOPF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Co-operate with Authority re: clean up- contain oil, prevent oil slick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Clean up costs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Which Convention will apply?</a:t>
            </a:r>
          </a:p>
          <a:p>
            <a:pPr lvl="3">
              <a:spcBef>
                <a:spcPts val="300"/>
              </a:spcBef>
              <a:spcAft>
                <a:spcPts val="200"/>
              </a:spcAft>
            </a:pPr>
            <a:r>
              <a:rPr lang="en-GB" sz="1800" dirty="0" err="1">
                <a:solidFill>
                  <a:schemeClr val="accent1">
                    <a:lumMod val="50000"/>
                  </a:schemeClr>
                </a:solidFill>
              </a:rPr>
              <a:t>CLC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 92 </a:t>
            </a:r>
          </a:p>
          <a:p>
            <a:pPr lvl="3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Bunker Convention 2001</a:t>
            </a:r>
          </a:p>
          <a:p>
            <a:pPr lvl="3">
              <a:spcBef>
                <a:spcPts val="300"/>
              </a:spcBef>
              <a:spcAft>
                <a:spcPts val="200"/>
              </a:spcAft>
            </a:pPr>
            <a:r>
              <a:rPr lang="en-GB" sz="1800" dirty="0" err="1">
                <a:solidFill>
                  <a:schemeClr val="accent1">
                    <a:lumMod val="50000"/>
                  </a:schemeClr>
                </a:solidFill>
              </a:rPr>
              <a:t>OPA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 90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Limitation – Bunker Convention the same as </a:t>
            </a:r>
            <a:r>
              <a:rPr lang="en-GB" sz="1800" dirty="0" err="1">
                <a:solidFill>
                  <a:schemeClr val="accent1">
                    <a:lumMod val="50000"/>
                  </a:schemeClr>
                </a:solidFill>
              </a:rPr>
              <a:t>CLC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 except BC subject to local law </a:t>
            </a:r>
          </a:p>
          <a:p>
            <a:pPr lvl="1">
              <a:spcBef>
                <a:spcPts val="300"/>
              </a:spcBef>
              <a:spcAft>
                <a:spcPts val="200"/>
              </a:spcAft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Club Cover – direct action “blue card”</a:t>
            </a:r>
          </a:p>
          <a:p>
            <a:pPr marL="1489075" lvl="3" indent="0">
              <a:buNone/>
            </a:pPr>
            <a:endParaRPr lang="en-GB" sz="1500" dirty="0">
              <a:solidFill>
                <a:srgbClr val="8A697C"/>
              </a:solidFill>
            </a:endParaRP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3"/>
            <a:endParaRPr lang="en-GB" sz="1500" dirty="0">
              <a:solidFill>
                <a:srgbClr val="8A697C"/>
              </a:solidFill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22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B33A5-3FBA-4F83-AAB0-4DDC49472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328" y="1074240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Issues /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07B94-CF55-49E4-9A8C-DC9488350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328" y="2072515"/>
            <a:ext cx="10453800" cy="4785485"/>
          </a:xfrm>
        </p:spPr>
        <p:txBody>
          <a:bodyPr/>
          <a:lstStyle/>
          <a:p>
            <a:pPr marL="0" indent="0">
              <a:buNone/>
            </a:pPr>
            <a:r>
              <a:rPr lang="en-GB" sz="22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Claim from Fish Farm Owners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Notify P&amp;I Club</a:t>
            </a:r>
          </a:p>
          <a:p>
            <a:pPr marL="450850" lvl="1" indent="0">
              <a:buNone/>
            </a:pPr>
            <a:endParaRPr lang="en-GB" sz="2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Contact local Correspondent </a:t>
            </a:r>
          </a:p>
          <a:p>
            <a:pPr marL="450850" lvl="1" indent="0">
              <a:buNone/>
            </a:pPr>
            <a:endParaRPr lang="en-GB" sz="2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Instruct expert / </a:t>
            </a:r>
            <a:r>
              <a:rPr lang="en-GB" sz="22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ITOPF</a:t>
            </a:r>
            <a:r>
              <a:rPr lang="en-GB" sz="2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to inspect farm </a:t>
            </a:r>
          </a:p>
          <a:p>
            <a:pPr marL="450850" lvl="1" indent="0">
              <a:buNone/>
            </a:pPr>
            <a:endParaRPr lang="en-GB" sz="2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Collect evidence</a:t>
            </a:r>
          </a:p>
          <a:p>
            <a:pPr marL="450850" lvl="1" indent="0">
              <a:buNone/>
            </a:pPr>
            <a:endParaRPr lang="en-GB" sz="2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Claim negotiation </a:t>
            </a:r>
          </a:p>
          <a:p>
            <a:pPr marL="45085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846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1FB7A-9871-45CE-B4BB-13F211AD8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616" y="972648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Issues /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DF944-FDDD-4C08-B37F-F3809450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616" y="1859280"/>
            <a:ext cx="7056438" cy="4561114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Personal Injury </a:t>
            </a:r>
          </a:p>
          <a:p>
            <a:pPr marL="0" indent="0">
              <a:spcBef>
                <a:spcPts val="200"/>
              </a:spcBef>
              <a:buNone/>
            </a:pPr>
            <a:endParaRPr lang="en-GB" sz="145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Need helicopter to airlift crew member to local hospital?</a:t>
            </a:r>
          </a:p>
          <a:p>
            <a:pPr marL="450850" lvl="1" indent="0">
              <a:spcBef>
                <a:spcPts val="200"/>
              </a:spcBef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Local correspondent will advise of local hospital, arrange helicopter</a:t>
            </a:r>
          </a:p>
          <a:p>
            <a:pPr marL="450850" lvl="1" indent="0">
              <a:spcBef>
                <a:spcPts val="200"/>
              </a:spcBef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Correspondent to attend hospital to establish condition of crew member - treatment required?</a:t>
            </a:r>
          </a:p>
          <a:p>
            <a:pPr marL="450850" lvl="1" indent="0">
              <a:spcBef>
                <a:spcPts val="200"/>
              </a:spcBef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Medical Audit required?</a:t>
            </a:r>
          </a:p>
          <a:p>
            <a:pPr marL="450850" lvl="1" indent="0">
              <a:spcBef>
                <a:spcPts val="200"/>
              </a:spcBef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Owner / Manager to contact crew member’s family</a:t>
            </a:r>
          </a:p>
          <a:p>
            <a:pPr marL="450850" lvl="1" indent="0">
              <a:spcBef>
                <a:spcPts val="200"/>
              </a:spcBef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Repatriation, medical expenses</a:t>
            </a:r>
          </a:p>
          <a:p>
            <a:pPr marL="450850" lvl="1" indent="0">
              <a:spcBef>
                <a:spcPts val="200"/>
              </a:spcBef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Follow up treatment </a:t>
            </a:r>
          </a:p>
          <a:p>
            <a:pPr marL="450850" lvl="1" indent="0">
              <a:spcBef>
                <a:spcPts val="200"/>
              </a:spcBef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spcBef>
                <a:spcPts val="200"/>
              </a:spcBef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Claim by crew member – compensation</a:t>
            </a:r>
          </a:p>
        </p:txBody>
      </p:sp>
    </p:spTree>
    <p:extLst>
      <p:ext uri="{BB962C8B-B14F-4D97-AF65-F5344CB8AC3E}">
        <p14:creationId xmlns:p14="http://schemas.microsoft.com/office/powerpoint/2010/main" val="3584518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CAE42-1C26-4431-815E-20AC07C13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472" y="1009224"/>
            <a:ext cx="7920000" cy="7200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50000"/>
                  </a:schemeClr>
                </a:solidFill>
              </a:rPr>
              <a:t>Issues /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E4413-12A0-4804-AFF6-C6455AACF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472" y="1860331"/>
            <a:ext cx="10453800" cy="478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Damage to shore crane (property damage)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Cover- check H &amp; M terms/policy</a:t>
            </a:r>
          </a:p>
          <a:p>
            <a:pPr marL="450850" lvl="1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Local surveyor / expert inspect crane damage</a:t>
            </a:r>
          </a:p>
          <a:p>
            <a:pPr marL="450850" lvl="1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Security </a:t>
            </a:r>
          </a:p>
          <a:p>
            <a:pPr marL="450850" lvl="1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Monitor repairs</a:t>
            </a:r>
          </a:p>
          <a:p>
            <a:pPr marL="450850" lvl="1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Investigate loss of use claim </a:t>
            </a:r>
          </a:p>
          <a:p>
            <a:pPr marL="450850" lvl="1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Negotiate claim </a:t>
            </a:r>
          </a:p>
        </p:txBody>
      </p:sp>
    </p:spTree>
    <p:extLst>
      <p:ext uri="{BB962C8B-B14F-4D97-AF65-F5344CB8AC3E}">
        <p14:creationId xmlns:p14="http://schemas.microsoft.com/office/powerpoint/2010/main" val="300044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91">
      <a:dk1>
        <a:srgbClr val="000000"/>
      </a:dk1>
      <a:lt1>
        <a:srgbClr val="FFFFFF"/>
      </a:lt1>
      <a:dk2>
        <a:srgbClr val="001E2A"/>
      </a:dk2>
      <a:lt2>
        <a:srgbClr val="E7E6E6"/>
      </a:lt2>
      <a:accent1>
        <a:srgbClr val="0069B1"/>
      </a:accent1>
      <a:accent2>
        <a:srgbClr val="00C7B1"/>
      </a:accent2>
      <a:accent3>
        <a:srgbClr val="7F94DD"/>
      </a:accent3>
      <a:accent4>
        <a:srgbClr val="59CBE8"/>
      </a:accent4>
      <a:accent5>
        <a:srgbClr val="991D66"/>
      </a:accent5>
      <a:accent6>
        <a:srgbClr val="C3D600"/>
      </a:accent6>
      <a:hlink>
        <a:srgbClr val="FF8200"/>
      </a:hlink>
      <a:folHlink>
        <a:srgbClr val="BA0C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67B4E-6D9C-4220-8DEA-E86FBC649AEB}" vid="{FA924388-CD6D-40E6-81A0-B021578981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0.WOE_Generic</Template>
  <TotalTime>82</TotalTime>
  <Words>415</Words>
  <Application>Microsoft Office PowerPoint</Application>
  <PresentationFormat>Widescreen</PresentationFormat>
  <Paragraphs>129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Case Study  / Workshop</vt:lpstr>
      <vt:lpstr>Issues / Claims</vt:lpstr>
      <vt:lpstr>Collision </vt:lpstr>
      <vt:lpstr>Collision (cont’d)</vt:lpstr>
      <vt:lpstr>Collision (cont’d)</vt:lpstr>
      <vt:lpstr>Issues / Claims</vt:lpstr>
      <vt:lpstr>Issues / Claims</vt:lpstr>
      <vt:lpstr>Issues / Claims</vt:lpstr>
      <vt:lpstr>Issues / Claims</vt:lpstr>
      <vt:lpstr>Issues / Claims</vt:lpstr>
      <vt:lpstr>Issues / Claims</vt:lpstr>
      <vt:lpstr>Thank you.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 / Workshop</dc:title>
  <dc:creator>Barker Victoria</dc:creator>
  <cp:lastModifiedBy>Brooke Turpin</cp:lastModifiedBy>
  <cp:revision>6</cp:revision>
  <dcterms:created xsi:type="dcterms:W3CDTF">2019-07-29T15:54:45Z</dcterms:created>
  <dcterms:modified xsi:type="dcterms:W3CDTF">2022-09-07T14:43:23Z</dcterms:modified>
</cp:coreProperties>
</file>