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345" r:id="rId3"/>
    <p:sldId id="518" r:id="rId4"/>
    <p:sldId id="684" r:id="rId5"/>
    <p:sldId id="557" r:id="rId6"/>
    <p:sldId id="678" r:id="rId7"/>
    <p:sldId id="510" r:id="rId8"/>
    <p:sldId id="651" r:id="rId9"/>
    <p:sldId id="564" r:id="rId10"/>
    <p:sldId id="317" r:id="rId11"/>
    <p:sldId id="565" r:id="rId12"/>
    <p:sldId id="685" r:id="rId13"/>
    <p:sldId id="744" r:id="rId14"/>
    <p:sldId id="688" r:id="rId15"/>
    <p:sldId id="698" r:id="rId16"/>
    <p:sldId id="672" r:id="rId17"/>
    <p:sldId id="693" r:id="rId18"/>
    <p:sldId id="633" r:id="rId19"/>
    <p:sldId id="602" r:id="rId20"/>
    <p:sldId id="676" r:id="rId21"/>
    <p:sldId id="677" r:id="rId22"/>
    <p:sldId id="736" r:id="rId23"/>
    <p:sldId id="323" r:id="rId24"/>
    <p:sldId id="738" r:id="rId25"/>
    <p:sldId id="328" r:id="rId26"/>
    <p:sldId id="740" r:id="rId27"/>
    <p:sldId id="640" r:id="rId28"/>
    <p:sldId id="641" r:id="rId29"/>
    <p:sldId id="642" r:id="rId30"/>
    <p:sldId id="607" r:id="rId31"/>
    <p:sldId id="725" r:id="rId32"/>
    <p:sldId id="726" r:id="rId33"/>
    <p:sldId id="746" r:id="rId34"/>
    <p:sldId id="727" r:id="rId35"/>
    <p:sldId id="729" r:id="rId36"/>
    <p:sldId id="728" r:id="rId37"/>
    <p:sldId id="732" r:id="rId38"/>
    <p:sldId id="705" r:id="rId39"/>
    <p:sldId id="733" r:id="rId40"/>
    <p:sldId id="745" r:id="rId41"/>
    <p:sldId id="701" r:id="rId42"/>
    <p:sldId id="638" r:id="rId43"/>
    <p:sldId id="630" r:id="rId44"/>
    <p:sldId id="669" r:id="rId45"/>
    <p:sldId id="326" r:id="rId46"/>
    <p:sldId id="49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3B3BA-A8F7-4722-9D07-FE84F24D6485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A98A1-805E-43D6-9218-D50D3537A0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49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19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40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8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838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22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63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181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14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645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60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4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54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20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3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79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707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847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3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71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445CF-5132-42F9-9AFB-3FC353209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69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032ADBF-D7F5-5340-BFC2-7C4FE1D71C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32" y="4808790"/>
            <a:ext cx="10515600" cy="93432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482" y="5743118"/>
            <a:ext cx="10515600" cy="88907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BA0C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35DF78B-D900-9346-884B-D1262C9188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600" y="812739"/>
            <a:ext cx="1774190" cy="474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D636F-9EC2-F040-8B26-7198B4E488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0000" y="6394450"/>
            <a:ext cx="451969" cy="1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4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9E7B6-9D2C-1642-AD57-B91A7ECAD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60000"/>
            <a:ext cx="2628900" cy="4860000"/>
          </a:xfrm>
        </p:spPr>
        <p:txBody>
          <a:bodyPr vert="eaVert"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C5C63-C8B9-9345-AF22-ABA8A3488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800" y="1260000"/>
            <a:ext cx="7734300" cy="4860000"/>
          </a:xfrm>
        </p:spPr>
        <p:txBody>
          <a:bodyPr vert="eaVert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63C7-4E9E-C447-A7F3-C311CC041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06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234FB-D034-6C49-B8B4-3C58C3770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3343656"/>
            <a:ext cx="6115291" cy="736317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5656"/>
            <a:ext cx="6115291" cy="5511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GB" noProof="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B9D061B-B127-F648-91A2-7230928AA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490393"/>
            <a:ext cx="1612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5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go container&#10;&#10;Description automatically generated">
            <a:extLst>
              <a:ext uri="{FF2B5EF4-FFF2-40B4-BE49-F238E27FC236}">
                <a16:creationId xmlns:a16="http://schemas.microsoft.com/office/drawing/2014/main" id="{F853F520-5C99-9344-A40C-C39CEF029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208ED-1F96-1948-940E-34FC2CAB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959862"/>
            <a:ext cx="10515600" cy="1085399"/>
          </a:xfrm>
        </p:spPr>
        <p:txBody>
          <a:bodyPr anchor="b">
            <a:normAutofit/>
          </a:bodyPr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A9B42-8217-4943-A2CB-D8BFB479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6120000"/>
            <a:ext cx="10515600" cy="663262"/>
          </a:xfrm>
        </p:spPr>
        <p:txBody>
          <a:bodyPr/>
          <a:lstStyle>
            <a:lvl1pPr marL="0" indent="0">
              <a:buNone/>
              <a:defRPr sz="2400">
                <a:solidFill>
                  <a:srgbClr val="BA0C2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A137BC5-2BD5-CB41-BFB4-693F0F0189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13600" y="812739"/>
            <a:ext cx="1774190" cy="4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34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CFA46C3-C696-B44A-8EC6-6F28DFE5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2AC1C-8CBC-6A4B-90AE-01A2888E1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D44B675-F8FC-6A49-9351-CA094EC2F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1DB3234-21D1-EC41-8C7D-1C3726C11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BC216D-67CC-C04A-805F-D63CAA57F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4D61E-1D86-6645-A623-0AC734D5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A65C-644E-5640-B5CD-4C7A1A3A0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25625"/>
            <a:ext cx="51804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23BAA-7E3B-9C45-A00F-F8E50C66D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79347-0D3C-AC42-A85B-9346DE7AB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78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AE0A8C8-7DA7-FC42-A023-4BF67844EA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668D6B9C-7EEF-5D40-8D9F-5C4E43E70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E0348-C529-9549-B9BE-7895E8F7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800212" cy="72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FBD5-8142-404E-8190-CA27EE2F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BA0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0E7B-06C2-A64C-A212-AFE7D722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999" y="2505075"/>
            <a:ext cx="5180400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D4F19-AB91-E24B-8399-947185680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BA0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A9904-E80E-7D4E-BC36-AC05640BD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0400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F3AF0-3D67-2A4D-9268-CB9F190022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74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C85EDAA-2D26-5C41-97FB-235C68DF92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83A076-EFD0-7444-BEC9-C492423BFA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53181B-ACBF-744C-9ECE-0140E3B8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1D126-52C9-B046-8B0D-BBF808F9B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426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B27D1E4-1C7D-E349-8F12-C21753047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17807BD-F32F-E045-ABD3-1549D48363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F94CA-F1E6-AA46-8BC5-6B0701ACC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680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0F43CE8-D278-794E-B99A-4FAFE6B145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50AFBBB-89EA-BB49-9550-5DEFC1550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EDA7E-BC62-7E4A-815C-B28137A6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BA0C2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0581-9DA6-D042-BA2D-9D9F7C7E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537F2-394F-D848-AF3B-04C92834B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8E38-E917-584E-B689-9466A0679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91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813217-86C0-A245-9664-2B1C9715EF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007A1E-6622-2941-BF35-353DEB6C2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9EC28-80E0-2741-B04C-75DC010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BA0C2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E5C1-DB1B-9647-ACB6-97974EEDE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8D798-8F8E-1B40-A89D-36172C8A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39F7-9ED8-7D42-9751-0FEBAA7FE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9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CFA46C3-C696-B44A-8EC6-6F28DFE5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07A6-7CD5-954D-A612-5BFAB12C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0AE7-356A-DD44-B6E0-E22566E4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2AC1C-8CBC-6A4B-90AE-01A2888E17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A5C48E-782C-1A49-A3A9-7BBE307A09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ED7064-9CA4-5C4F-9165-2974553714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0000" y="6394450"/>
            <a:ext cx="451969" cy="1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80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A1ACADF-FC9E-7F4D-A0D6-9688F46A9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E27F3F4-325D-5046-9714-997FBB8A9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7AE8E0-B5F1-F64F-AEB6-56DDCFD6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B7342-8B08-A841-8525-36F28403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0000" y="1259999"/>
            <a:ext cx="10453800" cy="486000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6724F-09E7-0347-A657-B5EAAD3DC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39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63AF8B3-631E-1548-ABCE-832374FD14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244163-2C8A-504F-8E63-4A069A9784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9E7B6-9D2C-1642-AD57-B91A7ECAD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260000"/>
            <a:ext cx="2628900" cy="48600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C5C63-C8B9-9345-AF22-ABA8A3488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800" y="1260000"/>
            <a:ext cx="7734300" cy="4860000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363C7-4E9E-C447-A7F3-C311CC0419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80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234FB-D034-6C49-B8B4-3C58C3770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8D10DF-F82A-534F-9594-A33103EA1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800" y="3343656"/>
            <a:ext cx="6115291" cy="736317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F2B61-A574-BF42-8CE9-ED3ED47D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5656"/>
            <a:ext cx="6115291" cy="55112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D4C4803-DA07-754F-89B3-563486A1F1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4000" y="813600"/>
            <a:ext cx="1800000" cy="4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D61E-1D86-6645-A623-0AC734D5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8A65C-644E-5640-B5CD-4C7A1A3A0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1825625"/>
            <a:ext cx="5180400" cy="435133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323BAA-7E3B-9C45-A00F-F8E50C66D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79347-0D3C-AC42-A85B-9346DE7AB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92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0348-C529-9549-B9BE-7895E8F7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800212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7FBD5-8142-404E-8190-CA27EE2F9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BA0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10E7B-06C2-A64C-A212-AFE7D722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999" y="2505075"/>
            <a:ext cx="5180400" cy="368458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D4F19-AB91-E24B-8399-947185680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0400" cy="720000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BA0C2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0A9904-E80E-7D4E-BC36-AC05640BD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0400" cy="368458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F3AF0-3D67-2A4D-9268-CB9F190022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447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81B-ACBF-744C-9ECE-0140E3B8E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1D126-52C9-B046-8B0D-BBF808F9B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41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F94CA-F1E6-AA46-8BC5-6B0701ACC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17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DA7E-BC62-7E4A-815C-B28137A6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BA0C2F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0581-9DA6-D042-BA2D-9D9F7C7E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537F2-394F-D848-AF3B-04C92834B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036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8E38-E917-584E-B689-9466A0679D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91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EC28-80E0-2741-B04C-75DC010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200"/>
            <a:ext cx="3960000" cy="1440000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BA0C2F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E5C1-DB1B-9647-ACB6-97974EEDE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8D798-8F8E-1B40-A89D-36172C8A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2057400"/>
            <a:ext cx="3960000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339F7-9ED8-7D42-9751-0FEBAA7FE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45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8E0-B5F1-F64F-AEB6-56DDCFD6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B7342-8B08-A841-8525-36F28403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0000" y="1259999"/>
            <a:ext cx="10453800" cy="486000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6724F-09E7-0347-A657-B5EAAD3DCF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9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8F00B7E-E324-734D-8E54-79E334548A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5F8BB-E3E3-CC49-99CD-0442DE68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607E9-78E8-2D4E-94FE-E46961B5C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1045380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800BB-61E2-EF4E-AC40-CEC25DF0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0839" y="6356350"/>
            <a:ext cx="2935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32C73545-33C0-E643-AE74-1C778BA598D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F9711-B337-2445-983F-CC1088B95E9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0000" y="6394450"/>
            <a:ext cx="451969" cy="17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41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78326F-2D80-B84B-8CAB-938111A5FF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5F8BB-E3E3-CC49-99CD-0442DE68B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0000"/>
            <a:ext cx="792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607E9-78E8-2D4E-94FE-E46961B5C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60000"/>
            <a:ext cx="10453800" cy="478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4CEE6-C7F3-EB47-880F-B3A94E31FE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72292" y="504100"/>
            <a:ext cx="1612900" cy="4318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800BB-61E2-EF4E-AC40-CEC25DF06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0839" y="6356350"/>
            <a:ext cx="2935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0F46F-C13F-3844-AA0F-22DF153283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80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A0C2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A0C2F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tony.paulson@westpandi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ian.clarke@westpandi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019460E-6EA2-03DF-1AEB-EDF00B74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51" y="5067723"/>
            <a:ext cx="6596543" cy="9350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Sanctions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EA8852-ECC7-5CE0-B296-37D562769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551" y="6194738"/>
            <a:ext cx="8770192" cy="66326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400" dirty="0"/>
              <a:t>West of England Member Training Week,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209094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315" y="926667"/>
            <a:ext cx="9505056" cy="792088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Enforcement of sanctions – penalties</a:t>
            </a:r>
            <a:br>
              <a:rPr lang="en-US" dirty="0">
                <a:latin typeface="Arial" pitchFamily="34" charset="0"/>
                <a:ea typeface="+mn-ea"/>
              </a:rPr>
            </a:br>
            <a:endParaRPr lang="en-GB" dirty="0">
              <a:latin typeface="Arial" pitchFamily="34" charset="0"/>
              <a:ea typeface="+mn-ea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069315" y="1590640"/>
            <a:ext cx="10053370" cy="48768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Denial of travel to US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Asset freeze in US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Corporate and individual fines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Denial of access to US banking system – no longer able to trade in US$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Designation – unable to trade ships, raise finance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Criminal penalties in EU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Loss of insurance cover – voyage or complete</a:t>
            </a:r>
          </a:p>
          <a:p>
            <a:pPr algn="just">
              <a:lnSpc>
                <a:spcPct val="150000"/>
              </a:lnSpc>
              <a:buClr>
                <a:srgbClr val="0081AB"/>
              </a:buClr>
              <a:buFontTx/>
              <a:buChar char="•"/>
            </a:pPr>
            <a:endParaRPr lang="en-GB" altLang="zh-CN" sz="2400" dirty="0">
              <a:latin typeface="Arial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6223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4D5FAF-6F74-88B0-8FE8-19FE5BDEE1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UK Actions on Russia and Russia-related Sanctions | The Trade Practitioner">
            <a:extLst>
              <a:ext uri="{FF2B5EF4-FFF2-40B4-BE49-F238E27FC236}">
                <a16:creationId xmlns:a16="http://schemas.microsoft.com/office/drawing/2014/main" id="{1FB25CE4-526A-293B-1692-4F7EFA000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8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DBBBD5-01F4-40CC-8C98-7DE540954783}"/>
              </a:ext>
            </a:extLst>
          </p:cNvPr>
          <p:cNvSpPr/>
          <p:nvPr/>
        </p:nvSpPr>
        <p:spPr>
          <a:xfrm>
            <a:off x="1524000" y="0"/>
            <a:ext cx="82369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A871B5-0342-4565-99E9-964C69935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7" y="402399"/>
            <a:ext cx="6157494" cy="4615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37371-F026-4191-B1B9-0EB4DB7F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98986"/>
            <a:ext cx="6730567" cy="5047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E9A32-BBC8-4CC0-A103-FF76440A9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58" y="1221668"/>
            <a:ext cx="6943946" cy="5206435"/>
          </a:xfrm>
          <a:prstGeom prst="rect">
            <a:avLst/>
          </a:prstGeom>
        </p:spPr>
      </p:pic>
      <p:pic>
        <p:nvPicPr>
          <p:cNvPr id="1032" name="Picture 8" descr="Joe Biden wants to re-enter the nuclear deal with Iran | The Economist">
            <a:extLst>
              <a:ext uri="{FF2B5EF4-FFF2-40B4-BE49-F238E27FC236}">
                <a16:creationId xmlns:a16="http://schemas.microsoft.com/office/drawing/2014/main" id="{4BC4ABD0-619E-10F1-44A3-923F3B87F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4067" r="5737" b="5494"/>
          <a:stretch/>
        </p:blipFill>
        <p:spPr bwMode="auto">
          <a:xfrm>
            <a:off x="3449754" y="1550077"/>
            <a:ext cx="6945513" cy="522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2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58297" y="1700808"/>
            <a:ext cx="10075406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Crude, CPPs, gases, petrochemicals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Goods which support refining capacity (including sulphur)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Oil and gas exploration and production equipment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Materials to be used in nuclear &amp; energy industries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Cars or car parts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Supply of shipping services &amp; insurance</a:t>
            </a:r>
          </a:p>
          <a:p>
            <a:pPr marL="0" indent="0" algn="just">
              <a:buClr>
                <a:srgbClr val="0081AB"/>
              </a:buClr>
              <a:buNone/>
            </a:pPr>
            <a:endParaRPr lang="en-GB" altLang="zh-CN" sz="2600" dirty="0">
              <a:latin typeface="Arial" pitchFamily="34" charset="0"/>
              <a:sym typeface="Wingdings" pitchFamily="2" charset="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7" y="941983"/>
            <a:ext cx="7023100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Iran –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what is prohibited?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395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58297" y="1490170"/>
            <a:ext cx="9783874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“Significant” transactions involving: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raw or semi-finished metals (e.g. aluminium &amp; steel) + coal to/from Iran (includes ores)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goods or services used in connection with iron, steel, aluminium, or copper sectors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What does “significant” mean? No clear answer, case-by-case basis, based on OFAC assessment of several factors</a:t>
            </a:r>
            <a:endParaRPr lang="en-GB" altLang="zh-CN" sz="2600" dirty="0">
              <a:latin typeface="Arial" pitchFamily="34" charset="0"/>
              <a:sym typeface="Wingdings" pitchFamily="2" charset="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7" y="491030"/>
            <a:ext cx="7023100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Iran –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what is prohibited?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5651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047280" y="1668240"/>
            <a:ext cx="9286541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Food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Agricultural goods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Medicines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Humanitarian goods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(Always assuming no SDN involvement)</a:t>
            </a:r>
          </a:p>
          <a:p>
            <a:pPr marL="0" indent="0" algn="just">
              <a:lnSpc>
                <a:spcPct val="150000"/>
              </a:lnSpc>
              <a:buClr>
                <a:srgbClr val="0081AB"/>
              </a:buClr>
              <a:buNone/>
            </a:pPr>
            <a:endParaRPr lang="en-GB" altLang="zh-CN" sz="2400" dirty="0">
              <a:latin typeface="Arial" pitchFamily="34" charset="0"/>
              <a:sym typeface="Wingdings" pitchFamily="2" charset="2"/>
            </a:endParaRPr>
          </a:p>
          <a:p>
            <a:pPr algn="just">
              <a:lnSpc>
                <a:spcPct val="150000"/>
              </a:lnSpc>
              <a:buClr>
                <a:srgbClr val="0081AB"/>
              </a:buClr>
              <a:buFont typeface="Arial" panose="020B0604020202020204" pitchFamily="34" charset="0"/>
              <a:buChar char="•"/>
            </a:pPr>
            <a:endParaRPr lang="en-GB" altLang="zh-CN" sz="2400" dirty="0">
              <a:latin typeface="Arial" pitchFamily="34" charset="0"/>
              <a:sym typeface="Wingdings" pitchFamily="2" charset="2"/>
            </a:endParaRPr>
          </a:p>
          <a:p>
            <a:pPr marL="0" indent="0" algn="just">
              <a:buClr>
                <a:srgbClr val="0081AB"/>
              </a:buClr>
              <a:buNone/>
            </a:pPr>
            <a:endParaRPr lang="en-GB" altLang="zh-CN" sz="2400" dirty="0">
              <a:latin typeface="Arial" pitchFamily="34" charset="0"/>
              <a:sym typeface="Wingdings" pitchFamily="2" charset="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629599"/>
            <a:ext cx="7023100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Iran – 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what is allowed?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985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1058296" y="1057617"/>
            <a:ext cx="9737221" cy="515719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Do not: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Trade with SDNs – check lists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Carry prohibited goods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Make payments in US$ (or mask them)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Use Tidewater Middle East terminals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Club unlikely to be able to support you: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Payments to Iran impossible – surveyors, correspondents, claims, reimbursements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No bail</a:t>
            </a:r>
          </a:p>
          <a:p>
            <a:pPr lvl="1" algn="just">
              <a:lnSpc>
                <a:spcPct val="100000"/>
              </a:lnSpc>
              <a:buClr>
                <a:srgbClr val="C00000"/>
              </a:buClr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Reinsurance shortfall risks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zh-CN" sz="2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Limitation an illusion – “Alpine Eternity”</a:t>
            </a:r>
          </a:p>
          <a:p>
            <a:pPr algn="just">
              <a:lnSpc>
                <a:spcPct val="150000"/>
              </a:lnSpc>
              <a:buClr>
                <a:srgbClr val="0081AB"/>
              </a:buClr>
              <a:buFont typeface="Arial" panose="020B0604020202020204" pitchFamily="34" charset="0"/>
              <a:buChar char="•"/>
            </a:pPr>
            <a:endParaRPr lang="en-GB" altLang="zh-CN" sz="2600" b="1" dirty="0">
              <a:solidFill>
                <a:srgbClr val="0081AB"/>
              </a:solidFill>
              <a:latin typeface="Arial" pitchFamily="34" charset="0"/>
              <a:sym typeface="Wingdings" pitchFamily="2" charset="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2982" y="410759"/>
            <a:ext cx="7560840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Iran – beware!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8404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5173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1069313" y="1614054"/>
            <a:ext cx="9462811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Oil and petroleum products from Syria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Jet fuel &amp; additives into Syria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Making economic resources available to SDNs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Assad regime and those involved in repression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Government departments may be ultimate receiver – cannot pay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Fines for cargo shortages – cannot pay</a:t>
            </a:r>
          </a:p>
          <a:p>
            <a:pPr>
              <a:lnSpc>
                <a:spcPct val="150000"/>
              </a:lnSpc>
              <a:buClr>
                <a:srgbClr val="0081AB"/>
              </a:buClr>
              <a:buFontTx/>
              <a:buChar char="•"/>
            </a:pPr>
            <a:endParaRPr lang="en-GB" sz="2400" dirty="0">
              <a:latin typeface="Arial" pitchFamily="34" charset="0"/>
            </a:endParaRPr>
          </a:p>
          <a:p>
            <a:pPr>
              <a:lnSpc>
                <a:spcPct val="150000"/>
              </a:lnSpc>
              <a:buClr>
                <a:srgbClr val="0081AB"/>
              </a:buClr>
              <a:buFontTx/>
              <a:buChar char="•"/>
            </a:pPr>
            <a:endParaRPr lang="en-GB" sz="2400" dirty="0">
              <a:latin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314" y="943365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Prohibited transactions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9794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616" y="963504"/>
            <a:ext cx="7920000" cy="7200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History of sanctions</a:t>
            </a:r>
            <a:b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616" y="1619496"/>
            <a:ext cx="10038768" cy="45259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Sanctions used in the past but limited effect 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Clinton government - use of “smart sanctions”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Targeting individuals, companies and other specific entities rather than entire population 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Recent sanctions measures have often seen  concentration on the maritime community…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GB" sz="2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323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1058297" y="1514753"/>
            <a:ext cx="9914503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Key installations often government owned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e.g. Banias - “Syrian Government-controlled”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Terminal &amp; pipelines operated by Syrian Company for Oil Transport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Sanctioned by EU and US – no port dues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Payments to Syria very difficult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Bail very unlikely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Reinsurance shortfalls?</a:t>
            </a:r>
          </a:p>
          <a:p>
            <a:pPr>
              <a:lnSpc>
                <a:spcPct val="150000"/>
              </a:lnSpc>
              <a:buClr>
                <a:srgbClr val="0081AB"/>
              </a:buClr>
              <a:buFontTx/>
              <a:buChar char="•"/>
            </a:pPr>
            <a:endParaRPr lang="en-GB" sz="2600" dirty="0">
              <a:latin typeface="Arial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7" y="725725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Syria – beware!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6012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EFC48-16A4-4A5E-91B3-030C3FC40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"/>
            <a:ext cx="12192000" cy="68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7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144" y="294264"/>
            <a:ext cx="8562750" cy="7200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Venezuela – lack of clarity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61C-1979-864F-A00B-712F1432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144" y="1067475"/>
            <a:ext cx="10643476" cy="560442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No clear lines around what is and isn’t permissible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Reliance instead on couple of key phrases: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“Operating in oil sector of the Venezuelan economy”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“Materially assisted, sponsored, or provided financial, material, or technological support for, or goods or services to or in support of [a sanctioned entity]”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Interpretation has changed over time, to target different trades and build pressure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Designate first, ask questions later?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Learned from experience that full fleet designation not necessary – only one and extract promise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FD4C-83FF-D748-A00E-2AF073516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8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94129" y="1066463"/>
            <a:ext cx="10349932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PDVSA made SDN Jan 19, several general licences issued, non-US persons can still trade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But US interpreting regulations fluidly to suit immediate political goals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Ships carrying petroleum Cuba - Venezuela “operating in oil sector of Venezuelan economy”; designated without warning – flag, class, insurance cancelled immediately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Further warnings from US administration: trade with PdVSA may be treated same way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Carriage of petcoke may be permissible for non-US persons but still bears risk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4129" y="307638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Oil Sector/PDVSA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27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46" y="397442"/>
            <a:ext cx="9906358" cy="7200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Venezuela – beware!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61C-1979-864F-A00B-712F1432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846" y="1209212"/>
            <a:ext cx="10980738" cy="54435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buClr>
                <a:srgbClr val="C00000"/>
              </a:buClr>
              <a:buFontTx/>
              <a:buChar char="•"/>
            </a:pPr>
            <a:r>
              <a:rPr lang="en-GB" sz="3100" dirty="0">
                <a:solidFill>
                  <a:schemeClr val="accent1">
                    <a:lumMod val="50000"/>
                  </a:schemeClr>
                </a:solidFill>
              </a:rPr>
              <a:t>Avoid any dealings with a designated entity – i.e. oil sector or Govt entity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Tx/>
              <a:buChar char="•"/>
            </a:pPr>
            <a:r>
              <a:rPr lang="en-GB" sz="3100" dirty="0">
                <a:solidFill>
                  <a:schemeClr val="accent1">
                    <a:lumMod val="50000"/>
                  </a:schemeClr>
                </a:solidFill>
              </a:rPr>
              <a:t>Trade with private parties should be lower risk but check true ownership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Tx/>
              <a:buChar char="•"/>
            </a:pPr>
            <a:r>
              <a:rPr lang="en-GB" sz="3100" dirty="0">
                <a:solidFill>
                  <a:schemeClr val="accent1">
                    <a:lumMod val="50000"/>
                  </a:schemeClr>
                </a:solidFill>
              </a:rPr>
              <a:t>Avoid use of US$ and “Petro” cryptocurrency</a:t>
            </a:r>
          </a:p>
          <a:p>
            <a:pPr>
              <a:lnSpc>
                <a:spcPct val="130000"/>
              </a:lnSpc>
              <a:buClr>
                <a:srgbClr val="C00000"/>
              </a:buClr>
              <a:buFontTx/>
              <a:buChar char="•"/>
            </a:pPr>
            <a:r>
              <a:rPr lang="en-GB" sz="3100" dirty="0">
                <a:solidFill>
                  <a:schemeClr val="accent1">
                    <a:lumMod val="50000"/>
                  </a:schemeClr>
                </a:solidFill>
              </a:rPr>
              <a:t>Systemic risk of trading to Venezuela if SDN inadvertently becomes involved, e.g. contact with PdVSA facility, oil spill cleaned by Government assets:</a:t>
            </a:r>
          </a:p>
          <a:p>
            <a:pPr marL="685800" lvl="2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Club unable to pay any fees/claims/reimbursements or provide bail</a:t>
            </a:r>
          </a:p>
          <a:p>
            <a:pPr marL="685800" lvl="2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OFAC licence may be required and our banks might refuse anyway</a:t>
            </a:r>
          </a:p>
          <a:p>
            <a:pPr marL="685800" lvl="2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Vessel may be heavily delayed at the least</a:t>
            </a:r>
          </a:p>
          <a:p>
            <a:pPr marL="685800" lvl="2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If major claim, US reinsurers may not pay and Member may have to bear shortfall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Club cover remains in place for calls to Venezuela - but will cease immediately if designated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  <a:buClr>
                <a:srgbClr val="C00000"/>
              </a:buClr>
              <a:buFontTx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May designate without warning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FD4C-83FF-D748-A00E-2AF073516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7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0FE0D-45AB-4C8B-9119-4A9FFDE5E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58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3E26-0A3E-900E-36A8-FD139A40E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Cuba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AAA71-9FAD-0BDC-461E-23AA84D43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0000"/>
            <a:ext cx="10453800" cy="54614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US sanctions do not directly target non-US persons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Many entities in Cuba SDN listed in US (often state owned)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Cuban state is not in itself sanctioned but its state companies are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The 50% SDN ownership “waterfall effect” may be material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US SDN list has no extraterritorial effect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But a non-US person can face sanctions if they knowingly cause, aid or abet a US person violating primary sanctions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734BA-5DD6-0662-1394-FDDF5C0C8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4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26D8-4434-6A7C-DF21-BB6A391F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The 180 Day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9F808-9B8A-C449-691C-15682C896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80000"/>
            <a:ext cx="10453800" cy="478548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Non-US vessel that calls Cuba cannot call in USA waters for 180 days unless authorised by OFAC, even for repairs or bunkers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But vessel exempt if carries cargo to Cuba from third country classified as EAR99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EAR99 depends on whether for anti-terrorism reasons the cargo would be controlled under US export rules (the Commerce Control List)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Agricultural goods and low technology do not need a US export license so are clear under EAR99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Department of Commerce BIS provides further guidance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3E9FB-1D4F-24C5-1AEC-7496AC0381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27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FCCA-E50A-DE93-B08E-8F7B13431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839" y="676359"/>
            <a:ext cx="7920000" cy="720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Cuba – beware!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820AE-B6D3-CE73-2F47-8D5E8583A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6885"/>
            <a:ext cx="10453800" cy="14370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Banks may not permit even Euro or non-USD transactions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The Club may not be able to assist/secure/pay claims that involve US sanctions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Especially if SDN involved (perhaps inadvertently – FFO, pollution clean-up, etc.)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Even if clear, there may be recovery shortfalls with reinsurers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Make sure cargo is EAR99 or no US calls for 180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40D2C-1EF2-ADA2-31D6-DA252C5FEE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57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itain Unveils New Aviation Sanctions Against Russia">
            <a:extLst>
              <a:ext uri="{FF2B5EF4-FFF2-40B4-BE49-F238E27FC236}">
                <a16:creationId xmlns:a16="http://schemas.microsoft.com/office/drawing/2014/main" id="{9A163E93-5352-AF61-3CFA-0D2C09BD6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96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533" y="1013991"/>
            <a:ext cx="7835776" cy="758825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Why are we a target?</a:t>
            </a:r>
            <a:br>
              <a:rPr lang="en-GB" dirty="0"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533" y="1524465"/>
            <a:ext cx="10084934" cy="4319544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Governments realised maritime/insurance community is conservative &amp; risk adverse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Key to curtailing trade with targeted state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Encourage grey areas – creates uncertainty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Blunt (but effective?) means of bringing about change 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</a:rPr>
              <a:t>Current tool of choice - unlikely to see an end to them soon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047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83651" y="988428"/>
            <a:ext cx="10531449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Unprecedented sanctions framework intended to bring about Russia’s withdrawal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Three primary regimes US, EU &amp; UK but other individual measures (e.g. Canada, Japan, Australia, New Zealand)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have been most prolific – now on 6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 sanctions package (Regulation 833/2014)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UK particularly active in designating oligarchs + import &amp; export bans on cargoes, also important due to insurance industry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US blocking sanctions on banks, restrictions on some entities &amp; trade restrictions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Some coordination between the three but not fully consistent – need to consider the impact of all three on your trades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Ukraine war – a whole new world of sanctions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6082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83651" y="988428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Iron and Steel – import into EU &amp; UK + transport to any other country from Russia, explicit insurance prohibition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Coal/solid fossil fuel + goods which earn Russia significant revenue (e.g. cement, rubber, wood, some fertilisers) - import into the EU, now prohibition on carriage &amp; insurance of that carriage worldwide by any EU entity following re-interpretation &amp; FAQs 10 August 2022: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“It shall be </a:t>
            </a:r>
            <a:r>
              <a:rPr lang="en-GB" sz="2200" u="sng" dirty="0">
                <a:solidFill>
                  <a:schemeClr val="accent1">
                    <a:lumMod val="50000"/>
                  </a:schemeClr>
                </a:solidFill>
              </a:rPr>
              <a:t>prohibited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to purchase, </a:t>
            </a:r>
            <a:r>
              <a:rPr lang="en-GB" sz="2200" u="sng" dirty="0">
                <a:solidFill>
                  <a:schemeClr val="accent1">
                    <a:lumMod val="50000"/>
                  </a:schemeClr>
                </a:solidFill>
              </a:rPr>
              <a:t>import, or transfer, directly or indirectly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, goods which generate significant revenues for Russia thereby enabling its actions destabilising the situation in Ukraine, as listed in Annex XXI </a:t>
            </a:r>
            <a:r>
              <a:rPr lang="en-GB" sz="2200" u="sng" dirty="0">
                <a:solidFill>
                  <a:schemeClr val="accent1">
                    <a:lumMod val="50000"/>
                  </a:schemeClr>
                </a:solidFill>
              </a:rPr>
              <a:t>into the Union 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if they originate in Russia or are exported from Russia.”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Russian Sanctions – current cargo restrictions (1)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7558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19483" y="1058146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Oil – import into EU &amp; US (UK currently has no prohibition although phase out planned)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– carriage of Russian crude into EU only allowed until 5 December 2022, products until 5 February (gas currently not included); EU insurers can provide cover until 5 December as long as vessel was insured on 4 June 2022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No carriage by EU entity of Russian crude &amp; products after those dates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insurers prohibited from insuring carriage of these cargoes worldwide after 5 December 2022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G7 price cap mechanism?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Russian Sanctions – current cargo restrictions (2)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5312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19483" y="1174877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Jet fuel and additives – export from UK &amp; EU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Luxury Goods – export &amp; import US, export from EU &amp; UK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Restricted/military/dual use/oil refining/gas liquefaction/energy-related goods – export from US, UK &amp; EU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Russian Sanctions – current cargo restrictions (3)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2469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83651" y="1094557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US – some designated entries applicable to maritime trade, including number of vessels/shipping companies: FESCO, Northern Shipping, Sovcomflot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But primarily banks - US has 190 Russian banks + branches, EU + UK sanctions &amp; asset freezes, many removed from SWIFT system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Entitles such as Rosneft, Transneft and Gazprom subject to US sectorial sanctions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UK – designated Sovcomflot, wide number of individuals (c.1300), directors/ex-directors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EU designated wide range of entities, concentration on entities wholly or majority owned by Russian state (Annex XIX) with particular impacts on shipping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Russian Sanctions – designated entities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9404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83651" y="988428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Prohibited under Article 5aa of EU Regulation to “directly or indirectly engage” with designated entities listed in Annex XIX of the Regulation. Current list: 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Rosneft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Transneft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Gazprom Neft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Sovcomflot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Russian Maritime Register of Shipping</a:t>
            </a:r>
          </a:p>
          <a:p>
            <a:pPr lvl="1"/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Novorossiysk Commercial Sea Port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But certain exceptions apply, including: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Transactions </a:t>
            </a:r>
            <a:r>
              <a:rPr lang="en-GB" sz="2200" i="1" dirty="0">
                <a:solidFill>
                  <a:schemeClr val="accent1">
                    <a:lumMod val="50000"/>
                  </a:schemeClr>
                </a:solidFill>
              </a:rPr>
              <a:t>strictly necessary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 for import or transport into EU of natural gas, titanium, aluminium, copper, nickel, palladium &amp; iron ore, coal &amp; other solid fossil fuels; crude &amp; products regardless of destination</a:t>
            </a: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Russian Sanctions – designated entities (EU)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03716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83651" y="1094557"/>
            <a:ext cx="10940871" cy="52912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Transneft one of entities listed in Annex XIX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Majority shareholder of Novorossiysk Commercial Sea Port Group, which includes Port of Novorossiysk &amp; Primorsk Trade Port – major Russian export terminals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Now clarified that: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Entities, including vessels, with EU nexus prohibited from using these ports for any purpose apart from exceptions above; includes transactions strictly necessary for carriage of Russian crude &amp; products but EU insurer cannot provide cover for trade outside EU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Insurance for port calls not prohibited but EU insurer cannot make payment to designated parties or reimburse liabilities - Members essentially uninsured for FFO, etc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5" y="335732"/>
            <a:ext cx="8766839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Impact of Article 5aa on ports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88246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91185" y="1136588"/>
            <a:ext cx="10531449" cy="580949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Banks often adopt conservative approach + many Russian banks designated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Club may be unable to pay fees &amp; claims into Russia - or at least delayed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Banks may also block reimbursement claims even if Members pay first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Provision of bail problematic if not impossible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Inadvertent involvement of SDNs (e.g. FFO claim) would mean lengthy delays while Club seeks licence – may not be granted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Any reinsurance shortfall caused by sanctions falls back on Members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Sanctions situation extremely fluid &amp; subject to change at short notice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Remember any trade to Russia + transit now requires report to the Club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1185" y="447033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Systemic risks of trading to Russia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9968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991185" y="1136588"/>
            <a:ext cx="10531449" cy="580949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UK issued General Trade Licence (GTL) to clarify prohibitions around provision of insurance &amp; reinsurance by UK entities for vessels calling at Russian ports or transiting Russian waters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Requirement of GTL for insurer to hold details of voyage, must then store records for current year + four more years &amp; allow UK Government to inspect on demand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All Members trading to Russia must complete template &amp; submit to Club’s dedicated mailbox within one month of voyage completion (or potentially lose cover for any claims)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Club in scope because of London office + UK persons (but impact of Lux law)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91185" y="447033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Reporting trades to Russia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1109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3F3AF0-F1F8-41B3-B00E-FA7504CB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2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45" y="971436"/>
            <a:ext cx="7920000" cy="7200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Applicability of sanctions (US)</a:t>
            </a:r>
            <a:r>
              <a:rPr lang="en-GB" dirty="0">
                <a:latin typeface="Arial" panose="020B0604020202020204" pitchFamily="34" charset="0"/>
              </a:rPr>
              <a:t>		</a:t>
            </a:r>
            <a:br>
              <a:rPr lang="en-GB" dirty="0"/>
            </a:b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52"/>
          <a:stretch/>
        </p:blipFill>
        <p:spPr>
          <a:xfrm>
            <a:off x="2652713" y="2035994"/>
            <a:ext cx="7199239" cy="4489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3672" y="5517232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9845" y="533180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32863" y="4945523"/>
            <a:ext cx="158417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968208" y="3661397"/>
            <a:ext cx="1584176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20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1145791" y="1663715"/>
            <a:ext cx="9639722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(1)	No cover for any trade which exposes Club to risk of being or becoming subject to any sanction, prohibition or adverse action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(2)	No liability to Member where any liabilities, costs &amp; expenses not recovered from Pool, GXL contract or any other reinsurer because of sanctions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(3)	Where Member’s conduct might expose Club to risk of being or becoming subject to any sanction, prohibition or adverse action, Club entitled to terminate cover Member immediately &amp; without notice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314" y="921332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Club cover – Rule 19A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264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03135" y="6075856"/>
            <a:ext cx="3513097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9" y="5373217"/>
            <a:ext cx="3475021" cy="304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01183" y="5403699"/>
            <a:ext cx="3515049" cy="6895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1182" y="2518416"/>
            <a:ext cx="1754858" cy="28803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1375" y="3920862"/>
            <a:ext cx="1754858" cy="14778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1182" y="199519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Non-Pollution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99478" y="3243742"/>
            <a:ext cx="125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Pollution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3114" y="603520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Club retention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4478" y="557245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IG Pool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72264" y="603520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72264" y="55626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$10m - $100m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71495" y="447513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$100m - $1bn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81747" y="59945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81747" y="552203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$10m - $100m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01913" y="3773910"/>
            <a:ext cx="198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$100m - $3.08bn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53977" y="760211"/>
            <a:ext cx="7547743" cy="7588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81AB"/>
                </a:solidFill>
                <a:latin typeface="Trebuchet MS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Potential reinsurance shortfall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0081AB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1234" y="4221996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Group Excess Loss (GXL) Reinsurance</a:t>
            </a:r>
          </a:p>
        </p:txBody>
      </p:sp>
    </p:spTree>
    <p:extLst>
      <p:ext uri="{BB962C8B-B14F-4D97-AF65-F5344CB8AC3E}">
        <p14:creationId xmlns:p14="http://schemas.microsoft.com/office/powerpoint/2010/main" val="73045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013" y="693614"/>
            <a:ext cx="7547743" cy="758825"/>
          </a:xfrm>
        </p:spPr>
        <p:txBody>
          <a:bodyPr>
            <a:normAutofit fontScale="90000"/>
          </a:bodyPr>
          <a:lstStyle/>
          <a:p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69B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Potential reinsurance shortfall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3013" y="1369618"/>
            <a:ext cx="9622331" cy="452596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Club retention – not a problem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IG Pool – American Club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Group Excess Loss contract (GXL) – c.35% US capacity, EU reinsurers also key players in GXL contract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Clubs may be unable to reimburse reinsurance shortfall due to sanctions (unless certificated liabilities – re-pooled because of blue card exposure)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So may fall on Member’s shoulders</a:t>
            </a:r>
            <a:endParaRPr lang="en-GB" sz="2600" dirty="0">
              <a:latin typeface="Arial" pitchFamily="34" charset="0"/>
            </a:endParaRPr>
          </a:p>
          <a:p>
            <a:pPr algn="just">
              <a:lnSpc>
                <a:spcPct val="150000"/>
              </a:lnSpc>
              <a:buClr>
                <a:srgbClr val="0081AB"/>
              </a:buClr>
              <a:buFont typeface="Arial" panose="020B0604020202020204" pitchFamily="34" charset="0"/>
              <a:buChar char="•"/>
            </a:pPr>
            <a:endParaRPr lang="en-GB" sz="2600" dirty="0">
              <a:latin typeface="Arial" pitchFamily="34" charset="0"/>
            </a:endParaRPr>
          </a:p>
          <a:p>
            <a:pPr algn="just">
              <a:lnSpc>
                <a:spcPct val="150000"/>
              </a:lnSpc>
              <a:buClr>
                <a:srgbClr val="0081AB"/>
              </a:buClr>
              <a:buFont typeface="Arial" panose="020B0604020202020204" pitchFamily="34" charset="0"/>
              <a:buChar char="•"/>
            </a:pPr>
            <a:endParaRPr lang="en-GB" sz="26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96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Image result for sanctions">
            <a:extLst>
              <a:ext uri="{FF2B5EF4-FFF2-40B4-BE49-F238E27FC236}">
                <a16:creationId xmlns:a16="http://schemas.microsoft.com/office/drawing/2014/main" id="{84483962-5A23-4C93-B615-A424C09CCF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16B0-79F0-4BC4-B116-46A32DE1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58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2F68-2882-3D48-B4D4-FD9C2B29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66980"/>
            <a:ext cx="7920000" cy="720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How can your Club help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361C-1979-864F-A00B-712F1432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31" y="1081488"/>
            <a:ext cx="10980738" cy="5639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Sanctions are wide-ranging – not just EU/US issue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Grave penalties in case of violation, including loss of Club cover 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Members’ responsibility to ensure not in breach or risk losing insurance cover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But Club is happy to offers information &amp; advice:</a:t>
            </a:r>
          </a:p>
          <a:p>
            <a:pPr lvl="1">
              <a:lnSpc>
                <a:spcPct val="150000"/>
              </a:lnSpc>
            </a:pPr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Webpages on major sanctions risks (https://www.westpandi.com/news-and-insights/Sanctions)</a:t>
            </a:r>
          </a:p>
          <a:p>
            <a:pPr lvl="1">
              <a:lnSpc>
                <a:spcPct val="150000"/>
              </a:lnSpc>
            </a:pPr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Neptune provides sanctions information at port level</a:t>
            </a:r>
          </a:p>
          <a:p>
            <a:pPr lvl="1">
              <a:lnSpc>
                <a:spcPct val="150000"/>
              </a:lnSpc>
            </a:pPr>
            <a:r>
              <a:rPr lang="en-GB" sz="1900" dirty="0">
                <a:solidFill>
                  <a:schemeClr val="accent1">
                    <a:lumMod val="50000"/>
                  </a:schemeClr>
                </a:solidFill>
              </a:rPr>
              <a:t>Individual risk-based opinion of sanctions risk</a:t>
            </a:r>
          </a:p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Qwest Forensics – dedicated investigations and due diligence service, able to undertake detailed AIS tracking, investigation into ship movements when dark, full KYC (https://www.westpandi.com/Products/Qwest)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FD4C-83FF-D748-A00E-2AF0735162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00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AutoShape 2" descr="data:image/jpg;base64,/9j/4AAQSkZJRgABAQAAAQABAAD/2wCEAAkGBhQSERUUExQVFRUWFx0YGRgXGR0cGhodHBgcHB0ZGRwXGycfHRokHBocIC8gIycqLC0sGB8xNTAqNSYrLCwBCQoKDgwOGg8PGiwkHyQsLCwsKSwsLCwsLCwsLCwsLCwsKSwsLCwsLCwsLCksLCwsLCwsLCwsLCwsLCwsKSwpLP/AABEIAOUA3AMBIgACEQEDEQH/xAAcAAACAwEBAQEAAAAAAAAAAAAABgQFBwMCAQj/xABAEAABAwEGAwUECAYCAgMBAAABAgMRAAQFEiExQQZRYRMicYGRBzJCoRQXUlSSscHwIzNictHhgvGywhUkolP/xAAZAQADAQEBAAAAAAAAAAAAAAAAAgMBBAX/xAAlEQACAgICAgIDAAMAAAAAAAAAAQIRAyESMUFREyIEMmEUcfD/2gAMAwEAAhEDEQA/ANxooooAKKKKACiiigAoor4TQB9rytwASSAOZyFIvEHHa1qLVijLJTxzA6Ng5E/1HLkDrSpa0SMT7i3Vf1qKvQHIeVQnnUXS2Ujjb2zV18RWYa2hgeLiP81Is94tOe44hf8AaoH8jWIWiwLcHcsrqxzDatPIV0s9iUpSUBKUrGFJDhKCk4Y0wzpv86xZZeUHFezc6KRLpuO9GkiH0YeS1qcy5StKj6Hamm4Hn1shVowYiTGAECNpxbnXwirp34EZZUUUVpgUUUUAFFFFABRRRQAUUUUAFFFFABRRRQAUUUUAFFFFABRRRQAUg+0/iJSAiyNkhTolZGoRMYf+RnyHWn6sd4rcx3s+T8GBKencH6kmp5ZVEaCtku4rkUspQjffYDdR/e9P908LMs5lIW59tYk/8ZySPCoXBNnAQte5VhHgAP1J9BTLSYYJK/Js5W6Cqm/+G27UiFDCtOaHB7yT+qeYq2oqzViCxdj1pSpFneaUcx/GSSUFIzz5HICTmZ03pjS1By05V0ooSoBZtvtIu9oqSu0JBSSDCVqzBg5pSQfKuLftOsSlQFOYft9mrD88/lUK+/ZVZ3JUxLKzJge4d8x4+PhSuvgC2IkBlKgPs4BOmea8/QZ064+TNmrWG9WXhLTqHP7VA+saVLr8/wBqU9ZHR2yHGjsrMR/aQY+daRwdxspxSWXyCTkhzTEfsq2xdfLrW8dWgseKKK5WlZCZG2ZpDTrRXCyW5t1OJtaVjmkg/lXegAooooAKKKKACiiigAooooAKKKKACiiigArKeMbCUXktRHddSlQ5SAAfyp+vfitizkpUoqWPgRmR45gDzNI3FXEaLYEYGlJUgmFFQ0O0AHodahmlHjVlIJ3Y38G2gFpSdwqfIgfrNMC1gAkkADUnSsisd6vtkKQUoVzifz/UV7t16PP/AM51SgPhyCR5JgT1ipxzpRrya4bHq2cd2ZBISVOEfYGXqogelRGfaMyT3mnUjnCVAdSEqn0BpTsFyuvfyWyoD4vdT+I6noJr3b7gtbIxKYxJGctnER4j3vQUfJle6CoGn2O2odQFtqC0nQg5f99K71kFz34thfaMqy+JGyuhHPkrXyrVLqvNFoaS4jQ7bg7g9RVseRT/ANiSjRLoooqopDvW6m7Q0pp1IUlQjPbqORrG7XYPorim0qns/dVy3A8QevKtive+W7M2VuKA5DdR5Abn96VjF4WlTzhIHfcVkAZzUch5SB5VXF2JI227rT2jSF/aSD6iq3jJZFhtGHXszFWN2WXs2W0fZQE+giutos6VpKFCUqEEVJjmI3c04gJdacUhwJmQYJ0keeeUQfnWs8J3ubTZwtRClBRQSBEkbxtkRSNbrm+iulrIpHeT4HQHrr60y+z1spbeGxdxDpKQCPkD51y4m1Liys6asbaKKK6iQUUUUAFFFFABRRRQAUUUo8c2K8lFC7A8lISk4m+6FKM6grSQctiRQA3UVih4vvdpWF58IP2VMoCvQpE+Iypw4P8AaEp5aWbSlCVqyS4mQlR+yUmcJO2cHpIluLqwE21gh1bbxwupWcWLcye94HWeooAwaOZeR/OtfvG5GH/5zSHCNCpIkeB1FVTvs9sRn+DBz0WsDxjFFcT/AB92mV+TRlbt4KI7hAPMiR45HSutxWRal9o46ZQrJCQAAdioGZ8DIqjvGzP2C0di8gjZJKZQobKSTr/vxp24GuxL6LU4teBCMKUrMAA4cUkTEARIOuPWaRQldIa41Y68P8UdoQ27hSs5IUMkr6QT3VxtoYy5BjrJGrQheIJUFYSUkoMiQdUqHqDTTd3tGs6Ehu1LKHU5KJSSlXJUpBAkQY5zV8ORy+r7Qk41tFT7Q7hDK0WlsQlZwuAaAnRXnn5+NeuBr2LT/ZH3HfksDI+YEfhpm4ntDT93PLQtK0FskKSQQY0gjrWd3c5hWyrcLQfRQFJNcciaNjuLRslU/E3EKbI1iOa1ZITzPM9Bv5c6reIeO0WdzsW0dq4BK+8EpRyCjB73QbVnvEt/qtTuNWQAgAGQANTpuc9OVdcKlLiSlaVke3Xi9anc8TjijAABJ8EgaDoKfOCuBexKbRaM3R7iMobnc81R6VU8E3g1ZG8amXFOuCSoYe6n4UCVA6ZnqelNyONrPuHU+LZP/jNEs8P1TBY32y/oJpetHHNmA7pWo8g2r/2Aqot/GTrohtPZJ+0c1+WyfnUZZYR8jKDZy4ptAXaVYfhASfEa+kxV/wAEsRZsX21rUPDFH/rSbZLKp1xLSJKlan7I3Wo/uTWl2OyJabS2n3UpCR5CpYblJzHnpcTtRRXh55KAVKISkakmAPEmuoke6KS749rFiZkNqU+oZQ2MvxqgR4TVbZvbClSu9ZXAjmlYUr8JAn1plBsLNGoqhuPjSz2pfZtlYXEwtBTkNc9MvGr6saoArjbLWlpClrMJSJO+Q6Cu1c7RZ0rSUrAKVCCDWAU938aWN73X0JVrhWcCvRcfKu9uumzWsArShyMgtKu8OgWggj1pQvX2drST2UOIOxjEPImD4g+VLbdzusPJLWNlwd46ifXVPQ5dKg8so/sinBPpjxeHs0ZcSR2r/QLcLiRnyVn85pA4juddieDTo7igezdTMK6GZhQyyk022Tjq2JgOMtOjcglB8fiE9IFRuI+KPpjCmV2KQrMKU5kgjRQhOKR5fOqR/Iit2K8bLfhDjdKm+ztKsK0JycUcnEjcn7YGo31G4BeXtOZQrCy2t48/cT5Egn5Vn1h4fUEntVAISMyT+p0HOo44gJluyNpIGRcXp5J1Pn6UjyOcqxobior7DzbuNrLaGVJt9lUhsCe8QrMfZIwqCvDOs5tV7dt3W0OIs+LEluVEE6BSlOGVqgATtECKkru8qUFPrU4o6YtP+CBl6Ca8u2opjDZ3lA5YiAgeWLOPKuiDjj3kasm/t+qJ1wPHtFJwKSMOhjUK2gnma532Ap2QcUpggCc0k7jQwdelfLtY7T+IpMDRKT8yY67aVLetqWwJMJ2j9Nsq5JZUs/OCsOVx4lTY3XEEtIWoIdgrTsYMgkc5GvSma7rAHSsFRAQ0tw4TCu6nVJGhCiCDsY8q8FKylYzw5jrzgfOudjtjiXy42TgwltX9SVDvZHXUeYpXNZcik9Dw/VlJeLxTZlYlLKnHMypRUtfek4lHMwCBnrUu1CUkR8On/HSqS+WlEY8wEqKY5CdY5k61YN3lIGFKpwgE9Yg134MfBb7ZPJLkyycu5au8kqB5z/uvt1Xw424GnzIJACjAj+46R1q2Z4rQUJbesLJTABU2SheUZgjffUVXXy0y6T2RJAAUMQ7wEwQrmRz3kU08an9ZIVScdpju1wvaDohMHfGI+VS7LwS6T/EWlKf6CST6gRUP2XcRKUg2V095vNHVPLy/IitArj/xoRfRb5ZMgXRcjVmRhbTE5qUc1KPMnep9FFWSoQj3hbkMtLdcOFCElSjyArDL/wCJX70dJMos6T3Gp25qjVR+WnU6J7YrUUXYsD43G0eRVMfKs+4UsAcKG1ZBa0oMawpQB+U1WCSTkxWWPDvAC7SgLQEhvZSsknqmBKvHTrV+n2ULn+cEjpMAdBArRm0AAAAADIAbDlXqkcmzaF3h7gpuyqC8a1rAIlRgZ6wP90xUUUpoUUUUAfIqHe/YBoqtHZhtOZLkQOsnQ1NrFPbteLn0mztEkNBvtAnYqKlJJPMgAeGI861bAZLTft0qMIeeT1bDpT/+0kegqwumxWK1SLPbCspMEdzGPFJQD5xWd8EXWi2Yx9IaYKAISvVQ1JAxJyERv5ZTSX3chbtpQw+28tSvfZmETtOmIZaExznKiWLGHJjrenF7LdoWxZLOLSpBKVOPnEgn4gltICSARGIxmDrFU7roQ4l12z2cSoDsm0lGIGZgpXIMCZPzqQ1Y27G0kJSSs7DVXMk7Abk+HSqe2Wl1xxK+zBhMGVRnJnD3dNNc8vKjHHk9LRjZZW/iZ1oKWyEWYHIJaSAsycgpxQxqO+Z8qpbHfzxKkLWFY5VBSSR4bDn5ZV6XY3lqKilOuQzMDSNqhoWo2wApAKUbTpE8+tPnhFwf8MjJoZrWlSGkpSQmSAT8z6xHnVfflstHZAlLau8CICgpJGYME7iRpEVJ4otobs+Iye+kCNdevSqKwXuHP4SojIoUNuRGc6kZV5mOLSUykGqaJVy3nLmAGEkYgnlIzHgDPPJOlXl1Xs0wHu1PdR3kA5kznhHOPlnSTYXsVrVCf5YKcKTMwCJE6gnOflU+/wC8VBuAZC8STHwiQfIYojIaGnaTlvyCdbREtd9l99S1AJSrRKdB+wMzUtu1/YQoDnAy55ba1H4duQKSXCQogYtoAGpOWoJEpGxqe3ezaO7ooEgjwynxq3+RJPjDwK4+WerPZVq7wUc89/n51KslrUlYK4UE5KKfsnJUxllrtpXR5gOIxImfi6f1AA18sd+O2buPoDjekj3vnkrL/uun5pShcFfsVJN7Z1tDztleDzHvtqxAaBQ3SSBoRlO2R2rbrgvxu12du0NHuLEwdUnRSVclJUCCOYrErE4HQUAnEj3J+Jv4TlqQMtdqp7ddi0KJTiCSZWkKME84n3ojxqjXNWKnWj9DW7iCzs/zX2kdCsT6TNLdu9rFibMJK3T/AEpgeq4+QNZE2GgnLI7yM/z/AFqqvAZ92TP+eSf81nBL2MnZoHtJ4zRbrK22224mHkqJMRASrkZnPcDSvHAjEvWcZ5ugj/iCs/JNUN32BXYkK3Kd98QrRPZvchxl5Q7raShE7qVGIj+1Iif61DaiVRTSM7ZoVfaKKiOFFFFABRRRQAGlfj3ghF4spSThcbJKFeIzSehgelW178RWeyiX3UInQE5nwAzNK1o9rlnE9m08scyAkf8A6M/KtUW+gM0tvs6eYMONqgfFhKkGNwpIj1g9Kv8Ah65lAYWLO4snfDhE9VqGECrG3+2BxaSLOylB/wD6LVijwTAnxPzpOtPHdqccP/2HSdZSopA8Amm+OUu2Zo1trhCztsldrKSvVbhWUJTyQkyIQBz1JJ1NZXfNoSq3OJs7qvoycOCPi7oxZqElOKa9u2h21AKfdUvAJhSpjmRy1mepqsdtrankFqcIETGRIOx3GdNCCi6Mbsk262OoUApaoUookd0CNIw8xXRNhCHELKsSlJIkkkka6H0PlVVxY44XAUk9mEoJE5SRGIjxSRUizBZtDYWD3W/TFmCeU4hrXHl7dFKqO/JK43E2X/mD6Amkq62yHUn58st8jl/mtQeu9L5S2oSCSc52E7Gq68bubZOFptIVupI6cznUMc6jxFjG1ZV2K5TjKgnJSQNhiiIgzkMhp+uUl+yEEpcQkqUMioQgQMjPjMnQzUSx25wvFBUNdVGd9p/etXtvvPs0FtSEqVzmQmMgcOxy0HWaHFtjuKS0yrKkhCWwkYU96MOZ/u5IzOfjVLbbnSWyUk405gg5eXTlVoGyTJ12AE4tCfH5Cuy7PyOo3zjXTnzB0itjGidsjcJXlP8ADXniBEHn+YH+6n2u8Qp76NaGwlcAIcEwudJB31E88qWnbKth/EAcJ7w/Y3pot6kWmyFRguN95C9xpPlvVYz+OV+GK1ZVlJZX2fIygn4VcsvhUZB5TTchCXG0L1SoD3sikGPeIG2+Wxqjvb+PZkPgQoSFdFJ1noY9CKseGXsTWE5gzl4nvJPWZP8AyFWzzlFKcSmOKkqZ94p4aeszJcW0lsYgkErSZJ0CQkkn5ZA0v3Zd+KCesxyBzjkduuYrSr1ue0XhYLKltSVFpRDgJgqKAUBUnp3j/dVhw97OEthJtBCyPgTOCepOZq6y6sTjWiBwlwYl4Fb2MIB7qQcIUYzJIzgaZRmTyrQWGEoSEoSEpSIAAgAcgK9pSAIAgDYV9qRqVBRRRQaFFfFKjafCufbf0q+X+aAOtVXFV8myWN58DEW0SBzJIAnpJFWtJXFXHjLLjlmeszrjeGFkBJBChJASoiRB1rUrAxddqetK1OqV2jy1SVK/IDYDkKmMXM4R31Tz5CmG57vut17A1anmConCHWwEzrGOYn+47UyXs1ZLIQ2kKtj0T2ZVDaQficKRv9nMnlGdO8nBbMUW+hUu3hN60rShpCijdZyQPE7noJq3t3shebeQpnA6mO9JwkGNInMcv3M48Q22BheQ2BohttIQOneBMedWdi9pSmgRbGyYH8xpMz/cknLxBjoK5lnUpdjvE0hR4k4TcsljeW4kJLhS0O9iJxmDGwASFegpacs+FDIESVHLoE/5w0xcbccC8nGmm0LbaQrF34ClKIgSBMQJ3OtQ2bMkulapwNDs07lRGagkDU7dAidK7Iutsmzk6zjtCkHMfR0A+ZWc/I1TXE4XLcpeylLPlnH5gVY2W3kKdcE4lulInlBSkeQyio/BlkI7RZ0EJHmZPyA9a8yTvmzpyKoRX8Lm/LM6tKQyohQJ0MEiIiqdXD9oVmtyTymf9Uz3TeDbbq1OwUwBHz08hV6bwsjmcgeWfprUlKUdJGQx3G7M4Z4bcmCACN50/XpXZiwFKu8DPXpscv3pWhrszDiSErGkZHP/ACKo7bdy0e8ddwZ6AnIbfrTKcmEsTRTNWc6mTO5nTTODloMhlkKsLNdxiPeM7jOTl5ZflVjYLrkd6M89P30q0bKGhqBSNs2GKyitXDpWnCpGUbag8xnVUOGXbMCYxNqBxAZwDrOVOrV+N6f4qabWgpmYG5oTkijxRMx4dHZrcYX/AC3R3SY12PiRkfAV4RaDZHOzWAUEylXLYidRlHpTbxEwy82VIUMSTIIyOUmlq0lNrbwkDthkRMSeYPUbda7cUo5I8JHLkg4O0MPDXHKmlQ2oFKjJQqSCdMlajIATnoMq1O5r5RaW8SciPeSdUny1B2O9fl59K7O8EKlM+6TnOcajwp/4avt7BLLmBzCQDkR4EEEQTn0MGk+2J0+hbNtetCUCVKCR1IH519aeSrNKgrwM/lWEm63rUca+1tDhEyZWR5CcI8AK4M2hdlcSQF2dYORIKfH3gJHQiK7eC9mcj9AUVnNm9rYS2A6wtTmkoKQg696VGRppnXqxcf2u2KwWZhtsTBcUorSnqTCQD/TCic8qRxaNs0Siqqw2pwIQlUvLKiFLSnCmAo947DKBAkzVrSmhUC97latKCh1MjY6KHUHaud7N2kkfR1tpEQQ4gnPnIVly0pVv7hC02kFVotiUoTnCRhbA66E+NK214NoS+OeFWWFpaafxLWc0JSMQTuVqEgco1M8hVrw7wyvB2bKcSkjMmAEzp5xoJr3w7wO64s4cCGZEOhBSVjmlJMnxP+q0C0vMXbZFLMhtsSd1LUcvNRMD/AFSqWV/bobUVSM/vH2Z250SLQUKn7fdPkmk/im6nrOoWY2lLxUP4gQSezM+6SRqfUZ9KnX77RbVaiZdUy0dGmsjH9StT6gdKqrHbUJjC2YnMkiY3gaE+JiulYl5RO2Trtu3sQFqMKIyKs9j3jz0Hyq0ua64LSveKrO4TMzqcgMs888JE4hOgJjWphtaHFsWoEYJLL4wPJiAezw9xY1MJ/3V8yzD7KdA7YykQkqkhJMQSQrMzGWoFK223aNpGdJteBKEnUuKWRywz+sfOmq6mOxsYKhBUCsnp/1FK/Dd3fSLaoqnA0c+pnQjxmacOI3R3GeZz/tTmfUwPM1xS9FssuVIqLnDaXw5aEKcaOa0gmRvIEiYmCOXz4cVqC30JsrbaG0qcIcQ5gxJVmgOBRGHDMGeXrcfRZzAzFePoS/9jWmWSgUWU3EzqbOpH0e1JeISnEUkyFR3oyAUmfA5irnhPin6TLLvvgetQbdcxXM5eAFL9hbNntjSv6wD5mK21JGq12azah2SAeY+VZ3etvdU+ErVgST70EpCecDXwrVbyswWw34frVCq4wToIpLoZp+BJ4haSkhpj+OC6FJtAej+HhzQpGIJQQZEkDXfaztrDYs7DTSyp9KIecSteAmZhOYxqiBiAjKZNM54fQchl4V2Z4YSBpWvKvRnBilYGClJTnBP/R61EsJGNaCBz9D/ANU7PcOYRiHiaS7Ij+Ms7Qfmf9VGUrTLYItTR2tPDbVpbxqUsLQ+EE5kJSqT1nPkN45GvLDHYW11lOSAvu57EAjx1q+s60psiitSQEvBQlZGEjPYd0kYoOc+MVVtrFptbjwSQhSu7OWQAA9dYrpm7xq/4ceVJTde2axwa8FWVIAjCpSfQyD6EVZ3ldbVobLbyErQdQr8xuD1GdZxcnFjjClpQA42VEhJy0gEpUBIM5wQZBByzpyufjaz2hQbktuH4HBEnkk6HyM9KpjyRaSvYOLWxctPseakhq0OIQfgWkOAa6HIjWpV2ey1tqAq0vlI0ShWBI6ZSY8CKeKKtYpFu27EMIwNghMk5qUoydTKiTUqiisA8LbkgyRHKoDt0FxyXVY20mUN7TzX9qNANMtzVlRWVYHwClr2h8POWyxKaa98KCwNMUTl8/lTNRWgYHdHs0trigC0UDdTndA/U+QpmtXsYUGipFoxOgZJKYSegMyD1zrVqK22ZR+ZrKhWJSVjEUmFAxPmNts+tNtjdxtJAwl6yKlJUUgFuJBJUQThTJIHKrj2hcEsJf8ApaHWW1KPfbcc7OTribUJOLfDBmTSBxJeDctssFS1qAS46RhBEZobTE4CYkqzMaATOSyKtlI42+iZwMsYXV83temv61a3imbbmci0Cnr3lYv0qh4cQph5xo+6uFIG6jyT16dKYlupcCVJzU2dND/UmDv+orgk937Hl9Z7LNKYAryTXlt4ESDI/evKvK3KmmdJzdVSVfgBcTGoWn/yFNV5O4UFVL1z2Iu2hlS/cWsH0OQ84q0HROW9GyhvEwkdP1NQezzqzsqZbSOm1VaAoKUheZSYmIxA5g9DGR6g1zObTL1R3Ybzmptvt/Y2dxwIxlCCrCNSQMgPGo7Qqj4yW/CQ1MFJzGx8ulYp3IJLQgjjm1WskKfDaVfA2kAZ6DMEnxmpzNzL+N8IyzPdByOY0HWqe23U7Z1qVOAOiREd2fejkJmPERVy2kJSMogZ+Qq+SSitEMOKeST3VHVq4mpSVrU7KsCTmoYuQMRPhlTlw1cybT2yO8hDcolPxKMjJX2RG3gTqDSMEoKAAVdmnCnIql5Zkg5g5GAU5jKRFaNwtcn0VgIJlaiVrPNSsznvGk+ddUcS7ZyPsySyhLbqkrmEqxHDAUAPeics04hHhTHxLwWtKMeTqIHeAggcyM/UZeFVvFdjLFrcJTli9Uq0I8iR5GnjhTill5hLTi0BxICCFEDGIgETkZGo5zXPCEW3F9nTKTVNFVwBxQuRZnlFWyFK1EfCSdQdjrsdqf6yPiS6/otqwiQg5pOndOneGhSZz6A71p1yW/tmEL3IhX9wyPzz86vik9xfaJzS7ROoooq5IKKKKACiiigBf4x4rFiaSQMTjhKW0nISBJUr+kD9B1rKL04ktNpcIW+uD8KThR4BKdfOTWke0jhZy1soUzBdZJKUn4gRmPHIHyrJXLutCFQ4y6hSSCCQRBGcz45yK4c7nz/h6P43xqH9Lq7uFSrRDriujSzE/wBRSEjzNVd/8IqstpbLkBS0lQRMlIBgSRlJz0051BvJy1Qkr7TATqtasJM6YiT+yKmtMqJRjP8ASASTqZy6bmkqKvuytym1bVIukWZQ7OUhKVJwtvQCpLwOLIyCnukeM9Krb+QpI+kIRgKVgPpGWArmFDPvBRznYq5RWqWTh5u03eGliMWJQVElCgSlKkzuAPTKkW+rrCCqz2vE2SFpS4lIhaD3Eq6gBWIg5iI3BrtjFcEjzMjubZWXfeaXGyTmcKsOGMWICQM+emZzqWlyQDzAPqKRbuK2LSpAcIhUYkmUqGygFTEgyOVOjDggRptXJljWiuILYJSRS+3dbhUEJcUlIJIwmI9Ku7XaQnUxXC7bW3jMnXQzkPODP5VkL8FGrZdcJv2h9amn3lkAZBJw+ZKYJ/3Tci7uzECSOZJJ9TnSTcdrbsz/AGhcxCNNdfD9/lTrYuJGHQBiCVH4VH8laH5HpU8sZdrorDXZ2b1r7bXwlOJRhIrt2QmlTji1KHZtJnPM+E/pXNFW6KPRQ35eCrQ9lk2nbmJ0/WuSmCpskaTh+U1zSgJECB1Ucszqr1pnufhZbspa/lyQpxzfDOCADChEZp5zyFdEMbypuPjoac1+PUX57PPCN8MdoFWpQbLMYJkhajPfVke8kGB0I+zWiXbxFZ7QopZdQtQElIOcc4Ocday/iXh/6JhSp1BWojuiSQnOSZAA0gDOfI1Buq1FFpYKVQrtUCeQUsAzyBBjzqkfyckZqE0JL8THLG8kGzV+JbgFpaIAHaAHCef9J6Gslc4PtnblKWVgYhBgg5Gcz7uHzzrcq8PPJQkqUQEpBJJ2A1Ndksak7POU2tCHx7ZVCwWbtILyVJQSDv2ZKoO/uVY+z21FSHEnTuqjkSCD/wCI9ao+Mb+TbChDOIoQSokiJVGEQDmAElWus9KvOAU/zuScCZ6wokehT61JNPLodqobG6iiiuoiFFFFABXw19ooAK+RX2vhNAEO+FMhlf0jB2OHv44wx1msKu9CXrUVtoDbZcJSkCITi7o8cME+Ner3vt+8HFOOrIbCv4bc90Z5QNCqBM5mmnhG4C65hSmAmO1X9mfhB3WR6SCdp48rc3xiejiisMecmaJw2kiytTuMX4iVD5GpV4Xa2+gtuoStJ2UP3B6iu6EAAACABAFeq60qVHnGTe0P2WNoYNoskhbRW4tKlTiQe8QCc5TnE7ZcqSbgvcK7s51+hrzYC2XEHRSFJPgUkV+UbW8WXsaMtz561LJHkUg6Hm3WQPJKTvoeVUZs6WSUutSoaGciNjFWtz3iHkgjWmu7rChagVoCo3Ncynw0zpSvoSbPaGTB+jkjfJZHoKdrpuQPAK+jttNxrhIUrfIHTxNNdgutpIBDaJ/tFWZAipSzt6RVKuyDY7KEJwgBIGgFKXG61BbK20lRUrAQBJz5Ac4pnvW8EtoJJAAEkkwAOZNL92OqetdjVmAsqcQkiO6G1Q4sHQkkEDZI5qynhi5TVmZJUhSTasKyhaShaTBQseog6janK5uOltoS2lDSUJyAwkCOXdMDxini9eGrPaQO3aSsgQFHJX4hBrLPaNw81dpaWypQQ6opwKOLCUiZSTnG0H/VdPwTxW8b16NX5EMzUcsd+y/4zsYtlnNqZxpdahLqBB7mpIBBBgHECNRO+lT7PeGRa3FOPFS2UYYGSQpczqlIkJAzHMiu3AXEfZqSSAUOkIndIxHDE6gKJEGMj0E6lZ2MAgE/vlyHSqxxRnJTfZLJllji8S6/7R1qn4tYdXZVoaGIqyIGuH4gnmSMo6mM4q4orpatUcSMsuHhR9wDsx2aDmVuA6nXCkwfLIZRlvpF13alhpLaNBqTqo7qPUmpdFJDGodDSk2FFFFUFCiiigAooooAK5OLVMAb6n/ArrRQAiNeyZoPFZfd7OSQ2kJTAOqccFRTtzjenG7bsbs7YbaQEJGw58yTmT1NSqKVRS6Gcm+wooophTy5od8q/Ld8WOSJy68oy+UV+orROBUawYr833yCTEfEpQ55rMj98qlk8Dx8ivZbW5ZlBSNJ7yf1HStN4R4oQ6E556Hx6UpWm4ClYQoRiAwnodD++o2ryzw0pB0KHEmDGUg6fvpUJqMuysW49G32G3JIgmol/wDErVmRidXhGw+JR5JSMzWWWGxWgkJSXpH2VqSkjxB/frV/dXCv8UrcTB0JJxK9TnIO9czxxT2zo5yfSJ9hacvFfaPpLNkb7wbV7zsZ4nNgj+npnyqy4VtCnrwbfOjhcCByQlCgPXI+de79SQ2mzp7pe94DZA94jlOnrVvdF3ht+zkZSpQjkOxXA+QpsUvuhJr6sc6W+OeDEXiwEFWBxBxNriYO4I3BGRpkor0mrONOtoyHgXg60NWpLb7S0pbVjUqP4asOacKt5UBlyGela9RRWRiojTm5u2FFFFMIFFFFABRRRQAUUs/WZdn36z/jFH1mXZ9+s/4xQAzUUs/WZdn36z/jFH1mXZ9+s/4xQAzUUs/WZdn36z/jFH1mXZ9+s/4xQAzUUs/WZdn36z/jFH1mXZ9+s/4xQAzUUs/WZdn36z/jFH1mXZ9+s/4xQAyzSPevAbZeSuJTjJAA3JJwnpJ+VWX1mXZ9+s/4xR9Zl2ffrP8AjFAFLxTw+bQylQSQtswDGoJ90norT+48q5cP3Gi0JCXJSsJ7hI94CMs9xl4eVXy/aTdZBBttng5e+Kh2Hji6miYt1nIJkSsSDnMeM0vCLd0NyZO/+MSgYcMQPPy6/nXW67vbCyTGSZM79fCor3tDupWtts/46hvcb3YUKR/8hZ4WYUcYBw7gRuedHCPoOT9lpcl3B55y2LE4+42Dp2YymOpk1dPWMFSFACUqn1SU/kaX2vaRdaUhKbbZwAIACxkBtXv6zLs+/Wf8YraRlsZqKWfrMuz79Z/xij6zLs+/Wf8AGK0wZqKWfrMuz79Z/wAYo+sy7Pv1n/GKAGailn6zLs+/Wf8AGKPrMuz79Z/xigBmopZ+sy7Pv1n/ABij6zLs+/Wf8YoAZqKWfrMuz79Z/wAYo+sy7Pv1n/GKAPywu/yW0NltBCcOsmcIMSCYk4s/AVyN7CI7BnTXCZ8clfv1kooNbsF3qkx/AZBz0Co0G2LmCdd6iWt8KWVJSEA6JGgyoooMOU0TRRQATRNFFABNE0UUAE0TRRQATRNFFABNE0UUAE0TRRQB6acwqBgGDMHQ+NTxeycv/rszPJWflioooAHL2SVSGGgM4EbHnzI55V9ZvVAibO0oDWcUmeswPT86KKAOH08d3+E3kI+LvdTCteoipCb5AM/R7OehSqNv65225miigDiq8+TTQ0+HlGWZOv611F8j7uwfFKs8ozhQ8ct50oooA8N3rAI7FnzTOwGUnpPiTUJ13EonISdAIHkBX2igD//Z"/>
          <p:cNvSpPr>
            <a:spLocks noChangeAspect="1" noChangeArrowheads="1"/>
          </p:cNvSpPr>
          <p:nvPr/>
        </p:nvSpPr>
        <p:spPr bwMode="auto">
          <a:xfrm>
            <a:off x="1601788" y="-1042988"/>
            <a:ext cx="2095500" cy="2181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435865" y="2237504"/>
            <a:ext cx="932027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5400" b="1" dirty="0">
                <a:cs typeface="Arial" charset="0"/>
              </a:rPr>
              <a:t>Thank you</a:t>
            </a:r>
            <a:endParaRPr lang="en-US" sz="5400" b="1" dirty="0">
              <a:cs typeface="Arial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107894" y="5596283"/>
            <a:ext cx="86482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E-mail: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tony.paulson@westpandi.com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ian.clarke@westpandi.com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Webpage: westpandi.com/news-and-events/sanctions/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1058296" y="1331693"/>
            <a:ext cx="10531449" cy="48768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Some (e.g. Gazprom) on special “Sectoral Sanctions” list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Target specific sectors &amp; industries – energy, banking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Prohibit certain types of activity as set out in Directives (US)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Currently limited to provision of certain types of debt financing &gt; 30 days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Caution required on things like demurrage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Otherwise not SDNs &amp; no bar on trade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But prohibited activity can be changed at short notice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296" y="480588"/>
            <a:ext cx="7488832" cy="758825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ea typeface="+mn-ea"/>
              </a:rPr>
              <a:t>Sectoral sanctions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018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554" y="573712"/>
            <a:ext cx="6192688" cy="685800"/>
          </a:xfrm>
          <a:noFill/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Application of sanctions</a:t>
            </a:r>
            <a:endParaRPr lang="en-GB" sz="3200" dirty="0">
              <a:solidFill>
                <a:schemeClr val="accent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1143554" y="1259512"/>
            <a:ext cx="9372668" cy="538634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3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EU sanctions apply: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within the territory of the EU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on board any aircraft or any vessel under the jurisdiction of a Member State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to any person inside or outside the territory of the EU who is a national of a Member State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to any legal person, entity, or body, inside or outside the territory of the EU, which is incorporated or constituted under the law of a Member State</a:t>
            </a:r>
          </a:p>
          <a:p>
            <a:pPr lvl="1"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2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to any legal person, entity, or body in respect of any business done in whole or in part within the EU.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3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US primary sanctions apply directly to US persons - wherever they are - </a:t>
            </a:r>
            <a:r>
              <a:rPr lang="en-GB" altLang="zh-CN" sz="3400" u="sng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but</a:t>
            </a:r>
            <a:r>
              <a:rPr lang="en-GB" altLang="zh-CN" sz="3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: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</a:pPr>
            <a:r>
              <a:rPr lang="en-GB" altLang="zh-CN" sz="34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Non-US persons can also be punished for breaching US secondary sanctions - extraterritorial measures</a:t>
            </a:r>
          </a:p>
        </p:txBody>
      </p:sp>
    </p:spTree>
    <p:extLst>
      <p:ext uri="{BB962C8B-B14F-4D97-AF65-F5344CB8AC3E}">
        <p14:creationId xmlns:p14="http://schemas.microsoft.com/office/powerpoint/2010/main" val="297073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8DAF-6E16-423C-BBD6-D8F0CF63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80FF7-370A-4B16-98A6-0C5ABFF3A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932A1-F860-4F5E-99EA-04CFF418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1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540" y="1052817"/>
            <a:ext cx="7920000" cy="720000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They are watching!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40" y="1662648"/>
            <a:ext cx="10440087" cy="4672051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Activity involving sanctioned states is being monitored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United Nations, intelligence agencies, other governmental depts, NGOs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AIS, satellite, warships, submarines, drones, human intelligence, electronic measures?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Club has been notified of suspect activity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See insurers as pressure point</a:t>
            </a:r>
          </a:p>
        </p:txBody>
      </p:sp>
    </p:spTree>
    <p:extLst>
      <p:ext uri="{BB962C8B-B14F-4D97-AF65-F5344CB8AC3E}">
        <p14:creationId xmlns:p14="http://schemas.microsoft.com/office/powerpoint/2010/main" val="116935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A4947-9C76-4940-959E-793B39E94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13" y="473107"/>
            <a:ext cx="7920000" cy="720000"/>
          </a:xfrm>
        </p:spPr>
        <p:txBody>
          <a:bodyPr anchor="ctr">
            <a:normAutofit/>
          </a:bodyPr>
          <a:lstStyle/>
          <a:p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AIS is the answer!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82ED-F1D8-2648-B1C6-E57A94B2F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913" y="1099801"/>
            <a:ext cx="10458174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No it isn’t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Seen by US regulators as panacea - “going dark” strong indicator of nefarious activity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But it happens for many reasons – e.g. malfunction, range, traffic density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Tracking platforms widely available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AIS tracking therefore now a central component of compliance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Insurers forced to adopt it - all Clubs now track vessels in high risk areas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Tx/>
              <a:buChar char="•"/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Others are doing the same – you are being watched!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2667C-EF60-5D40-A873-6299B252F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0839" y="6356350"/>
            <a:ext cx="2935224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10F46F-C13F-3844-AA0F-22DF15328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179594"/>
      </p:ext>
    </p:extLst>
  </p:cSld>
  <p:clrMapOvr>
    <a:masterClrMapping/>
  </p:clrMapOvr>
</p:sld>
</file>

<file path=ppt/theme/theme1.xml><?xml version="1.0" encoding="utf-8"?>
<a:theme xmlns:a="http://schemas.openxmlformats.org/drawingml/2006/main" name="CHARTERERS_Office Theme">
  <a:themeElements>
    <a:clrScheme name="Custom 91">
      <a:dk1>
        <a:srgbClr val="000000"/>
      </a:dk1>
      <a:lt1>
        <a:srgbClr val="FFFFFF"/>
      </a:lt1>
      <a:dk2>
        <a:srgbClr val="001E2A"/>
      </a:dk2>
      <a:lt2>
        <a:srgbClr val="E7E6E6"/>
      </a:lt2>
      <a:accent1>
        <a:srgbClr val="0069B1"/>
      </a:accent1>
      <a:accent2>
        <a:srgbClr val="00C7B1"/>
      </a:accent2>
      <a:accent3>
        <a:srgbClr val="7F94DD"/>
      </a:accent3>
      <a:accent4>
        <a:srgbClr val="59CBE8"/>
      </a:accent4>
      <a:accent5>
        <a:srgbClr val="991D66"/>
      </a:accent5>
      <a:accent6>
        <a:srgbClr val="C3D600"/>
      </a:accent6>
      <a:hlink>
        <a:srgbClr val="FF8200"/>
      </a:hlink>
      <a:folHlink>
        <a:srgbClr val="BA0C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3915809-403C-49C8-A444-59FC6D2AD3EC}" vid="{767468F8-1EC1-4137-9C12-3AAD0D6AB007}"/>
    </a:ext>
  </a:extLst>
</a:theme>
</file>

<file path=ppt/theme/theme2.xml><?xml version="1.0" encoding="utf-8"?>
<a:theme xmlns:a="http://schemas.openxmlformats.org/drawingml/2006/main" name="1_Office Theme">
  <a:themeElements>
    <a:clrScheme name="Custom 91">
      <a:dk1>
        <a:srgbClr val="000000"/>
      </a:dk1>
      <a:lt1>
        <a:srgbClr val="FFFFFF"/>
      </a:lt1>
      <a:dk2>
        <a:srgbClr val="001E2A"/>
      </a:dk2>
      <a:lt2>
        <a:srgbClr val="E7E6E6"/>
      </a:lt2>
      <a:accent1>
        <a:srgbClr val="0069B1"/>
      </a:accent1>
      <a:accent2>
        <a:srgbClr val="00C7B1"/>
      </a:accent2>
      <a:accent3>
        <a:srgbClr val="7F94DD"/>
      </a:accent3>
      <a:accent4>
        <a:srgbClr val="59CBE8"/>
      </a:accent4>
      <a:accent5>
        <a:srgbClr val="991D66"/>
      </a:accent5>
      <a:accent6>
        <a:srgbClr val="C3D600"/>
      </a:accent6>
      <a:hlink>
        <a:srgbClr val="FF8200"/>
      </a:hlink>
      <a:folHlink>
        <a:srgbClr val="BA0C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8182471-7786-4191-8F40-C504B9B77255}" vid="{82EF6FC2-B632-4175-9BF3-3667DC6EE66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2680</Words>
  <Application>Microsoft Office PowerPoint</Application>
  <PresentationFormat>Widescreen</PresentationFormat>
  <Paragraphs>290</Paragraphs>
  <Slides>45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Symbol</vt:lpstr>
      <vt:lpstr>CHARTERERS_Office Theme</vt:lpstr>
      <vt:lpstr>1_Office Theme</vt:lpstr>
      <vt:lpstr>Sanctions</vt:lpstr>
      <vt:lpstr>History of sanctions </vt:lpstr>
      <vt:lpstr>Why are we a target?  </vt:lpstr>
      <vt:lpstr>Applicability of sanctions (US)   </vt:lpstr>
      <vt:lpstr>Sectoral sanctions</vt:lpstr>
      <vt:lpstr>Application of sanctions</vt:lpstr>
      <vt:lpstr>PowerPoint Presentation</vt:lpstr>
      <vt:lpstr>They are watching! </vt:lpstr>
      <vt:lpstr>AIS is the answer!</vt:lpstr>
      <vt:lpstr>PowerPoint Presentation</vt:lpstr>
      <vt:lpstr>Enforcement of sanctions – penalties </vt:lpstr>
      <vt:lpstr>PowerPoint Presentation</vt:lpstr>
      <vt:lpstr>PowerPoint Presentation</vt:lpstr>
      <vt:lpstr>Iran – what is prohibited?</vt:lpstr>
      <vt:lpstr>Iran – what is prohibited?</vt:lpstr>
      <vt:lpstr>Iran – what is allowed?</vt:lpstr>
      <vt:lpstr>Iran – beware!</vt:lpstr>
      <vt:lpstr>PowerPoint Presentation</vt:lpstr>
      <vt:lpstr>Prohibited transactions</vt:lpstr>
      <vt:lpstr>Syria – beware!</vt:lpstr>
      <vt:lpstr>PowerPoint Presentation</vt:lpstr>
      <vt:lpstr>Venezuela – lack of clarity </vt:lpstr>
      <vt:lpstr>Oil Sector/PDVSA</vt:lpstr>
      <vt:lpstr>Venezuela – beware!</vt:lpstr>
      <vt:lpstr>PowerPoint Presentation</vt:lpstr>
      <vt:lpstr>Cuba</vt:lpstr>
      <vt:lpstr>The 180 Day Rule</vt:lpstr>
      <vt:lpstr>Cuba – beware!</vt:lpstr>
      <vt:lpstr>PowerPoint Presentation</vt:lpstr>
      <vt:lpstr>Ukraine war – a whole new world of sanctions</vt:lpstr>
      <vt:lpstr>Russian Sanctions – current cargo restrictions (1)</vt:lpstr>
      <vt:lpstr>Russian Sanctions – current cargo restrictions (2)</vt:lpstr>
      <vt:lpstr>Russian Sanctions – current cargo restrictions (3)</vt:lpstr>
      <vt:lpstr>Russian Sanctions – designated entities</vt:lpstr>
      <vt:lpstr>Russian Sanctions – designated entities (EU)</vt:lpstr>
      <vt:lpstr>Impact of Article 5aa on ports</vt:lpstr>
      <vt:lpstr>Systemic risks of trading to Russia</vt:lpstr>
      <vt:lpstr>Reporting trades to Russia</vt:lpstr>
      <vt:lpstr>PowerPoint Presentation</vt:lpstr>
      <vt:lpstr>Club cover – Rule 19A</vt:lpstr>
      <vt:lpstr>PowerPoint Presentation</vt:lpstr>
      <vt:lpstr>Potential reinsurance shortfall </vt:lpstr>
      <vt:lpstr>PowerPoint Presentation</vt:lpstr>
      <vt:lpstr>How can your Club help you?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Sanctions</dc:title>
  <dc:creator>Tony Paulson</dc:creator>
  <cp:lastModifiedBy>Tony Paulson</cp:lastModifiedBy>
  <cp:revision>13</cp:revision>
  <dcterms:created xsi:type="dcterms:W3CDTF">2022-09-05T08:54:18Z</dcterms:created>
  <dcterms:modified xsi:type="dcterms:W3CDTF">2022-09-05T10:31:15Z</dcterms:modified>
</cp:coreProperties>
</file>