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334" r:id="rId2"/>
    <p:sldId id="618" r:id="rId3"/>
    <p:sldId id="457" r:id="rId4"/>
    <p:sldId id="554" r:id="rId5"/>
    <p:sldId id="449" r:id="rId6"/>
    <p:sldId id="453" r:id="rId7"/>
    <p:sldId id="450" r:id="rId8"/>
    <p:sldId id="521" r:id="rId9"/>
    <p:sldId id="482" r:id="rId10"/>
    <p:sldId id="574" r:id="rId11"/>
    <p:sldId id="559" r:id="rId12"/>
    <p:sldId id="490" r:id="rId13"/>
    <p:sldId id="493" r:id="rId14"/>
    <p:sldId id="528" r:id="rId15"/>
    <p:sldId id="367" r:id="rId16"/>
    <p:sldId id="499" r:id="rId17"/>
    <p:sldId id="527" r:id="rId18"/>
    <p:sldId id="369" r:id="rId19"/>
    <p:sldId id="557" r:id="rId20"/>
    <p:sldId id="571" r:id="rId21"/>
    <p:sldId id="572" r:id="rId22"/>
    <p:sldId id="455" r:id="rId23"/>
    <p:sldId id="657" r:id="rId24"/>
    <p:sldId id="658" r:id="rId25"/>
    <p:sldId id="654" r:id="rId26"/>
    <p:sldId id="655" r:id="rId27"/>
    <p:sldId id="656" r:id="rId28"/>
    <p:sldId id="555" r:id="rId29"/>
    <p:sldId id="652" r:id="rId3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94"/>
  </p:normalViewPr>
  <p:slideViewPr>
    <p:cSldViewPr snapToGrid="0" snapToObjects="1">
      <p:cViewPr varScale="1">
        <p:scale>
          <a:sx n="105" d="100"/>
          <a:sy n="105" d="100"/>
        </p:scale>
        <p:origin x="120" y="21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EBDBC02-2795-CA43-8B7E-76931C6E1392}" type="datetimeFigureOut">
              <a:rPr lang="en-US" smtClean="0"/>
              <a:t>9/8/2022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3358429-4F00-C643-902B-6CDCB8A13EE7}" type="slidenum">
              <a:rPr lang="en-US" smtClean="0"/>
              <a:t>‹#›</a:t>
            </a:fld>
            <a:endParaRPr lang="en-US"/>
          </a:p>
        </p:txBody>
      </p:sp>
    </p:spTree>
    <p:extLst>
      <p:ext uri="{BB962C8B-B14F-4D97-AF65-F5344CB8AC3E}">
        <p14:creationId xmlns:p14="http://schemas.microsoft.com/office/powerpoint/2010/main" val="3785942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AFDD6AB-D341-46D9-A420-59A368ED1803}" type="slidenum">
              <a:rPr lang="en-GB" smtClean="0"/>
              <a:pPr>
                <a:defRPr/>
              </a:pPr>
              <a:t>3</a:t>
            </a:fld>
            <a:endParaRPr lang="en-GB" dirty="0"/>
          </a:p>
        </p:txBody>
      </p:sp>
    </p:spTree>
    <p:extLst>
      <p:ext uri="{BB962C8B-B14F-4D97-AF65-F5344CB8AC3E}">
        <p14:creationId xmlns:p14="http://schemas.microsoft.com/office/powerpoint/2010/main" val="4182767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2_Title Slide">
    <p:spTree>
      <p:nvGrpSpPr>
        <p:cNvPr id="1" name=""/>
        <p:cNvGrpSpPr/>
        <p:nvPr/>
      </p:nvGrpSpPr>
      <p:grpSpPr>
        <a:xfrm>
          <a:off x="0" y="0"/>
          <a:ext cx="0" cy="0"/>
          <a:chOff x="0" y="0"/>
          <a:chExt cx="0" cy="0"/>
        </a:xfrm>
      </p:grpSpPr>
      <p:pic>
        <p:nvPicPr>
          <p:cNvPr id="7" name="Picture 6" descr="A large ship in the background&#10;&#10;Description automatically generated">
            <a:extLst>
              <a:ext uri="{FF2B5EF4-FFF2-40B4-BE49-F238E27FC236}">
                <a16:creationId xmlns:a16="http://schemas.microsoft.com/office/drawing/2014/main" id="{F4E6136A-2099-EB4D-89F3-650A73606F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A208ED-1F96-1948-940E-34FC2CAB52D4}"/>
              </a:ext>
            </a:extLst>
          </p:cNvPr>
          <p:cNvSpPr>
            <a:spLocks noGrp="1"/>
          </p:cNvSpPr>
          <p:nvPr>
            <p:ph type="title"/>
          </p:nvPr>
        </p:nvSpPr>
        <p:spPr>
          <a:xfrm>
            <a:off x="695325" y="4959862"/>
            <a:ext cx="10515600" cy="1085399"/>
          </a:xfrm>
        </p:spPr>
        <p:txBody>
          <a:bodyPr anchor="b">
            <a:normAutofit/>
          </a:bodyPr>
          <a:lstStyle>
            <a:lvl1pPr>
              <a:defRPr sz="3500"/>
            </a:lvl1p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id="{EF6A9B42-8217-4943-A2CB-D8BFB479CC3C}"/>
              </a:ext>
            </a:extLst>
          </p:cNvPr>
          <p:cNvSpPr>
            <a:spLocks noGrp="1"/>
          </p:cNvSpPr>
          <p:nvPr>
            <p:ph type="body" idx="1"/>
          </p:nvPr>
        </p:nvSpPr>
        <p:spPr>
          <a:xfrm>
            <a:off x="695325" y="6120000"/>
            <a:ext cx="10515600" cy="663262"/>
          </a:xfrm>
        </p:spPr>
        <p:txBody>
          <a:bodyPr/>
          <a:lstStyle>
            <a:lvl1pPr marL="0" indent="0">
              <a:buNone/>
              <a:defRPr sz="2400">
                <a:solidFill>
                  <a:srgbClr val="BA0C2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pic>
        <p:nvPicPr>
          <p:cNvPr id="6" name="Picture 5">
            <a:extLst>
              <a:ext uri="{FF2B5EF4-FFF2-40B4-BE49-F238E27FC236}">
                <a16:creationId xmlns:a16="http://schemas.microsoft.com/office/drawing/2014/main" id="{EC3F0C6E-46B2-EE40-81E6-AE9E0C4C71C7}"/>
              </a:ext>
            </a:extLst>
          </p:cNvPr>
          <p:cNvPicPr>
            <a:picLocks noChangeAspect="1"/>
          </p:cNvPicPr>
          <p:nvPr userDrawn="1"/>
        </p:nvPicPr>
        <p:blipFill>
          <a:blip r:embed="rId3"/>
          <a:stretch>
            <a:fillRect/>
          </a:stretch>
        </p:blipFill>
        <p:spPr>
          <a:xfrm>
            <a:off x="9813600" y="812739"/>
            <a:ext cx="1774190" cy="474980"/>
          </a:xfrm>
          <a:prstGeom prst="rect">
            <a:avLst/>
          </a:prstGeom>
        </p:spPr>
      </p:pic>
    </p:spTree>
    <p:extLst>
      <p:ext uri="{BB962C8B-B14F-4D97-AF65-F5344CB8AC3E}">
        <p14:creationId xmlns:p14="http://schemas.microsoft.com/office/powerpoint/2010/main" val="3447978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pic>
        <p:nvPicPr>
          <p:cNvPr id="8" name="Picture 7" descr="A screenshot of a social media post&#10;&#10;Description automatically generated">
            <a:extLst>
              <a:ext uri="{FF2B5EF4-FFF2-40B4-BE49-F238E27FC236}">
                <a16:creationId xmlns:a16="http://schemas.microsoft.com/office/drawing/2014/main" id="{263AF8B3-631E-1548-ABCE-832374FD145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5F244163-2C8A-504F-8E63-4A069A97843A}"/>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Vertical Title 1">
            <a:extLst>
              <a:ext uri="{FF2B5EF4-FFF2-40B4-BE49-F238E27FC236}">
                <a16:creationId xmlns:a16="http://schemas.microsoft.com/office/drawing/2014/main" id="{DD19E7B6-9D2C-1642-AD57-B91A7ECAD2F7}"/>
              </a:ext>
            </a:extLst>
          </p:cNvPr>
          <p:cNvSpPr>
            <a:spLocks noGrp="1"/>
          </p:cNvSpPr>
          <p:nvPr>
            <p:ph type="title" orient="vert"/>
          </p:nvPr>
        </p:nvSpPr>
        <p:spPr>
          <a:xfrm>
            <a:off x="8724900" y="1260000"/>
            <a:ext cx="2628900" cy="4860000"/>
          </a:xfrm>
        </p:spPr>
        <p:txBody>
          <a:bodyPr vert="eaVert"/>
          <a:lstStyle/>
          <a:p>
            <a:r>
              <a:rPr lang="en-US" noProof="0"/>
              <a:t>Click to edit Master title style</a:t>
            </a:r>
            <a:endParaRPr lang="en-GB" noProof="0" dirty="0"/>
          </a:p>
        </p:txBody>
      </p:sp>
      <p:sp>
        <p:nvSpPr>
          <p:cNvPr id="3" name="Vertical Text Placeholder 2">
            <a:extLst>
              <a:ext uri="{FF2B5EF4-FFF2-40B4-BE49-F238E27FC236}">
                <a16:creationId xmlns:a16="http://schemas.microsoft.com/office/drawing/2014/main" id="{ACFC5C63-C8B9-9345-AF22-ABA8A3488862}"/>
              </a:ext>
            </a:extLst>
          </p:cNvPr>
          <p:cNvSpPr>
            <a:spLocks noGrp="1"/>
          </p:cNvSpPr>
          <p:nvPr>
            <p:ph type="body" orient="vert" idx="1"/>
          </p:nvPr>
        </p:nvSpPr>
        <p:spPr>
          <a:xfrm>
            <a:off x="838800" y="1260000"/>
            <a:ext cx="7734300" cy="4860000"/>
          </a:xfrm>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Slide Number Placeholder 3">
            <a:extLst>
              <a:ext uri="{FF2B5EF4-FFF2-40B4-BE49-F238E27FC236}">
                <a16:creationId xmlns:a16="http://schemas.microsoft.com/office/drawing/2014/main" id="{420363C7-4E9E-C447-A7F3-C311CC041907}"/>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136106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7CFA46C3-C696-B44A-8EC6-6F28DFE5068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A207A6-7CD5-954D-A612-5BFAB12CF186}"/>
              </a:ext>
            </a:extLst>
          </p:cNvPr>
          <p:cNvSpPr>
            <a:spLocks noGrp="1"/>
          </p:cNvSpPr>
          <p:nvPr>
            <p:ph type="title"/>
          </p:nvPr>
        </p:nvSpPr>
        <p:spPr/>
        <p:txBody>
          <a:bodyPr/>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529B0AE7-356A-DD44-B6E0-E22566E49118}"/>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Slide Number Placeholder 3">
            <a:extLst>
              <a:ext uri="{FF2B5EF4-FFF2-40B4-BE49-F238E27FC236}">
                <a16:creationId xmlns:a16="http://schemas.microsoft.com/office/drawing/2014/main" id="{6FC2AC1C-8CBC-6A4B-90AE-01A2888E1704}"/>
              </a:ext>
            </a:extLst>
          </p:cNvPr>
          <p:cNvSpPr>
            <a:spLocks noGrp="1"/>
          </p:cNvSpPr>
          <p:nvPr>
            <p:ph type="sldNum" sz="quarter" idx="10"/>
          </p:nvPr>
        </p:nvSpPr>
        <p:spPr/>
        <p:txBody>
          <a:bodyPr/>
          <a:lstStyle/>
          <a:p>
            <a:fld id="{3810F46F-C13F-3844-AA0F-22DF1532835B}" type="slidenum">
              <a:rPr lang="en-GB" smtClean="0"/>
              <a:pPr/>
              <a:t>‹#›</a:t>
            </a:fld>
            <a:endParaRPr lang="en-GB" dirty="0"/>
          </a:p>
        </p:txBody>
      </p:sp>
      <p:pic>
        <p:nvPicPr>
          <p:cNvPr id="8" name="Picture 7" descr="A picture containing clipart&#10;&#10;Description automatically generated">
            <a:extLst>
              <a:ext uri="{FF2B5EF4-FFF2-40B4-BE49-F238E27FC236}">
                <a16:creationId xmlns:a16="http://schemas.microsoft.com/office/drawing/2014/main" id="{AD44B675-F8FC-6A49-9351-CA094EC2FE43}"/>
              </a:ext>
            </a:extLst>
          </p:cNvPr>
          <p:cNvPicPr>
            <a:picLocks noChangeAspect="1"/>
          </p:cNvPicPr>
          <p:nvPr userDrawn="1"/>
        </p:nvPicPr>
        <p:blipFill>
          <a:blip r:embed="rId3"/>
          <a:stretch>
            <a:fillRect/>
          </a:stretch>
        </p:blipFill>
        <p:spPr>
          <a:xfrm>
            <a:off x="10072292" y="504100"/>
            <a:ext cx="1612900" cy="431800"/>
          </a:xfrm>
          <a:prstGeom prst="rect">
            <a:avLst/>
          </a:prstGeom>
        </p:spPr>
      </p:pic>
    </p:spTree>
    <p:extLst>
      <p:ext uri="{BB962C8B-B14F-4D97-AF65-F5344CB8AC3E}">
        <p14:creationId xmlns:p14="http://schemas.microsoft.com/office/powerpoint/2010/main" val="4165940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91DB3234-21D1-EC41-8C7D-1C3726C1108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E7BC216D-67CC-C04A-805F-D63CAA57F8A3}"/>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Title 1">
            <a:extLst>
              <a:ext uri="{FF2B5EF4-FFF2-40B4-BE49-F238E27FC236}">
                <a16:creationId xmlns:a16="http://schemas.microsoft.com/office/drawing/2014/main" id="{B6E4D61E-1D86-6645-A623-0AC734D5F5C6}"/>
              </a:ext>
            </a:extLst>
          </p:cNvPr>
          <p:cNvSpPr>
            <a:spLocks noGrp="1"/>
          </p:cNvSpPr>
          <p:nvPr>
            <p:ph type="title"/>
          </p:nvPr>
        </p:nvSpPr>
        <p:spPr>
          <a:xfrm>
            <a:off x="720000" y="360000"/>
            <a:ext cx="7920000" cy="720000"/>
          </a:xfrm>
        </p:spPr>
        <p:txBody>
          <a:bodyPr/>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4E98A65C-644E-5640-B5CD-4C7A1A3A01F6}"/>
              </a:ext>
            </a:extLst>
          </p:cNvPr>
          <p:cNvSpPr>
            <a:spLocks noGrp="1"/>
          </p:cNvSpPr>
          <p:nvPr>
            <p:ph sz="half" idx="1"/>
          </p:nvPr>
        </p:nvSpPr>
        <p:spPr>
          <a:xfrm>
            <a:off x="720000" y="1825625"/>
            <a:ext cx="51804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a:extLst>
              <a:ext uri="{FF2B5EF4-FFF2-40B4-BE49-F238E27FC236}">
                <a16:creationId xmlns:a16="http://schemas.microsoft.com/office/drawing/2014/main" id="{06323BAA-7E3B-9C45-A00F-F8E50C66DC43}"/>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Slide Number Placeholder 4">
            <a:extLst>
              <a:ext uri="{FF2B5EF4-FFF2-40B4-BE49-F238E27FC236}">
                <a16:creationId xmlns:a16="http://schemas.microsoft.com/office/drawing/2014/main" id="{A4D79347-0D3C-AC42-A85B-9346DE7ABAF6}"/>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194818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2" name="Picture 11" descr="A screenshot of a social media post&#10;&#10;Description automatically generated">
            <a:extLst>
              <a:ext uri="{FF2B5EF4-FFF2-40B4-BE49-F238E27FC236}">
                <a16:creationId xmlns:a16="http://schemas.microsoft.com/office/drawing/2014/main" id="{4AE0A8C8-7DA7-FC42-A023-4BF67844EA4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668D6B9C-7EEF-5D40-8D9F-5C4E43E701EC}"/>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720000" y="360000"/>
            <a:ext cx="7800212" cy="720000"/>
          </a:xfrm>
        </p:spPr>
        <p:txBody>
          <a:body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id="{1737FBD5-8142-404E-8190-CA27EE2F905E}"/>
              </a:ext>
            </a:extLst>
          </p:cNvPr>
          <p:cNvSpPr>
            <a:spLocks noGrp="1"/>
          </p:cNvSpPr>
          <p:nvPr>
            <p:ph type="body" idx="1"/>
          </p:nvPr>
        </p:nvSpPr>
        <p:spPr>
          <a:xfrm>
            <a:off x="719998" y="1681163"/>
            <a:ext cx="5180400" cy="720000"/>
          </a:xfrm>
        </p:spPr>
        <p:txBody>
          <a:bodyPr anchor="b">
            <a:normAutofit/>
          </a:bodyPr>
          <a:lstStyle>
            <a:lvl1pPr marL="0" indent="0">
              <a:buNone/>
              <a:defRPr sz="2400" b="1">
                <a:solidFill>
                  <a:srgbClr val="BA0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E5010E7B-06C2-A64C-A212-AFE7D7227B01}"/>
              </a:ext>
            </a:extLst>
          </p:cNvPr>
          <p:cNvSpPr>
            <a:spLocks noGrp="1"/>
          </p:cNvSpPr>
          <p:nvPr>
            <p:ph sz="half" idx="2"/>
          </p:nvPr>
        </p:nvSpPr>
        <p:spPr>
          <a:xfrm>
            <a:off x="719999" y="2505075"/>
            <a:ext cx="5180400"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Text Placeholder 4">
            <a:extLst>
              <a:ext uri="{FF2B5EF4-FFF2-40B4-BE49-F238E27FC236}">
                <a16:creationId xmlns:a16="http://schemas.microsoft.com/office/drawing/2014/main" id="{AB5D4F19-AB91-E24B-8399-9471856803DC}"/>
              </a:ext>
            </a:extLst>
          </p:cNvPr>
          <p:cNvSpPr>
            <a:spLocks noGrp="1"/>
          </p:cNvSpPr>
          <p:nvPr>
            <p:ph type="body" sz="quarter" idx="3"/>
          </p:nvPr>
        </p:nvSpPr>
        <p:spPr>
          <a:xfrm>
            <a:off x="6172200" y="1681163"/>
            <a:ext cx="5180400" cy="720000"/>
          </a:xfrm>
        </p:spPr>
        <p:txBody>
          <a:bodyPr anchor="b">
            <a:normAutofit/>
          </a:bodyPr>
          <a:lstStyle>
            <a:lvl1pPr marL="0" indent="0">
              <a:buNone/>
              <a:defRPr sz="2400" b="1">
                <a:solidFill>
                  <a:srgbClr val="BA0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a:extLst>
              <a:ext uri="{FF2B5EF4-FFF2-40B4-BE49-F238E27FC236}">
                <a16:creationId xmlns:a16="http://schemas.microsoft.com/office/drawing/2014/main" id="{DF0A9904-E80E-7D4E-BC36-AC05640BDC3E}"/>
              </a:ext>
            </a:extLst>
          </p:cNvPr>
          <p:cNvSpPr>
            <a:spLocks noGrp="1"/>
          </p:cNvSpPr>
          <p:nvPr>
            <p:ph sz="quarter" idx="4"/>
          </p:nvPr>
        </p:nvSpPr>
        <p:spPr>
          <a:xfrm>
            <a:off x="6172200" y="2505075"/>
            <a:ext cx="5180400"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Slide Number Placeholder 6">
            <a:extLst>
              <a:ext uri="{FF2B5EF4-FFF2-40B4-BE49-F238E27FC236}">
                <a16:creationId xmlns:a16="http://schemas.microsoft.com/office/drawing/2014/main" id="{FADF3AF0-3D67-2A4D-9268-CB9F190022CC}"/>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3908373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8" name="Picture 7" descr="A screenshot of a social media post&#10;&#10;Description automatically generated">
            <a:extLst>
              <a:ext uri="{FF2B5EF4-FFF2-40B4-BE49-F238E27FC236}">
                <a16:creationId xmlns:a16="http://schemas.microsoft.com/office/drawing/2014/main" id="{0C85EDAA-2D26-5C41-97FB-235C68DF928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7B83A076-EFD0-7444-BEC9-C492423BFA15}"/>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Title 1">
            <a:extLst>
              <a:ext uri="{FF2B5EF4-FFF2-40B4-BE49-F238E27FC236}">
                <a16:creationId xmlns:a16="http://schemas.microsoft.com/office/drawing/2014/main" id="{F853181B-ACBF-744C-9ECE-0140E3B8EAE5}"/>
              </a:ext>
            </a:extLst>
          </p:cNvPr>
          <p:cNvSpPr>
            <a:spLocks noGrp="1"/>
          </p:cNvSpPr>
          <p:nvPr>
            <p:ph type="title"/>
          </p:nvPr>
        </p:nvSpPr>
        <p:spPr>
          <a:xfrm>
            <a:off x="720000" y="360000"/>
            <a:ext cx="7920000" cy="720000"/>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251D126-52C9-B046-8B0D-BBF808F9B846}"/>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3493222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3B27D1E4-1C7D-E349-8F12-C2175304738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F17807BD-F32F-E045-ABD3-1549D48363C1}"/>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Slide Number Placeholder 1">
            <a:extLst>
              <a:ext uri="{FF2B5EF4-FFF2-40B4-BE49-F238E27FC236}">
                <a16:creationId xmlns:a16="http://schemas.microsoft.com/office/drawing/2014/main" id="{4F0F94CA-F1E6-AA46-8BC5-6B0701ACC94D}"/>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631742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50F43CE8-D278-794E-B99A-4FAFE6B145C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50AFBBB-89EA-BB49-9550-5DEFC1550AE3}"/>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Title 1">
            <a:extLst>
              <a:ext uri="{FF2B5EF4-FFF2-40B4-BE49-F238E27FC236}">
                <a16:creationId xmlns:a16="http://schemas.microsoft.com/office/drawing/2014/main" id="{BA1EDA7E-BC62-7E4A-815C-B28137A6FCEE}"/>
              </a:ext>
            </a:extLst>
          </p:cNvPr>
          <p:cNvSpPr>
            <a:spLocks noGrp="1"/>
          </p:cNvSpPr>
          <p:nvPr>
            <p:ph type="title"/>
          </p:nvPr>
        </p:nvSpPr>
        <p:spPr>
          <a:xfrm>
            <a:off x="720000" y="457200"/>
            <a:ext cx="3960000" cy="1440000"/>
          </a:xfrm>
        </p:spPr>
        <p:txBody>
          <a:bodyPr anchor="b">
            <a:normAutofit/>
          </a:bodyPr>
          <a:lstStyle>
            <a:lvl1pPr>
              <a:defRPr sz="2400">
                <a:solidFill>
                  <a:srgbClr val="BA0C2F"/>
                </a:solidFill>
              </a:defRPr>
            </a:lvl1pPr>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0C010581-9DA6-D042-BA2D-9D9F7C7E9ED4}"/>
              </a:ext>
            </a:extLst>
          </p:cNvPr>
          <p:cNvSpPr>
            <a:spLocks noGrp="1"/>
          </p:cNvSpPr>
          <p:nvPr>
            <p:ph idx="1"/>
          </p:nvPr>
        </p:nvSpPr>
        <p:spPr>
          <a:xfrm>
            <a:off x="5183188" y="2049462"/>
            <a:ext cx="6172200" cy="3811588"/>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a:extLst>
              <a:ext uri="{FF2B5EF4-FFF2-40B4-BE49-F238E27FC236}">
                <a16:creationId xmlns:a16="http://schemas.microsoft.com/office/drawing/2014/main" id="{BA4537F2-394F-D848-AF3B-04C92834B9DC}"/>
              </a:ext>
            </a:extLst>
          </p:cNvPr>
          <p:cNvSpPr>
            <a:spLocks noGrp="1"/>
          </p:cNvSpPr>
          <p:nvPr>
            <p:ph type="body" sz="half" idx="2"/>
          </p:nvPr>
        </p:nvSpPr>
        <p:spPr>
          <a:xfrm>
            <a:off x="720000" y="2057400"/>
            <a:ext cx="3960000" cy="3803650"/>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3BAE8E38-E917-584E-B689-9466A0679D30}"/>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91000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26813217-86C0-A245-9664-2B1C9715EFB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1F007A1E-6622-2941-BF35-353DEB6C2EFA}"/>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Title 1">
            <a:extLst>
              <a:ext uri="{FF2B5EF4-FFF2-40B4-BE49-F238E27FC236}">
                <a16:creationId xmlns:a16="http://schemas.microsoft.com/office/drawing/2014/main" id="{1C59EC28-80E0-2741-B04C-75DC010E59AE}"/>
              </a:ext>
            </a:extLst>
          </p:cNvPr>
          <p:cNvSpPr>
            <a:spLocks noGrp="1"/>
          </p:cNvSpPr>
          <p:nvPr>
            <p:ph type="title"/>
          </p:nvPr>
        </p:nvSpPr>
        <p:spPr>
          <a:xfrm>
            <a:off x="720000" y="457200"/>
            <a:ext cx="3960000" cy="1440000"/>
          </a:xfrm>
        </p:spPr>
        <p:txBody>
          <a:bodyPr anchor="b">
            <a:normAutofit/>
          </a:bodyPr>
          <a:lstStyle>
            <a:lvl1pPr>
              <a:defRPr sz="2400">
                <a:solidFill>
                  <a:srgbClr val="BA0C2F"/>
                </a:solidFill>
              </a:defRPr>
            </a:lvl1pPr>
          </a:lstStyle>
          <a:p>
            <a:r>
              <a:rPr lang="en-US" noProof="0"/>
              <a:t>Click to edit Master title style</a:t>
            </a:r>
            <a:endParaRPr lang="en-GB" noProof="0" dirty="0"/>
          </a:p>
        </p:txBody>
      </p:sp>
      <p:sp>
        <p:nvSpPr>
          <p:cNvPr id="3" name="Picture Placeholder 2">
            <a:extLst>
              <a:ext uri="{FF2B5EF4-FFF2-40B4-BE49-F238E27FC236}">
                <a16:creationId xmlns:a16="http://schemas.microsoft.com/office/drawing/2014/main" id="{1F73E5C1-DB1B-9647-ACB6-97974EEDE699}"/>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4" name="Text Placeholder 3">
            <a:extLst>
              <a:ext uri="{FF2B5EF4-FFF2-40B4-BE49-F238E27FC236}">
                <a16:creationId xmlns:a16="http://schemas.microsoft.com/office/drawing/2014/main" id="{11B8D798-8F8E-1B40-A89D-36172C8AAC34}"/>
              </a:ext>
            </a:extLst>
          </p:cNvPr>
          <p:cNvSpPr>
            <a:spLocks noGrp="1"/>
          </p:cNvSpPr>
          <p:nvPr>
            <p:ph type="body" sz="half" idx="2"/>
          </p:nvPr>
        </p:nvSpPr>
        <p:spPr>
          <a:xfrm>
            <a:off x="720000" y="2057400"/>
            <a:ext cx="3960000" cy="3811588"/>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E6D339F7-9ED8-7D42-9751-0FEBAA7FE3F2}"/>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350057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pic>
        <p:nvPicPr>
          <p:cNvPr id="8" name="Picture 7" descr="A screenshot of a social media post&#10;&#10;Description automatically generated">
            <a:extLst>
              <a:ext uri="{FF2B5EF4-FFF2-40B4-BE49-F238E27FC236}">
                <a16:creationId xmlns:a16="http://schemas.microsoft.com/office/drawing/2014/main" id="{6A1ACADF-FC9E-7F4D-A0D6-9688F46A910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7E27F3F4-325D-5046-9714-997FBB8A96B0}"/>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Title 1">
            <a:extLst>
              <a:ext uri="{FF2B5EF4-FFF2-40B4-BE49-F238E27FC236}">
                <a16:creationId xmlns:a16="http://schemas.microsoft.com/office/drawing/2014/main" id="{2D7AE8E0-B5F1-F64F-AEB6-56DDCFD6832C}"/>
              </a:ext>
            </a:extLst>
          </p:cNvPr>
          <p:cNvSpPr>
            <a:spLocks noGrp="1"/>
          </p:cNvSpPr>
          <p:nvPr>
            <p:ph type="title"/>
          </p:nvPr>
        </p:nvSpPr>
        <p:spPr/>
        <p:txBody>
          <a:bodyPr/>
          <a:lstStyle/>
          <a:p>
            <a:r>
              <a:rPr lang="en-US" noProof="0"/>
              <a:t>Click to edit Master title style</a:t>
            </a:r>
            <a:endParaRPr lang="en-GB" noProof="0"/>
          </a:p>
        </p:txBody>
      </p:sp>
      <p:sp>
        <p:nvSpPr>
          <p:cNvPr id="3" name="Vertical Text Placeholder 2">
            <a:extLst>
              <a:ext uri="{FF2B5EF4-FFF2-40B4-BE49-F238E27FC236}">
                <a16:creationId xmlns:a16="http://schemas.microsoft.com/office/drawing/2014/main" id="{8ADB7342-8B08-A841-8525-36F28403915F}"/>
              </a:ext>
            </a:extLst>
          </p:cNvPr>
          <p:cNvSpPr>
            <a:spLocks noGrp="1"/>
          </p:cNvSpPr>
          <p:nvPr>
            <p:ph type="body" orient="vert" idx="1"/>
          </p:nvPr>
        </p:nvSpPr>
        <p:spPr>
          <a:xfrm>
            <a:off x="900000" y="1259999"/>
            <a:ext cx="10453800" cy="4860000"/>
          </a:xfrm>
        </p:spPr>
        <p:txBody>
          <a:bodyPr vert="eaVert"/>
          <a:lstStyle>
            <a:lvl5pPr algn="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Slide Number Placeholder 3">
            <a:extLst>
              <a:ext uri="{FF2B5EF4-FFF2-40B4-BE49-F238E27FC236}">
                <a16:creationId xmlns:a16="http://schemas.microsoft.com/office/drawing/2014/main" id="{A3C6724F-09E7-0347-A657-B5EAAD3DCF3C}"/>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263755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8F78326F-2D80-B84B-8CAB-938111A5FFCA}"/>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B35F8BB-E3E3-CC49-99CD-0442DE68BAF1}"/>
              </a:ext>
            </a:extLst>
          </p:cNvPr>
          <p:cNvSpPr>
            <a:spLocks noGrp="1"/>
          </p:cNvSpPr>
          <p:nvPr>
            <p:ph type="title"/>
          </p:nvPr>
        </p:nvSpPr>
        <p:spPr>
          <a:xfrm>
            <a:off x="720000" y="360000"/>
            <a:ext cx="7920000" cy="720000"/>
          </a:xfrm>
          <a:prstGeom prst="rect">
            <a:avLst/>
          </a:prstGeom>
        </p:spPr>
        <p:txBody>
          <a:bodyPr vert="horz" lIns="91440" tIns="45720" rIns="91440" bIns="45720" rtlCol="0" anchor="ctr">
            <a:normAutofit/>
          </a:body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id="{C16607E9-78E8-2D4E-94FE-E46961B5C784}"/>
              </a:ext>
            </a:extLst>
          </p:cNvPr>
          <p:cNvSpPr>
            <a:spLocks noGrp="1"/>
          </p:cNvSpPr>
          <p:nvPr>
            <p:ph type="body" idx="1"/>
          </p:nvPr>
        </p:nvSpPr>
        <p:spPr>
          <a:xfrm>
            <a:off x="720000" y="1260000"/>
            <a:ext cx="10453800" cy="478548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5" name="Picture 4" descr="A picture containing clipart&#10;&#10;Description automatically generated">
            <a:extLst>
              <a:ext uri="{FF2B5EF4-FFF2-40B4-BE49-F238E27FC236}">
                <a16:creationId xmlns:a16="http://schemas.microsoft.com/office/drawing/2014/main" id="{CCD4CEE6-C7F3-EB47-880F-B3A94E31FE50}"/>
              </a:ext>
            </a:extLst>
          </p:cNvPr>
          <p:cNvPicPr>
            <a:picLocks noChangeAspect="1"/>
          </p:cNvPicPr>
          <p:nvPr userDrawn="1"/>
        </p:nvPicPr>
        <p:blipFill>
          <a:blip r:embed="rId13"/>
          <a:stretch>
            <a:fillRect/>
          </a:stretch>
        </p:blipFill>
        <p:spPr>
          <a:xfrm>
            <a:off x="10072292" y="504100"/>
            <a:ext cx="1612900" cy="431800"/>
          </a:xfrm>
          <a:prstGeom prst="rect">
            <a:avLst/>
          </a:prstGeom>
        </p:spPr>
      </p:pic>
      <p:sp>
        <p:nvSpPr>
          <p:cNvPr id="9" name="Slide Number Placeholder 8">
            <a:extLst>
              <a:ext uri="{FF2B5EF4-FFF2-40B4-BE49-F238E27FC236}">
                <a16:creationId xmlns:a16="http://schemas.microsoft.com/office/drawing/2014/main" id="{FA2800BB-61E2-EF4E-AC40-CEC25DF063F8}"/>
              </a:ext>
            </a:extLst>
          </p:cNvPr>
          <p:cNvSpPr>
            <a:spLocks noGrp="1"/>
          </p:cNvSpPr>
          <p:nvPr>
            <p:ph type="sldNum" sz="quarter" idx="4"/>
          </p:nvPr>
        </p:nvSpPr>
        <p:spPr>
          <a:xfrm>
            <a:off x="8740839" y="6356350"/>
            <a:ext cx="29352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1981179461"/>
      </p:ext>
    </p:extLst>
  </p:cSld>
  <p:clrMap bg1="lt1" tx1="dk1" bg2="lt2" tx2="dk2" accent1="accent1" accent2="accent2" accent3="accent3" accent4="accent4" accent5="accent5" accent6="accent6" hlink="hlink" folHlink="folHlink"/>
  <p:sldLayoutIdLst>
    <p:sldLayoutId id="2147483770" r:id="rId1"/>
    <p:sldLayoutId id="2147483760"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hf hdr="0" ftr="0" dt="0"/>
  <p:txStyles>
    <p:title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gif"/><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gif"/><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g"/></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www.balticexchange.com/hom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9BE9-B4BC-A84B-91B1-9BCD16B64C78}"/>
              </a:ext>
            </a:extLst>
          </p:cNvPr>
          <p:cNvSpPr>
            <a:spLocks noGrp="1"/>
          </p:cNvSpPr>
          <p:nvPr>
            <p:ph type="title"/>
          </p:nvPr>
        </p:nvSpPr>
        <p:spPr>
          <a:xfrm>
            <a:off x="146685" y="5568696"/>
            <a:ext cx="5778627" cy="960120"/>
          </a:xfrm>
        </p:spPr>
        <p:txBody>
          <a:bodyPr>
            <a:normAutofit fontScale="90000"/>
          </a:bodyPr>
          <a:lstStyle/>
          <a:p>
            <a:r>
              <a:rPr lang="en-GB" sz="3600" dirty="0">
                <a:solidFill>
                  <a:srgbClr val="002060"/>
                </a:solidFill>
              </a:rPr>
              <a:t>Protection &amp; Indemnity:</a:t>
            </a:r>
            <a:br>
              <a:rPr lang="en-GB" sz="3600" dirty="0">
                <a:solidFill>
                  <a:srgbClr val="002060"/>
                </a:solidFill>
              </a:rPr>
            </a:br>
            <a:r>
              <a:rPr lang="en-GB" sz="3600" dirty="0">
                <a:solidFill>
                  <a:srgbClr val="002060"/>
                </a:solidFill>
              </a:rPr>
              <a:t>An introduction to Club Cover</a:t>
            </a:r>
            <a:br>
              <a:rPr lang="en-GB" dirty="0"/>
            </a:br>
            <a:endParaRPr lang="en-GB" dirty="0">
              <a:solidFill>
                <a:srgbClr val="002060"/>
              </a:solidFill>
            </a:endParaRPr>
          </a:p>
        </p:txBody>
      </p:sp>
      <p:sp>
        <p:nvSpPr>
          <p:cNvPr id="6" name="TextBox 5">
            <a:extLst>
              <a:ext uri="{FF2B5EF4-FFF2-40B4-BE49-F238E27FC236}">
                <a16:creationId xmlns:a16="http://schemas.microsoft.com/office/drawing/2014/main" id="{AF0A6993-3DF6-EAD0-8F6C-507385D2B9D2}"/>
              </a:ext>
            </a:extLst>
          </p:cNvPr>
          <p:cNvSpPr txBox="1"/>
          <p:nvPr/>
        </p:nvSpPr>
        <p:spPr>
          <a:xfrm>
            <a:off x="219837" y="6126480"/>
            <a:ext cx="36023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2060"/>
                </a:solidFill>
                <a:latin typeface="Calibri" panose="020F0502020204030204"/>
              </a:rPr>
              <a:t>Adrian Hodgson</a:t>
            </a:r>
            <a:r>
              <a:rPr kumimoji="0" lang="en-GB" sz="1400" b="0" i="0" u="none" strike="noStrike" kern="1200" cap="none" spc="0" normalizeH="0" baseline="0" noProof="0" dirty="0">
                <a:ln>
                  <a:noFill/>
                </a:ln>
                <a:solidFill>
                  <a:srgbClr val="002060"/>
                </a:solidFill>
                <a:effectLst/>
                <a:uLnTx/>
                <a:uFillTx/>
                <a:latin typeface="Calibri" panose="020F0502020204030204"/>
                <a:ea typeface="+mn-ea"/>
                <a:cs typeface="+mn-cs"/>
              </a:rPr>
              <a:t> - Senior Claims </a:t>
            </a:r>
            <a:r>
              <a:rPr lang="en-GB" sz="1400" dirty="0">
                <a:solidFill>
                  <a:srgbClr val="002060"/>
                </a:solidFill>
                <a:latin typeface="Calibri" panose="020F0502020204030204"/>
              </a:rPr>
              <a:t>Manager</a:t>
            </a:r>
            <a:endParaRPr kumimoji="0" lang="en-GB" sz="1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2060"/>
                </a:solidFill>
                <a:latin typeface="Calibri" panose="020F0502020204030204"/>
              </a:rPr>
              <a:t>Mon</a:t>
            </a:r>
            <a:r>
              <a:rPr kumimoji="0" lang="en-GB" sz="1400" b="0" i="0" u="none" strike="noStrike" kern="1200" cap="none" spc="0" normalizeH="0" baseline="0" noProof="0" dirty="0">
                <a:ln>
                  <a:noFill/>
                </a:ln>
                <a:solidFill>
                  <a:srgbClr val="002060"/>
                </a:solidFill>
                <a:effectLst/>
                <a:uLnTx/>
                <a:uFillTx/>
                <a:latin typeface="Calibri" panose="020F0502020204030204"/>
                <a:ea typeface="+mn-ea"/>
                <a:cs typeface="+mn-cs"/>
              </a:rPr>
              <a:t>day 12</a:t>
            </a:r>
            <a:r>
              <a:rPr kumimoji="0" lang="en-GB" sz="1400" b="0" i="0" u="none" strike="noStrike" kern="1200" cap="none" spc="0" normalizeH="0" baseline="30000" noProof="0" dirty="0">
                <a:ln>
                  <a:noFill/>
                </a:ln>
                <a:solidFill>
                  <a:srgbClr val="002060"/>
                </a:solidFill>
                <a:effectLst/>
                <a:uLnTx/>
                <a:uFillTx/>
                <a:latin typeface="Calibri" panose="020F0502020204030204"/>
                <a:ea typeface="+mn-ea"/>
                <a:cs typeface="+mn-cs"/>
              </a:rPr>
              <a:t>th</a:t>
            </a:r>
            <a:r>
              <a:rPr kumimoji="0" lang="en-GB" sz="1400" b="0" i="0" u="none" strike="noStrike" kern="1200" cap="none" spc="0" normalizeH="0" baseline="0" noProof="0" dirty="0">
                <a:ln>
                  <a:noFill/>
                </a:ln>
                <a:solidFill>
                  <a:srgbClr val="002060"/>
                </a:solidFill>
                <a:effectLst/>
                <a:uLnTx/>
                <a:uFillTx/>
                <a:latin typeface="Calibri" panose="020F0502020204030204"/>
                <a:ea typeface="+mn-ea"/>
                <a:cs typeface="+mn-cs"/>
              </a:rPr>
              <a:t> September 2022</a:t>
            </a:r>
          </a:p>
        </p:txBody>
      </p:sp>
    </p:spTree>
    <p:extLst>
      <p:ext uri="{BB962C8B-B14F-4D97-AF65-F5344CB8AC3E}">
        <p14:creationId xmlns:p14="http://schemas.microsoft.com/office/powerpoint/2010/main" val="658408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7C1366-2B0A-499D-A78E-DC43987A6DC7}"/>
              </a:ext>
            </a:extLst>
          </p:cNvPr>
          <p:cNvSpPr txBox="1"/>
          <p:nvPr/>
        </p:nvSpPr>
        <p:spPr>
          <a:xfrm>
            <a:off x="650175" y="1899984"/>
            <a:ext cx="4572000" cy="3863815"/>
          </a:xfrm>
          <a:prstGeom prst="rect">
            <a:avLst/>
          </a:prstGeom>
          <a:noFill/>
        </p:spPr>
        <p:txBody>
          <a:bodyPr wrap="square" rtlCol="0">
            <a:spAutoFit/>
          </a:bodyPr>
          <a:lstStyle/>
          <a:p>
            <a:pPr>
              <a:lnSpc>
                <a:spcPct val="114000"/>
              </a:lnSpc>
            </a:pPr>
            <a:r>
              <a:rPr lang="en-GB" dirty="0">
                <a:solidFill>
                  <a:srgbClr val="002060"/>
                </a:solidFill>
              </a:rPr>
              <a:t>Seafarers and others, </a:t>
            </a:r>
            <a:r>
              <a:rPr lang="en-GB" dirty="0" err="1">
                <a:solidFill>
                  <a:srgbClr val="002060"/>
                </a:solidFill>
              </a:rPr>
              <a:t>inc.family</a:t>
            </a:r>
            <a:endParaRPr lang="en-GB" dirty="0">
              <a:solidFill>
                <a:srgbClr val="002060"/>
              </a:solidFill>
            </a:endParaRPr>
          </a:p>
          <a:p>
            <a:pPr>
              <a:lnSpc>
                <a:spcPct val="114000"/>
              </a:lnSpc>
            </a:pPr>
            <a:endParaRPr lang="en-GB" u="sng" dirty="0">
              <a:solidFill>
                <a:srgbClr val="002060"/>
              </a:solidFill>
            </a:endParaRPr>
          </a:p>
          <a:p>
            <a:pPr>
              <a:lnSpc>
                <a:spcPct val="114000"/>
              </a:lnSpc>
            </a:pPr>
            <a:r>
              <a:rPr lang="en-GB" u="sng" dirty="0">
                <a:solidFill>
                  <a:srgbClr val="002060"/>
                </a:solidFill>
              </a:rPr>
              <a:t>VERY</a:t>
            </a:r>
            <a:r>
              <a:rPr lang="en-GB" dirty="0">
                <a:solidFill>
                  <a:srgbClr val="002060"/>
                </a:solidFill>
              </a:rPr>
              <a:t> long-tail claims</a:t>
            </a:r>
          </a:p>
          <a:p>
            <a:pPr>
              <a:lnSpc>
                <a:spcPct val="114000"/>
              </a:lnSpc>
            </a:pPr>
            <a:r>
              <a:rPr lang="en-GB" dirty="0" err="1">
                <a:solidFill>
                  <a:srgbClr val="002060"/>
                </a:solidFill>
              </a:rPr>
              <a:t>eg</a:t>
            </a:r>
            <a:r>
              <a:rPr lang="en-GB" dirty="0">
                <a:solidFill>
                  <a:srgbClr val="002060"/>
                </a:solidFill>
              </a:rPr>
              <a:t>:	Asbestos</a:t>
            </a:r>
          </a:p>
          <a:p>
            <a:pPr>
              <a:lnSpc>
                <a:spcPct val="114000"/>
              </a:lnSpc>
            </a:pPr>
            <a:r>
              <a:rPr lang="en-GB" dirty="0">
                <a:solidFill>
                  <a:srgbClr val="002060"/>
                </a:solidFill>
              </a:rPr>
              <a:t>		Pleural plaques</a:t>
            </a:r>
          </a:p>
          <a:p>
            <a:pPr>
              <a:lnSpc>
                <a:spcPct val="114000"/>
              </a:lnSpc>
            </a:pPr>
            <a:r>
              <a:rPr lang="en-GB" dirty="0">
                <a:solidFill>
                  <a:srgbClr val="002060"/>
                </a:solidFill>
              </a:rPr>
              <a:t>		Asbestosis</a:t>
            </a:r>
          </a:p>
          <a:p>
            <a:pPr>
              <a:lnSpc>
                <a:spcPct val="114000"/>
              </a:lnSpc>
            </a:pPr>
            <a:r>
              <a:rPr lang="en-GB" dirty="0">
                <a:solidFill>
                  <a:srgbClr val="002060"/>
                </a:solidFill>
              </a:rPr>
              <a:t>		Cancer</a:t>
            </a:r>
          </a:p>
          <a:p>
            <a:pPr>
              <a:lnSpc>
                <a:spcPct val="114000"/>
              </a:lnSpc>
            </a:pPr>
            <a:r>
              <a:rPr lang="en-GB" dirty="0">
                <a:solidFill>
                  <a:srgbClr val="002060"/>
                </a:solidFill>
              </a:rPr>
              <a:t>		Mesothelioma</a:t>
            </a:r>
          </a:p>
          <a:p>
            <a:pPr>
              <a:lnSpc>
                <a:spcPct val="114000"/>
              </a:lnSpc>
            </a:pPr>
            <a:r>
              <a:rPr lang="en-GB" dirty="0">
                <a:solidFill>
                  <a:srgbClr val="002060"/>
                </a:solidFill>
              </a:rPr>
              <a:t>	</a:t>
            </a:r>
          </a:p>
          <a:p>
            <a:pPr>
              <a:lnSpc>
                <a:spcPct val="114000"/>
              </a:lnSpc>
            </a:pPr>
            <a:r>
              <a:rPr lang="en-GB" dirty="0">
                <a:solidFill>
                  <a:srgbClr val="002060"/>
                </a:solidFill>
              </a:rPr>
              <a:t>	Vibration white finger</a:t>
            </a:r>
          </a:p>
          <a:p>
            <a:pPr>
              <a:lnSpc>
                <a:spcPct val="114000"/>
              </a:lnSpc>
            </a:pPr>
            <a:endParaRPr lang="en-GB" dirty="0">
              <a:solidFill>
                <a:srgbClr val="002060"/>
              </a:solidFill>
            </a:endParaRPr>
          </a:p>
          <a:p>
            <a:pPr>
              <a:lnSpc>
                <a:spcPct val="114000"/>
              </a:lnSpc>
            </a:pPr>
            <a:r>
              <a:rPr lang="en-GB" dirty="0">
                <a:solidFill>
                  <a:srgbClr val="002060"/>
                </a:solidFill>
              </a:rPr>
              <a:t>	 Hearing loss</a:t>
            </a:r>
          </a:p>
        </p:txBody>
      </p:sp>
      <p:pic>
        <p:nvPicPr>
          <p:cNvPr id="7" name="Picture 6" descr="A picture containing X-ray film, necktie&#10;&#10;Description generated with very high confidence">
            <a:extLst>
              <a:ext uri="{FF2B5EF4-FFF2-40B4-BE49-F238E27FC236}">
                <a16:creationId xmlns:a16="http://schemas.microsoft.com/office/drawing/2014/main" id="{6DE60118-4989-4E4F-894B-410B21AB6644}"/>
              </a:ext>
            </a:extLst>
          </p:cNvPr>
          <p:cNvPicPr>
            <a:picLocks noChangeAspect="1"/>
          </p:cNvPicPr>
          <p:nvPr/>
        </p:nvPicPr>
        <p:blipFill>
          <a:blip r:embed="rId2"/>
          <a:stretch>
            <a:fillRect/>
          </a:stretch>
        </p:blipFill>
        <p:spPr>
          <a:xfrm>
            <a:off x="8236154" y="1918710"/>
            <a:ext cx="3791254" cy="2179834"/>
          </a:xfrm>
          <a:prstGeom prst="rect">
            <a:avLst/>
          </a:prstGeom>
        </p:spPr>
      </p:pic>
      <p:pic>
        <p:nvPicPr>
          <p:cNvPr id="9" name="Picture 8" descr="A close up of a cake&#10;&#10;Description generated with high confidence">
            <a:extLst>
              <a:ext uri="{FF2B5EF4-FFF2-40B4-BE49-F238E27FC236}">
                <a16:creationId xmlns:a16="http://schemas.microsoft.com/office/drawing/2014/main" id="{0882ABCB-B915-4EB3-B154-9766D53E45EA}"/>
              </a:ext>
            </a:extLst>
          </p:cNvPr>
          <p:cNvPicPr>
            <a:picLocks noChangeAspect="1"/>
          </p:cNvPicPr>
          <p:nvPr/>
        </p:nvPicPr>
        <p:blipFill>
          <a:blip r:embed="rId3"/>
          <a:stretch>
            <a:fillRect/>
          </a:stretch>
        </p:blipFill>
        <p:spPr>
          <a:xfrm>
            <a:off x="4898136" y="1918710"/>
            <a:ext cx="3267198" cy="2179834"/>
          </a:xfrm>
          <a:prstGeom prst="rect">
            <a:avLst/>
          </a:prstGeom>
        </p:spPr>
      </p:pic>
      <p:sp>
        <p:nvSpPr>
          <p:cNvPr id="6" name="Slide Number Placeholder 2">
            <a:extLst>
              <a:ext uri="{FF2B5EF4-FFF2-40B4-BE49-F238E27FC236}">
                <a16:creationId xmlns:a16="http://schemas.microsoft.com/office/drawing/2014/main" id="{314E7CBC-6F3E-4E57-8DF1-23FA1D67B723}"/>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10</a:t>
            </a:fld>
            <a:endParaRPr lang="en-GB" dirty="0"/>
          </a:p>
        </p:txBody>
      </p:sp>
      <p:sp>
        <p:nvSpPr>
          <p:cNvPr id="8" name="Title 1">
            <a:extLst>
              <a:ext uri="{FF2B5EF4-FFF2-40B4-BE49-F238E27FC236}">
                <a16:creationId xmlns:a16="http://schemas.microsoft.com/office/drawing/2014/main" id="{AC5DBB62-31C2-4232-BF37-86713F91CEEA}"/>
              </a:ext>
            </a:extLst>
          </p:cNvPr>
          <p:cNvSpPr txBox="1">
            <a:spLocks/>
          </p:cNvSpPr>
          <p:nvPr/>
        </p:nvSpPr>
        <p:spPr>
          <a:xfrm>
            <a:off x="720000" y="360000"/>
            <a:ext cx="79200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Industrial disease</a:t>
            </a:r>
          </a:p>
        </p:txBody>
      </p:sp>
      <p:pic>
        <p:nvPicPr>
          <p:cNvPr id="3" name="Picture 2">
            <a:extLst>
              <a:ext uri="{FF2B5EF4-FFF2-40B4-BE49-F238E27FC236}">
                <a16:creationId xmlns:a16="http://schemas.microsoft.com/office/drawing/2014/main" id="{B1E3022E-2D02-401E-A5C9-74D54CF1BD73}"/>
              </a:ext>
            </a:extLst>
          </p:cNvPr>
          <p:cNvPicPr>
            <a:picLocks noChangeAspect="1"/>
          </p:cNvPicPr>
          <p:nvPr/>
        </p:nvPicPr>
        <p:blipFill>
          <a:blip r:embed="rId4"/>
          <a:stretch>
            <a:fillRect/>
          </a:stretch>
        </p:blipFill>
        <p:spPr>
          <a:xfrm>
            <a:off x="6056506" y="4157242"/>
            <a:ext cx="3267198" cy="2130392"/>
          </a:xfrm>
          <a:prstGeom prst="rect">
            <a:avLst/>
          </a:prstGeom>
        </p:spPr>
      </p:pic>
      <p:pic>
        <p:nvPicPr>
          <p:cNvPr id="11" name="Picture 10" descr="A picture containing indoor, wall&#10;&#10;Description automatically generated">
            <a:extLst>
              <a:ext uri="{FF2B5EF4-FFF2-40B4-BE49-F238E27FC236}">
                <a16:creationId xmlns:a16="http://schemas.microsoft.com/office/drawing/2014/main" id="{D4DA63A4-8D4A-4FCF-9CEF-74737A88B36A}"/>
              </a:ext>
            </a:extLst>
          </p:cNvPr>
          <p:cNvPicPr>
            <a:picLocks noChangeAspect="1"/>
          </p:cNvPicPr>
          <p:nvPr/>
        </p:nvPicPr>
        <p:blipFill>
          <a:blip r:embed="rId5"/>
          <a:stretch>
            <a:fillRect/>
          </a:stretch>
        </p:blipFill>
        <p:spPr>
          <a:xfrm>
            <a:off x="9391346" y="4146695"/>
            <a:ext cx="2636062" cy="2130747"/>
          </a:xfrm>
          <a:prstGeom prst="rect">
            <a:avLst/>
          </a:prstGeom>
        </p:spPr>
      </p:pic>
      <p:pic>
        <p:nvPicPr>
          <p:cNvPr id="4" name="Picture 3" descr="A picture containing earphone, earmuff, black&#10;&#10;Description automatically generated">
            <a:extLst>
              <a:ext uri="{FF2B5EF4-FFF2-40B4-BE49-F238E27FC236}">
                <a16:creationId xmlns:a16="http://schemas.microsoft.com/office/drawing/2014/main" id="{594BF684-1278-4168-AE59-780A5B9871C2}"/>
              </a:ext>
            </a:extLst>
          </p:cNvPr>
          <p:cNvPicPr>
            <a:picLocks noChangeAspect="1"/>
          </p:cNvPicPr>
          <p:nvPr/>
        </p:nvPicPr>
        <p:blipFill>
          <a:blip r:embed="rId6"/>
          <a:stretch>
            <a:fillRect/>
          </a:stretch>
        </p:blipFill>
        <p:spPr>
          <a:xfrm>
            <a:off x="3814916" y="4157242"/>
            <a:ext cx="2133300" cy="2133300"/>
          </a:xfrm>
          <a:prstGeom prst="rect">
            <a:avLst/>
          </a:prstGeom>
        </p:spPr>
      </p:pic>
    </p:spTree>
    <p:extLst>
      <p:ext uri="{BB962C8B-B14F-4D97-AF65-F5344CB8AC3E}">
        <p14:creationId xmlns:p14="http://schemas.microsoft.com/office/powerpoint/2010/main" val="3062203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ttp://news.bbcimg.co.uk/media/images/68323000/jpg/_68323291_68323290.jpg">
            <a:extLst>
              <a:ext uri="{FF2B5EF4-FFF2-40B4-BE49-F238E27FC236}">
                <a16:creationId xmlns:a16="http://schemas.microsoft.com/office/drawing/2014/main" id="{8F529F32-8DD0-495A-B379-DF4C4EB71C26}"/>
              </a:ext>
            </a:extLst>
          </p:cNvPr>
          <p:cNvPicPr/>
          <p:nvPr/>
        </p:nvPicPr>
        <p:blipFill rotWithShape="1">
          <a:blip r:embed="rId2">
            <a:extLst>
              <a:ext uri="{28A0092B-C50C-407E-A947-70E740481C1C}">
                <a14:useLocalDpi xmlns:a14="http://schemas.microsoft.com/office/drawing/2010/main" val="0"/>
              </a:ext>
            </a:extLst>
          </a:blip>
          <a:srcRect b="4273"/>
          <a:stretch/>
        </p:blipFill>
        <p:spPr bwMode="auto">
          <a:xfrm>
            <a:off x="719120" y="3498060"/>
            <a:ext cx="4748991" cy="2865925"/>
          </a:xfrm>
          <a:prstGeom prst="rect">
            <a:avLst/>
          </a:prstGeom>
          <a:noFill/>
          <a:ln>
            <a:noFill/>
          </a:ln>
          <a:extLst>
            <a:ext uri="{53640926-AAD7-44D8-BBD7-CCE9431645EC}">
              <a14:shadowObscured xmlns:a14="http://schemas.microsoft.com/office/drawing/2010/main"/>
            </a:ext>
          </a:extLst>
        </p:spPr>
      </p:pic>
      <p:sp>
        <p:nvSpPr>
          <p:cNvPr id="3" name="Content Placeholder 2"/>
          <p:cNvSpPr>
            <a:spLocks noGrp="1"/>
          </p:cNvSpPr>
          <p:nvPr>
            <p:ph idx="1"/>
          </p:nvPr>
        </p:nvSpPr>
        <p:spPr>
          <a:xfrm>
            <a:off x="720000" y="1896900"/>
            <a:ext cx="4496891" cy="1601160"/>
          </a:xfrm>
        </p:spPr>
        <p:txBody>
          <a:bodyPr/>
          <a:lstStyle/>
          <a:p>
            <a:pPr marL="0" indent="0">
              <a:lnSpc>
                <a:spcPct val="114000"/>
              </a:lnSpc>
              <a:spcBef>
                <a:spcPts val="0"/>
              </a:spcBef>
              <a:buClr>
                <a:srgbClr val="0081AB"/>
              </a:buClr>
              <a:buNone/>
            </a:pPr>
            <a:r>
              <a:rPr lang="en-GB" dirty="0">
                <a:solidFill>
                  <a:srgbClr val="002060"/>
                </a:solidFill>
              </a:rPr>
              <a:t>Injury, illness and death </a:t>
            </a:r>
          </a:p>
          <a:p>
            <a:pPr marL="0" indent="0">
              <a:lnSpc>
                <a:spcPct val="114000"/>
              </a:lnSpc>
              <a:spcBef>
                <a:spcPts val="0"/>
              </a:spcBef>
              <a:buClr>
                <a:srgbClr val="0081AB"/>
              </a:buClr>
              <a:buNone/>
            </a:pPr>
            <a:r>
              <a:rPr lang="en-GB" dirty="0">
                <a:solidFill>
                  <a:srgbClr val="002060"/>
                </a:solidFill>
              </a:rPr>
              <a:t>Repatriation </a:t>
            </a:r>
          </a:p>
          <a:p>
            <a:pPr marL="0" indent="0">
              <a:lnSpc>
                <a:spcPct val="114000"/>
              </a:lnSpc>
              <a:spcBef>
                <a:spcPts val="0"/>
              </a:spcBef>
              <a:buClr>
                <a:srgbClr val="0081AB"/>
              </a:buClr>
              <a:buNone/>
            </a:pPr>
            <a:r>
              <a:rPr lang="en-GB" dirty="0">
                <a:solidFill>
                  <a:srgbClr val="002060"/>
                </a:solidFill>
              </a:rPr>
              <a:t>Deviation expenses</a:t>
            </a:r>
          </a:p>
          <a:p>
            <a:pPr marL="0" indent="0">
              <a:lnSpc>
                <a:spcPct val="114000"/>
              </a:lnSpc>
              <a:spcBef>
                <a:spcPts val="0"/>
              </a:spcBef>
              <a:buClr>
                <a:srgbClr val="0081AB"/>
              </a:buClr>
              <a:buNone/>
            </a:pPr>
            <a:r>
              <a:rPr lang="en-GB" dirty="0">
                <a:solidFill>
                  <a:srgbClr val="002060"/>
                </a:solidFill>
              </a:rPr>
              <a:t>Compensation for delay and cancellation </a:t>
            </a:r>
          </a:p>
          <a:p>
            <a:endParaRPr lang="en-GB" sz="2000" dirty="0">
              <a:solidFill>
                <a:srgbClr val="0081AB"/>
              </a:solidFill>
              <a:latin typeface="Arial" pitchFamily="34" charset="0"/>
            </a:endParaRPr>
          </a:p>
        </p:txBody>
      </p:sp>
      <p:pic>
        <p:nvPicPr>
          <p:cNvPr id="8" name="Picture 7">
            <a:extLst>
              <a:ext uri="{FF2B5EF4-FFF2-40B4-BE49-F238E27FC236}">
                <a16:creationId xmlns:a16="http://schemas.microsoft.com/office/drawing/2014/main" id="{26B0746A-7E1E-47F9-BB1D-A54DCD2469CC}"/>
              </a:ext>
            </a:extLst>
          </p:cNvPr>
          <p:cNvPicPr/>
          <p:nvPr/>
        </p:nvPicPr>
        <p:blipFill rotWithShape="1">
          <a:blip r:embed="rId3"/>
          <a:srcRect l="11567" t="48493" r="78401" b="34492"/>
          <a:stretch/>
        </p:blipFill>
        <p:spPr bwMode="auto">
          <a:xfrm>
            <a:off x="7403161" y="3091441"/>
            <a:ext cx="4272902" cy="3272544"/>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4B4140A6-FC91-498D-8BD3-8EAA93F5B9C1}"/>
              </a:ext>
            </a:extLst>
          </p:cNvPr>
          <p:cNvPicPr/>
          <p:nvPr/>
        </p:nvPicPr>
        <p:blipFill rotWithShape="1">
          <a:blip r:embed="rId4"/>
          <a:srcRect l="7949" t="37009" r="74341" b="23976"/>
          <a:stretch/>
        </p:blipFill>
        <p:spPr bwMode="auto">
          <a:xfrm>
            <a:off x="5000660" y="1339552"/>
            <a:ext cx="3446462" cy="2512971"/>
          </a:xfrm>
          <a:prstGeom prst="rect">
            <a:avLst/>
          </a:prstGeom>
          <a:ln>
            <a:noFill/>
          </a:ln>
          <a:extLst>
            <a:ext uri="{53640926-AAD7-44D8-BBD7-CCE9431645EC}">
              <a14:shadowObscured xmlns:a14="http://schemas.microsoft.com/office/drawing/2010/main"/>
            </a:ext>
          </a:extLst>
        </p:spPr>
      </p:pic>
      <p:sp>
        <p:nvSpPr>
          <p:cNvPr id="11" name="Slide Number Placeholder 2">
            <a:extLst>
              <a:ext uri="{FF2B5EF4-FFF2-40B4-BE49-F238E27FC236}">
                <a16:creationId xmlns:a16="http://schemas.microsoft.com/office/drawing/2014/main" id="{F39DE0AD-9575-4D3E-80EE-A0B950986776}"/>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11</a:t>
            </a:fld>
            <a:endParaRPr lang="en-GB" dirty="0"/>
          </a:p>
        </p:txBody>
      </p:sp>
      <p:sp>
        <p:nvSpPr>
          <p:cNvPr id="12" name="Title 1">
            <a:extLst>
              <a:ext uri="{FF2B5EF4-FFF2-40B4-BE49-F238E27FC236}">
                <a16:creationId xmlns:a16="http://schemas.microsoft.com/office/drawing/2014/main" id="{0024ABFF-ED2C-4A19-9C13-5A1EE9DAD1DA}"/>
              </a:ext>
            </a:extLst>
          </p:cNvPr>
          <p:cNvSpPr txBox="1">
            <a:spLocks/>
          </p:cNvSpPr>
          <p:nvPr/>
        </p:nvSpPr>
        <p:spPr>
          <a:xfrm>
            <a:off x="720000" y="360000"/>
            <a:ext cx="79200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Passengers : Rule 2, Sections 2A and 5 </a:t>
            </a:r>
          </a:p>
        </p:txBody>
      </p:sp>
    </p:spTree>
    <p:extLst>
      <p:ext uri="{BB962C8B-B14F-4D97-AF65-F5344CB8AC3E}">
        <p14:creationId xmlns:p14="http://schemas.microsoft.com/office/powerpoint/2010/main" val="2018243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imo.org/OurWork/Facilitation/Stowaways/PublishingImages/stowaways.jpg"/>
          <p:cNvPicPr>
            <a:picLocks noChangeAspect="1" noChangeArrowheads="1"/>
          </p:cNvPicPr>
          <p:nvPr/>
        </p:nvPicPr>
        <p:blipFill>
          <a:blip r:embed="rId2"/>
          <a:srcRect/>
          <a:stretch>
            <a:fillRect/>
          </a:stretch>
        </p:blipFill>
        <p:spPr bwMode="auto">
          <a:xfrm>
            <a:off x="719999" y="1744536"/>
            <a:ext cx="5498863" cy="3705288"/>
          </a:xfrm>
          <a:prstGeom prst="rect">
            <a:avLst/>
          </a:prstGeom>
          <a:noFill/>
        </p:spPr>
      </p:pic>
      <p:sp>
        <p:nvSpPr>
          <p:cNvPr id="6" name="Slide Number Placeholder 2">
            <a:extLst>
              <a:ext uri="{FF2B5EF4-FFF2-40B4-BE49-F238E27FC236}">
                <a16:creationId xmlns:a16="http://schemas.microsoft.com/office/drawing/2014/main" id="{13471F85-1B21-4D0C-A293-790F286DDC14}"/>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12</a:t>
            </a:fld>
            <a:endParaRPr lang="en-GB" dirty="0"/>
          </a:p>
        </p:txBody>
      </p:sp>
      <p:sp>
        <p:nvSpPr>
          <p:cNvPr id="7" name="Title 1">
            <a:extLst>
              <a:ext uri="{FF2B5EF4-FFF2-40B4-BE49-F238E27FC236}">
                <a16:creationId xmlns:a16="http://schemas.microsoft.com/office/drawing/2014/main" id="{7D2F41A7-D39F-4B63-B887-D4B3023992F9}"/>
              </a:ext>
            </a:extLst>
          </p:cNvPr>
          <p:cNvSpPr txBox="1">
            <a:spLocks/>
          </p:cNvSpPr>
          <p:nvPr/>
        </p:nvSpPr>
        <p:spPr>
          <a:xfrm>
            <a:off x="720000" y="360000"/>
            <a:ext cx="79200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Stowaways : Rule 2, Section 6</a:t>
            </a:r>
          </a:p>
        </p:txBody>
      </p:sp>
      <p:pic>
        <p:nvPicPr>
          <p:cNvPr id="9" name="Content Placeholder 6">
            <a:extLst>
              <a:ext uri="{FF2B5EF4-FFF2-40B4-BE49-F238E27FC236}">
                <a16:creationId xmlns:a16="http://schemas.microsoft.com/office/drawing/2014/main" id="{6FF95CFA-C512-4342-B99C-51BED8D1C664}"/>
              </a:ext>
            </a:extLst>
          </p:cNvPr>
          <p:cNvPicPr>
            <a:picLocks noGrp="1"/>
          </p:cNvPicPr>
          <p:nvPr>
            <p:ph idx="1"/>
          </p:nvPr>
        </p:nvPicPr>
        <p:blipFill rotWithShape="1">
          <a:blip r:embed="rId3"/>
          <a:srcRect l="7312" t="36157" r="74473" b="22581"/>
          <a:stretch/>
        </p:blipFill>
        <p:spPr bwMode="auto">
          <a:xfrm>
            <a:off x="6312396" y="1744536"/>
            <a:ext cx="5363667" cy="3705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939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mod.uk/NR/rdonlyres/7D19716A-DC0B-4742-9F0C-555A65308B86/0/montrose.jpg"/>
          <p:cNvPicPr>
            <a:picLocks noChangeAspect="1" noChangeArrowheads="1"/>
          </p:cNvPicPr>
          <p:nvPr/>
        </p:nvPicPr>
        <p:blipFill>
          <a:blip r:embed="rId2"/>
          <a:srcRect/>
          <a:stretch>
            <a:fillRect/>
          </a:stretch>
        </p:blipFill>
        <p:spPr bwMode="auto">
          <a:xfrm>
            <a:off x="6300064" y="3157495"/>
            <a:ext cx="5375999" cy="3207999"/>
          </a:xfrm>
          <a:prstGeom prst="ellipse">
            <a:avLst/>
          </a:prstGeom>
          <a:ln>
            <a:noFill/>
          </a:ln>
          <a:effectLst>
            <a:softEdge rad="112500"/>
          </a:effectLst>
        </p:spPr>
      </p:pic>
      <p:sp>
        <p:nvSpPr>
          <p:cNvPr id="7" name="Slide Number Placeholder 2">
            <a:extLst>
              <a:ext uri="{FF2B5EF4-FFF2-40B4-BE49-F238E27FC236}">
                <a16:creationId xmlns:a16="http://schemas.microsoft.com/office/drawing/2014/main" id="{EA3794AE-1A19-4CD2-9F8A-6B3E65002B26}"/>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13</a:t>
            </a:fld>
            <a:endParaRPr lang="en-GB" dirty="0"/>
          </a:p>
        </p:txBody>
      </p:sp>
      <p:sp>
        <p:nvSpPr>
          <p:cNvPr id="9" name="Title 1">
            <a:extLst>
              <a:ext uri="{FF2B5EF4-FFF2-40B4-BE49-F238E27FC236}">
                <a16:creationId xmlns:a16="http://schemas.microsoft.com/office/drawing/2014/main" id="{FE91A9B2-1716-41D0-AF1C-3B02A067DD7E}"/>
              </a:ext>
            </a:extLst>
          </p:cNvPr>
          <p:cNvSpPr txBox="1">
            <a:spLocks/>
          </p:cNvSpPr>
          <p:nvPr/>
        </p:nvSpPr>
        <p:spPr>
          <a:xfrm>
            <a:off x="720000" y="360000"/>
            <a:ext cx="8945208"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Refugees and Life Salvage : Rule 2, Sections 6 and 7</a:t>
            </a:r>
          </a:p>
        </p:txBody>
      </p:sp>
      <p:pic>
        <p:nvPicPr>
          <p:cNvPr id="10" name="Picture 9" descr="A group of people in a large body of water&#10;&#10;Description generated with very high confidence">
            <a:extLst>
              <a:ext uri="{FF2B5EF4-FFF2-40B4-BE49-F238E27FC236}">
                <a16:creationId xmlns:a16="http://schemas.microsoft.com/office/drawing/2014/main" id="{9585F18E-F122-429F-A819-257DC47F21CC}"/>
              </a:ext>
            </a:extLst>
          </p:cNvPr>
          <p:cNvPicPr>
            <a:picLocks noChangeAspect="1"/>
          </p:cNvPicPr>
          <p:nvPr/>
        </p:nvPicPr>
        <p:blipFill>
          <a:blip r:embed="rId3"/>
          <a:stretch>
            <a:fillRect/>
          </a:stretch>
        </p:blipFill>
        <p:spPr>
          <a:xfrm>
            <a:off x="720001" y="1724362"/>
            <a:ext cx="5095583" cy="286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7623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968A4C9A-720B-4465-BA41-98EFE8242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3480" y="1208679"/>
            <a:ext cx="5549754" cy="346859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a:extLst>
              <a:ext uri="{FF2B5EF4-FFF2-40B4-BE49-F238E27FC236}">
                <a16:creationId xmlns:a16="http://schemas.microsoft.com/office/drawing/2014/main" id="{F2B9A5E7-2117-4202-B3E9-6741E6FB881C}"/>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14</a:t>
            </a:fld>
            <a:endParaRPr lang="en-GB" dirty="0"/>
          </a:p>
        </p:txBody>
      </p:sp>
      <p:pic>
        <p:nvPicPr>
          <p:cNvPr id="8" name="Picture 7" descr="A large ship in a body of water&#10;&#10;Description automatically generated">
            <a:extLst>
              <a:ext uri="{FF2B5EF4-FFF2-40B4-BE49-F238E27FC236}">
                <a16:creationId xmlns:a16="http://schemas.microsoft.com/office/drawing/2014/main" id="{C93AA4A7-D632-4739-832F-B9489123064F}"/>
              </a:ext>
            </a:extLst>
          </p:cNvPr>
          <p:cNvPicPr>
            <a:picLocks noChangeAspect="1"/>
          </p:cNvPicPr>
          <p:nvPr/>
        </p:nvPicPr>
        <p:blipFill>
          <a:blip r:embed="rId3"/>
          <a:stretch>
            <a:fillRect/>
          </a:stretch>
        </p:blipFill>
        <p:spPr>
          <a:xfrm>
            <a:off x="4277195" y="3262023"/>
            <a:ext cx="5341213" cy="3468596"/>
          </a:xfrm>
          <a:prstGeom prst="rect">
            <a:avLst/>
          </a:prstGeom>
        </p:spPr>
      </p:pic>
      <p:sp>
        <p:nvSpPr>
          <p:cNvPr id="12" name="Title 1">
            <a:extLst>
              <a:ext uri="{FF2B5EF4-FFF2-40B4-BE49-F238E27FC236}">
                <a16:creationId xmlns:a16="http://schemas.microsoft.com/office/drawing/2014/main" id="{2E8DA213-BE65-4EDA-98AA-60B91BF47B6C}"/>
              </a:ext>
            </a:extLst>
          </p:cNvPr>
          <p:cNvSpPr txBox="1">
            <a:spLocks/>
          </p:cNvSpPr>
          <p:nvPr/>
        </p:nvSpPr>
        <p:spPr>
          <a:xfrm>
            <a:off x="720000" y="360000"/>
            <a:ext cx="79200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Collision : Rule 2, Section 9</a:t>
            </a:r>
          </a:p>
        </p:txBody>
      </p:sp>
      <p:sp>
        <p:nvSpPr>
          <p:cNvPr id="2" name="TextBox 1">
            <a:extLst>
              <a:ext uri="{FF2B5EF4-FFF2-40B4-BE49-F238E27FC236}">
                <a16:creationId xmlns:a16="http://schemas.microsoft.com/office/drawing/2014/main" id="{0352ED0E-9006-F4B1-B7E7-D52538FB7F2E}"/>
              </a:ext>
            </a:extLst>
          </p:cNvPr>
          <p:cNvSpPr txBox="1"/>
          <p:nvPr/>
        </p:nvSpPr>
        <p:spPr>
          <a:xfrm>
            <a:off x="564552" y="1883664"/>
            <a:ext cx="3147912" cy="954107"/>
          </a:xfrm>
          <a:prstGeom prst="rect">
            <a:avLst/>
          </a:prstGeom>
          <a:noFill/>
        </p:spPr>
        <p:txBody>
          <a:bodyPr wrap="square" rtlCol="0">
            <a:spAutoFit/>
          </a:bodyPr>
          <a:lstStyle/>
          <a:p>
            <a:r>
              <a:rPr lang="en-GB" sz="1400" dirty="0"/>
              <a:t>Is it P&amp;I or H&amp;M?</a:t>
            </a:r>
          </a:p>
          <a:p>
            <a:endParaRPr lang="en-GB" sz="1400" dirty="0"/>
          </a:p>
          <a:p>
            <a:endParaRPr lang="en-GB" sz="1400" dirty="0"/>
          </a:p>
          <a:p>
            <a:r>
              <a:rPr lang="en-GB" sz="1400" dirty="0"/>
              <a:t>1/4</a:t>
            </a:r>
            <a:r>
              <a:rPr lang="en-GB" sz="1400" baseline="30000" dirty="0"/>
              <a:t>th</a:t>
            </a:r>
            <a:r>
              <a:rPr lang="en-GB" sz="1400" dirty="0"/>
              <a:t> verses 4/4</a:t>
            </a:r>
            <a:r>
              <a:rPr lang="en-GB" sz="1400" baseline="30000" dirty="0"/>
              <a:t>th</a:t>
            </a:r>
            <a:r>
              <a:rPr lang="en-GB" sz="1400" dirty="0"/>
              <a:t> ?</a:t>
            </a:r>
          </a:p>
        </p:txBody>
      </p:sp>
    </p:spTree>
    <p:extLst>
      <p:ext uri="{BB962C8B-B14F-4D97-AF65-F5344CB8AC3E}">
        <p14:creationId xmlns:p14="http://schemas.microsoft.com/office/powerpoint/2010/main" val="206814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at is docked next to a body of water&#10;&#10;Description generated with high confidence">
            <a:extLst>
              <a:ext uri="{FF2B5EF4-FFF2-40B4-BE49-F238E27FC236}">
                <a16:creationId xmlns:a16="http://schemas.microsoft.com/office/drawing/2014/main" id="{ED00B803-FA09-4549-AAEC-96FB3527A249}"/>
              </a:ext>
            </a:extLst>
          </p:cNvPr>
          <p:cNvPicPr>
            <a:picLocks noChangeAspect="1"/>
          </p:cNvPicPr>
          <p:nvPr/>
        </p:nvPicPr>
        <p:blipFill>
          <a:blip r:embed="rId2"/>
          <a:stretch>
            <a:fillRect/>
          </a:stretch>
        </p:blipFill>
        <p:spPr>
          <a:xfrm>
            <a:off x="1049184" y="1543369"/>
            <a:ext cx="7473024" cy="4818812"/>
          </a:xfrm>
          <a:prstGeom prst="rect">
            <a:avLst/>
          </a:prstGeom>
        </p:spPr>
      </p:pic>
      <p:sp>
        <p:nvSpPr>
          <p:cNvPr id="9" name="Title 1">
            <a:extLst>
              <a:ext uri="{FF2B5EF4-FFF2-40B4-BE49-F238E27FC236}">
                <a16:creationId xmlns:a16="http://schemas.microsoft.com/office/drawing/2014/main" id="{0A9357AD-48AF-41A1-944E-8D8DFA348AF9}"/>
              </a:ext>
            </a:extLst>
          </p:cNvPr>
          <p:cNvSpPr txBox="1">
            <a:spLocks/>
          </p:cNvSpPr>
          <p:nvPr/>
        </p:nvSpPr>
        <p:spPr>
          <a:xfrm>
            <a:off x="719999" y="360000"/>
            <a:ext cx="8096479"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Fixed &amp; Floating Objects : Rule 2, Section 10</a:t>
            </a:r>
          </a:p>
        </p:txBody>
      </p:sp>
      <p:sp>
        <p:nvSpPr>
          <p:cNvPr id="11" name="Slide Number Placeholder 2">
            <a:extLst>
              <a:ext uri="{FF2B5EF4-FFF2-40B4-BE49-F238E27FC236}">
                <a16:creationId xmlns:a16="http://schemas.microsoft.com/office/drawing/2014/main" id="{44E32863-0486-4DCC-AB40-F5565B96B924}"/>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15</a:t>
            </a:fld>
            <a:endParaRPr lang="en-GB" dirty="0"/>
          </a:p>
        </p:txBody>
      </p:sp>
      <p:sp>
        <p:nvSpPr>
          <p:cNvPr id="2" name="TextBox 1">
            <a:extLst>
              <a:ext uri="{FF2B5EF4-FFF2-40B4-BE49-F238E27FC236}">
                <a16:creationId xmlns:a16="http://schemas.microsoft.com/office/drawing/2014/main" id="{FBC34E93-199B-4126-A2E5-89FFF3F255E4}"/>
              </a:ext>
            </a:extLst>
          </p:cNvPr>
          <p:cNvSpPr txBox="1"/>
          <p:nvPr/>
        </p:nvSpPr>
        <p:spPr>
          <a:xfrm>
            <a:off x="8740839" y="5996162"/>
            <a:ext cx="2576603" cy="369332"/>
          </a:xfrm>
          <a:prstGeom prst="rect">
            <a:avLst/>
          </a:prstGeom>
          <a:noFill/>
        </p:spPr>
        <p:txBody>
          <a:bodyPr wrap="none" rtlCol="0">
            <a:spAutoFit/>
          </a:bodyPr>
          <a:lstStyle/>
          <a:p>
            <a:r>
              <a:rPr lang="en-GB" dirty="0" err="1">
                <a:solidFill>
                  <a:srgbClr val="002060"/>
                </a:solidFill>
              </a:rPr>
              <a:t>eg</a:t>
            </a:r>
            <a:r>
              <a:rPr lang="en-GB" dirty="0">
                <a:solidFill>
                  <a:srgbClr val="002060"/>
                </a:solidFill>
              </a:rPr>
              <a:t>: contact with lock gate</a:t>
            </a:r>
          </a:p>
        </p:txBody>
      </p:sp>
    </p:spTree>
    <p:extLst>
      <p:ext uri="{BB962C8B-B14F-4D97-AF65-F5344CB8AC3E}">
        <p14:creationId xmlns:p14="http://schemas.microsoft.com/office/powerpoint/2010/main" val="448337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8703AD00-D23B-4654-A336-B245EADE328C}"/>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16</a:t>
            </a:fld>
            <a:endParaRPr lang="en-GB" dirty="0"/>
          </a:p>
        </p:txBody>
      </p:sp>
      <p:sp>
        <p:nvSpPr>
          <p:cNvPr id="7" name="Title 1">
            <a:extLst>
              <a:ext uri="{FF2B5EF4-FFF2-40B4-BE49-F238E27FC236}">
                <a16:creationId xmlns:a16="http://schemas.microsoft.com/office/drawing/2014/main" id="{870DC3DE-6D83-4958-A0C2-8819852485AE}"/>
              </a:ext>
            </a:extLst>
          </p:cNvPr>
          <p:cNvSpPr txBox="1">
            <a:spLocks/>
          </p:cNvSpPr>
          <p:nvPr/>
        </p:nvSpPr>
        <p:spPr>
          <a:xfrm>
            <a:off x="720000" y="360000"/>
            <a:ext cx="81954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Pollution : Rule 2, Section 11</a:t>
            </a:r>
          </a:p>
        </p:txBody>
      </p:sp>
      <p:sp>
        <p:nvSpPr>
          <p:cNvPr id="8" name="TextBox 7">
            <a:extLst>
              <a:ext uri="{FF2B5EF4-FFF2-40B4-BE49-F238E27FC236}">
                <a16:creationId xmlns:a16="http://schemas.microsoft.com/office/drawing/2014/main" id="{11C36C19-ADC1-42A9-8A78-528BBEC72D12}"/>
              </a:ext>
            </a:extLst>
          </p:cNvPr>
          <p:cNvSpPr txBox="1"/>
          <p:nvPr/>
        </p:nvSpPr>
        <p:spPr>
          <a:xfrm>
            <a:off x="515937" y="1989375"/>
            <a:ext cx="4290470" cy="2916439"/>
          </a:xfrm>
          <a:prstGeom prst="rect">
            <a:avLst/>
          </a:prstGeom>
          <a:noFill/>
        </p:spPr>
        <p:txBody>
          <a:bodyPr wrap="none" rtlCol="0">
            <a:spAutoFit/>
          </a:bodyPr>
          <a:lstStyle/>
          <a:p>
            <a:pPr>
              <a:lnSpc>
                <a:spcPct val="114000"/>
              </a:lnSpc>
            </a:pPr>
            <a:r>
              <a:rPr lang="en-GB" dirty="0">
                <a:solidFill>
                  <a:srgbClr val="002060"/>
                </a:solidFill>
              </a:rPr>
              <a:t>Two distinct areas of cover:</a:t>
            </a:r>
          </a:p>
          <a:p>
            <a:pPr>
              <a:lnSpc>
                <a:spcPct val="114000"/>
              </a:lnSpc>
            </a:pPr>
            <a:endParaRPr lang="en-GB" dirty="0">
              <a:solidFill>
                <a:srgbClr val="002060"/>
              </a:solidFill>
            </a:endParaRPr>
          </a:p>
          <a:p>
            <a:pPr>
              <a:lnSpc>
                <a:spcPct val="114000"/>
              </a:lnSpc>
            </a:pPr>
            <a:r>
              <a:rPr lang="en-GB" dirty="0" err="1">
                <a:solidFill>
                  <a:srgbClr val="002060"/>
                </a:solidFill>
              </a:rPr>
              <a:t>i</a:t>
            </a:r>
            <a:r>
              <a:rPr lang="en-GB" dirty="0">
                <a:solidFill>
                  <a:srgbClr val="002060"/>
                </a:solidFill>
              </a:rPr>
              <a:t>) Indemnify Member </a:t>
            </a:r>
          </a:p>
          <a:p>
            <a:pPr>
              <a:lnSpc>
                <a:spcPct val="114000"/>
              </a:lnSpc>
            </a:pPr>
            <a:r>
              <a:rPr lang="en-GB" dirty="0">
                <a:solidFill>
                  <a:srgbClr val="002060"/>
                </a:solidFill>
              </a:rPr>
              <a:t>    </a:t>
            </a:r>
            <a:r>
              <a:rPr lang="en-GB" dirty="0" err="1">
                <a:solidFill>
                  <a:srgbClr val="002060"/>
                </a:solidFill>
              </a:rPr>
              <a:t>eg</a:t>
            </a:r>
            <a:r>
              <a:rPr lang="en-GB" dirty="0">
                <a:solidFill>
                  <a:srgbClr val="002060"/>
                </a:solidFill>
              </a:rPr>
              <a:t>: Civil liabilities and expenses, fines etc.</a:t>
            </a:r>
          </a:p>
          <a:p>
            <a:pPr>
              <a:lnSpc>
                <a:spcPct val="114000"/>
              </a:lnSpc>
            </a:pPr>
            <a:endParaRPr lang="en-GB" dirty="0">
              <a:solidFill>
                <a:srgbClr val="002060"/>
              </a:solidFill>
            </a:endParaRPr>
          </a:p>
          <a:p>
            <a:pPr>
              <a:lnSpc>
                <a:spcPct val="114000"/>
              </a:lnSpc>
            </a:pPr>
            <a:r>
              <a:rPr lang="en-GB" dirty="0">
                <a:solidFill>
                  <a:srgbClr val="002060"/>
                </a:solidFill>
              </a:rPr>
              <a:t>ii) Direct Claims </a:t>
            </a:r>
          </a:p>
          <a:p>
            <a:pPr>
              <a:lnSpc>
                <a:spcPct val="114000"/>
              </a:lnSpc>
            </a:pPr>
            <a:r>
              <a:rPr lang="en-GB" dirty="0">
                <a:solidFill>
                  <a:srgbClr val="002060"/>
                </a:solidFill>
              </a:rPr>
              <a:t>     </a:t>
            </a:r>
            <a:r>
              <a:rPr lang="en-GB" dirty="0" err="1">
                <a:solidFill>
                  <a:srgbClr val="002060"/>
                </a:solidFill>
              </a:rPr>
              <a:t>ie</a:t>
            </a:r>
            <a:r>
              <a:rPr lang="en-GB" dirty="0">
                <a:solidFill>
                  <a:srgbClr val="002060"/>
                </a:solidFill>
              </a:rPr>
              <a:t>: compulsory insurance regimes </a:t>
            </a:r>
          </a:p>
          <a:p>
            <a:pPr>
              <a:lnSpc>
                <a:spcPct val="114000"/>
              </a:lnSpc>
            </a:pPr>
            <a:r>
              <a:rPr lang="en-GB" dirty="0">
                <a:solidFill>
                  <a:srgbClr val="002060"/>
                </a:solidFill>
              </a:rPr>
              <a:t>     </a:t>
            </a:r>
            <a:r>
              <a:rPr lang="en-GB" dirty="0" err="1">
                <a:solidFill>
                  <a:srgbClr val="002060"/>
                </a:solidFill>
              </a:rPr>
              <a:t>eg</a:t>
            </a:r>
            <a:r>
              <a:rPr lang="en-GB" dirty="0">
                <a:solidFill>
                  <a:srgbClr val="002060"/>
                </a:solidFill>
              </a:rPr>
              <a:t>: CLC, Bunkers Convention </a:t>
            </a:r>
          </a:p>
          <a:p>
            <a:pPr>
              <a:lnSpc>
                <a:spcPct val="114000"/>
              </a:lnSpc>
            </a:pPr>
            <a:r>
              <a:rPr lang="en-GB" dirty="0">
                <a:solidFill>
                  <a:srgbClr val="002060"/>
                </a:solidFill>
              </a:rPr>
              <a:t>     and provision of “Blue Cards”</a:t>
            </a:r>
          </a:p>
        </p:txBody>
      </p:sp>
      <p:pic>
        <p:nvPicPr>
          <p:cNvPr id="2" name="Picture 1">
            <a:extLst>
              <a:ext uri="{FF2B5EF4-FFF2-40B4-BE49-F238E27FC236}">
                <a16:creationId xmlns:a16="http://schemas.microsoft.com/office/drawing/2014/main" id="{176DA6CB-67E4-048E-77A0-D0BEA1D23917}"/>
              </a:ext>
            </a:extLst>
          </p:cNvPr>
          <p:cNvPicPr>
            <a:picLocks noChangeAspect="1"/>
          </p:cNvPicPr>
          <p:nvPr/>
        </p:nvPicPr>
        <p:blipFill>
          <a:blip r:embed="rId2"/>
          <a:stretch>
            <a:fillRect/>
          </a:stretch>
        </p:blipFill>
        <p:spPr>
          <a:xfrm>
            <a:off x="4924381" y="1192309"/>
            <a:ext cx="3517697" cy="2359356"/>
          </a:xfrm>
          <a:prstGeom prst="rect">
            <a:avLst/>
          </a:prstGeom>
        </p:spPr>
      </p:pic>
      <p:pic>
        <p:nvPicPr>
          <p:cNvPr id="3" name="Picture 2">
            <a:extLst>
              <a:ext uri="{FF2B5EF4-FFF2-40B4-BE49-F238E27FC236}">
                <a16:creationId xmlns:a16="http://schemas.microsoft.com/office/drawing/2014/main" id="{294119F1-DC31-3F77-D7D4-C4A9DEE22586}"/>
              </a:ext>
            </a:extLst>
          </p:cNvPr>
          <p:cNvPicPr>
            <a:picLocks noChangeAspect="1"/>
          </p:cNvPicPr>
          <p:nvPr/>
        </p:nvPicPr>
        <p:blipFill>
          <a:blip r:embed="rId3"/>
          <a:stretch>
            <a:fillRect/>
          </a:stretch>
        </p:blipFill>
        <p:spPr>
          <a:xfrm>
            <a:off x="8054924" y="2965759"/>
            <a:ext cx="3548180" cy="2359356"/>
          </a:xfrm>
          <a:prstGeom prst="rect">
            <a:avLst/>
          </a:prstGeom>
        </p:spPr>
      </p:pic>
      <p:pic>
        <p:nvPicPr>
          <p:cNvPr id="4" name="Picture 3">
            <a:extLst>
              <a:ext uri="{FF2B5EF4-FFF2-40B4-BE49-F238E27FC236}">
                <a16:creationId xmlns:a16="http://schemas.microsoft.com/office/drawing/2014/main" id="{12F82D82-BFD1-19D9-1EC9-E7B76451A54E}"/>
              </a:ext>
            </a:extLst>
          </p:cNvPr>
          <p:cNvPicPr>
            <a:picLocks noChangeAspect="1"/>
          </p:cNvPicPr>
          <p:nvPr/>
        </p:nvPicPr>
        <p:blipFill>
          <a:blip r:embed="rId4"/>
          <a:stretch>
            <a:fillRect/>
          </a:stretch>
        </p:blipFill>
        <p:spPr>
          <a:xfrm>
            <a:off x="4392447" y="4257746"/>
            <a:ext cx="4194412" cy="2359356"/>
          </a:xfrm>
          <a:prstGeom prst="rect">
            <a:avLst/>
          </a:prstGeom>
        </p:spPr>
      </p:pic>
    </p:spTree>
    <p:extLst>
      <p:ext uri="{BB962C8B-B14F-4D97-AF65-F5344CB8AC3E}">
        <p14:creationId xmlns:p14="http://schemas.microsoft.com/office/powerpoint/2010/main" val="3418864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nature&#10;&#10;Description automatically generated">
            <a:extLst>
              <a:ext uri="{FF2B5EF4-FFF2-40B4-BE49-F238E27FC236}">
                <a16:creationId xmlns:a16="http://schemas.microsoft.com/office/drawing/2014/main" id="{8124EA86-C73C-41B8-852F-9A8B86134031}"/>
              </a:ext>
            </a:extLst>
          </p:cNvPr>
          <p:cNvPicPr>
            <a:picLocks noChangeAspect="1"/>
          </p:cNvPicPr>
          <p:nvPr/>
        </p:nvPicPr>
        <p:blipFill>
          <a:blip r:embed="rId2"/>
          <a:stretch>
            <a:fillRect/>
          </a:stretch>
        </p:blipFill>
        <p:spPr>
          <a:xfrm>
            <a:off x="6794479" y="1385585"/>
            <a:ext cx="4241841" cy="2787059"/>
          </a:xfrm>
          <a:prstGeom prst="rect">
            <a:avLst/>
          </a:prstGeom>
        </p:spPr>
      </p:pic>
      <p:sp>
        <p:nvSpPr>
          <p:cNvPr id="3" name="Content Placeholder 2"/>
          <p:cNvSpPr>
            <a:spLocks noGrp="1"/>
          </p:cNvSpPr>
          <p:nvPr>
            <p:ph idx="1"/>
          </p:nvPr>
        </p:nvSpPr>
        <p:spPr>
          <a:xfrm>
            <a:off x="719999" y="1022624"/>
            <a:ext cx="4828667" cy="359534"/>
          </a:xfrm>
        </p:spPr>
        <p:txBody>
          <a:bodyPr>
            <a:normAutofit fontScale="92500" lnSpcReduction="10000"/>
          </a:bodyPr>
          <a:lstStyle/>
          <a:p>
            <a:pPr>
              <a:lnSpc>
                <a:spcPct val="114000"/>
              </a:lnSpc>
              <a:spcBef>
                <a:spcPts val="0"/>
              </a:spcBef>
              <a:buNone/>
            </a:pPr>
            <a:r>
              <a:rPr lang="en-GB" dirty="0">
                <a:solidFill>
                  <a:srgbClr val="002060"/>
                </a:solidFill>
              </a:rPr>
              <a:t>Loss including shortage or damage and disposal</a:t>
            </a:r>
          </a:p>
        </p:txBody>
      </p:sp>
      <p:pic>
        <p:nvPicPr>
          <p:cNvPr id="4" name="Picture 5" descr="g2"/>
          <p:cNvPicPr>
            <a:picLocks noChangeAspect="1" noChangeArrowheads="1"/>
          </p:cNvPicPr>
          <p:nvPr/>
        </p:nvPicPr>
        <p:blipFill>
          <a:blip r:embed="rId3" cstate="print"/>
          <a:srcRect/>
          <a:stretch>
            <a:fillRect/>
          </a:stretch>
        </p:blipFill>
        <p:spPr bwMode="auto">
          <a:xfrm>
            <a:off x="720000" y="1731636"/>
            <a:ext cx="3209349" cy="2240488"/>
          </a:xfrm>
          <a:prstGeom prst="rect">
            <a:avLst/>
          </a:prstGeom>
          <a:noFill/>
          <a:ln w="9525">
            <a:noFill/>
            <a:miter lim="800000"/>
            <a:headEnd/>
            <a:tailEnd/>
          </a:ln>
        </p:spPr>
      </p:pic>
      <p:pic>
        <p:nvPicPr>
          <p:cNvPr id="9" name="Picture 8">
            <a:extLst>
              <a:ext uri="{FF2B5EF4-FFF2-40B4-BE49-F238E27FC236}">
                <a16:creationId xmlns:a16="http://schemas.microsoft.com/office/drawing/2014/main" id="{C175A959-E530-47E4-B756-E284ACAEC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99" y="3972124"/>
            <a:ext cx="3254677" cy="2441009"/>
          </a:xfrm>
          <a:prstGeom prst="rect">
            <a:avLst/>
          </a:prstGeom>
        </p:spPr>
      </p:pic>
      <p:pic>
        <p:nvPicPr>
          <p:cNvPr id="2" name="Picture 1">
            <a:extLst>
              <a:ext uri="{FF2B5EF4-FFF2-40B4-BE49-F238E27FC236}">
                <a16:creationId xmlns:a16="http://schemas.microsoft.com/office/drawing/2014/main" id="{5BB967E9-C8F4-4E88-B8E2-2F8A75BF598D}"/>
              </a:ext>
            </a:extLst>
          </p:cNvPr>
          <p:cNvPicPr>
            <a:picLocks noChangeAspect="1"/>
          </p:cNvPicPr>
          <p:nvPr/>
        </p:nvPicPr>
        <p:blipFill>
          <a:blip r:embed="rId5"/>
          <a:stretch>
            <a:fillRect/>
          </a:stretch>
        </p:blipFill>
        <p:spPr>
          <a:xfrm>
            <a:off x="3929349" y="4172644"/>
            <a:ext cx="3716079" cy="2240489"/>
          </a:xfrm>
          <a:prstGeom prst="rect">
            <a:avLst/>
          </a:prstGeom>
        </p:spPr>
      </p:pic>
      <p:pic>
        <p:nvPicPr>
          <p:cNvPr id="8" name="Picture 3" descr="U:\Pics\21.jpg">
            <a:extLst>
              <a:ext uri="{FF2B5EF4-FFF2-40B4-BE49-F238E27FC236}">
                <a16:creationId xmlns:a16="http://schemas.microsoft.com/office/drawing/2014/main" id="{5D34CCC5-51A3-453F-B1D2-7C5145D8CB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9349" y="1385585"/>
            <a:ext cx="3716079" cy="278705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2">
            <a:extLst>
              <a:ext uri="{FF2B5EF4-FFF2-40B4-BE49-F238E27FC236}">
                <a16:creationId xmlns:a16="http://schemas.microsoft.com/office/drawing/2014/main" id="{23617C9F-CA36-4010-AF4B-1FADC33995D2}"/>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17</a:t>
            </a:fld>
            <a:endParaRPr lang="en-GB" dirty="0"/>
          </a:p>
        </p:txBody>
      </p:sp>
      <p:sp>
        <p:nvSpPr>
          <p:cNvPr id="12" name="Title 1">
            <a:extLst>
              <a:ext uri="{FF2B5EF4-FFF2-40B4-BE49-F238E27FC236}">
                <a16:creationId xmlns:a16="http://schemas.microsoft.com/office/drawing/2014/main" id="{C1AA78DD-8ED6-43F0-A49F-44D3FA6AB062}"/>
              </a:ext>
            </a:extLst>
          </p:cNvPr>
          <p:cNvSpPr txBox="1">
            <a:spLocks/>
          </p:cNvSpPr>
          <p:nvPr/>
        </p:nvSpPr>
        <p:spPr>
          <a:xfrm>
            <a:off x="720000" y="360000"/>
            <a:ext cx="81954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Cargo : Rule 2, Section 16</a:t>
            </a:r>
          </a:p>
        </p:txBody>
      </p:sp>
      <p:pic>
        <p:nvPicPr>
          <p:cNvPr id="13" name="Picture 12" descr="A picture containing plane, ceiling, sky, mountain&#10;&#10;Description automatically generated">
            <a:extLst>
              <a:ext uri="{FF2B5EF4-FFF2-40B4-BE49-F238E27FC236}">
                <a16:creationId xmlns:a16="http://schemas.microsoft.com/office/drawing/2014/main" id="{7F7FDA78-D430-4E4C-AA7D-82FAC6AC3B31}"/>
              </a:ext>
            </a:extLst>
          </p:cNvPr>
          <p:cNvPicPr>
            <a:picLocks noChangeAspect="1"/>
          </p:cNvPicPr>
          <p:nvPr/>
        </p:nvPicPr>
        <p:blipFill>
          <a:blip r:embed="rId7"/>
          <a:stretch>
            <a:fillRect/>
          </a:stretch>
        </p:blipFill>
        <p:spPr>
          <a:xfrm>
            <a:off x="7645428" y="4176071"/>
            <a:ext cx="3363948" cy="2240389"/>
          </a:xfrm>
          <a:prstGeom prst="rect">
            <a:avLst/>
          </a:prstGeom>
        </p:spPr>
      </p:pic>
    </p:spTree>
    <p:extLst>
      <p:ext uri="{BB962C8B-B14F-4D97-AF65-F5344CB8AC3E}">
        <p14:creationId xmlns:p14="http://schemas.microsoft.com/office/powerpoint/2010/main" val="1385557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rya.org.uk/SiteCollectionImages/email/uts13/towing-agreement.jpg"/>
          <p:cNvPicPr>
            <a:picLocks noChangeAspect="1" noChangeArrowheads="1"/>
          </p:cNvPicPr>
          <p:nvPr/>
        </p:nvPicPr>
        <p:blipFill rotWithShape="1">
          <a:blip r:embed="rId2"/>
          <a:srcRect l="13206" r="12936"/>
          <a:stretch/>
        </p:blipFill>
        <p:spPr bwMode="auto">
          <a:xfrm>
            <a:off x="1277784" y="1152952"/>
            <a:ext cx="3019896" cy="4552095"/>
          </a:xfrm>
          <a:prstGeom prst="rect">
            <a:avLst/>
          </a:prstGeom>
          <a:noFill/>
        </p:spPr>
      </p:pic>
      <p:sp>
        <p:nvSpPr>
          <p:cNvPr id="6" name="Title 1">
            <a:extLst>
              <a:ext uri="{FF2B5EF4-FFF2-40B4-BE49-F238E27FC236}">
                <a16:creationId xmlns:a16="http://schemas.microsoft.com/office/drawing/2014/main" id="{31DC2E57-40E4-469C-ACD3-9C3713CFFA89}"/>
              </a:ext>
            </a:extLst>
          </p:cNvPr>
          <p:cNvSpPr txBox="1">
            <a:spLocks/>
          </p:cNvSpPr>
          <p:nvPr/>
        </p:nvSpPr>
        <p:spPr>
          <a:xfrm>
            <a:off x="720000" y="360000"/>
            <a:ext cx="81954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Salvage: Rule 2, Section 20</a:t>
            </a:r>
          </a:p>
        </p:txBody>
      </p:sp>
      <p:sp>
        <p:nvSpPr>
          <p:cNvPr id="8" name="Slide Number Placeholder 2">
            <a:extLst>
              <a:ext uri="{FF2B5EF4-FFF2-40B4-BE49-F238E27FC236}">
                <a16:creationId xmlns:a16="http://schemas.microsoft.com/office/drawing/2014/main" id="{A5783393-0D16-4D3C-A59B-0351833CDC10}"/>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18</a:t>
            </a:fld>
            <a:endParaRPr lang="en-GB" dirty="0"/>
          </a:p>
        </p:txBody>
      </p:sp>
      <p:pic>
        <p:nvPicPr>
          <p:cNvPr id="3" name="Picture 2" descr="A large ship in the water&#10;&#10;Description automatically generated">
            <a:extLst>
              <a:ext uri="{FF2B5EF4-FFF2-40B4-BE49-F238E27FC236}">
                <a16:creationId xmlns:a16="http://schemas.microsoft.com/office/drawing/2014/main" id="{9F0AB0AF-5DEF-4BA5-8785-151AAFB212D7}"/>
              </a:ext>
            </a:extLst>
          </p:cNvPr>
          <p:cNvPicPr>
            <a:picLocks noChangeAspect="1"/>
          </p:cNvPicPr>
          <p:nvPr/>
        </p:nvPicPr>
        <p:blipFill>
          <a:blip r:embed="rId3"/>
          <a:stretch>
            <a:fillRect/>
          </a:stretch>
        </p:blipFill>
        <p:spPr>
          <a:xfrm>
            <a:off x="4564063" y="1901952"/>
            <a:ext cx="7112000" cy="4000500"/>
          </a:xfrm>
          <a:prstGeom prst="rect">
            <a:avLst/>
          </a:prstGeom>
        </p:spPr>
      </p:pic>
    </p:spTree>
    <p:extLst>
      <p:ext uri="{BB962C8B-B14F-4D97-AF65-F5344CB8AC3E}">
        <p14:creationId xmlns:p14="http://schemas.microsoft.com/office/powerpoint/2010/main" val="388720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9628" y="3293230"/>
            <a:ext cx="4741736" cy="2607568"/>
          </a:xfrm>
        </p:spPr>
        <p:txBody>
          <a:bodyPr>
            <a:normAutofit/>
          </a:bodyPr>
          <a:lstStyle/>
          <a:p>
            <a:pPr>
              <a:lnSpc>
                <a:spcPct val="114000"/>
              </a:lnSpc>
              <a:spcBef>
                <a:spcPts val="0"/>
              </a:spcBef>
              <a:buNone/>
            </a:pPr>
            <a:r>
              <a:rPr lang="en-GB" b="0" dirty="0">
                <a:solidFill>
                  <a:srgbClr val="002060"/>
                </a:solidFill>
              </a:rPr>
              <a:t>Costs or expenses arising out of the raising, </a:t>
            </a:r>
          </a:p>
          <a:p>
            <a:pPr>
              <a:lnSpc>
                <a:spcPct val="114000"/>
              </a:lnSpc>
              <a:spcBef>
                <a:spcPts val="0"/>
              </a:spcBef>
              <a:buNone/>
            </a:pPr>
            <a:r>
              <a:rPr lang="en-GB" b="0" dirty="0">
                <a:solidFill>
                  <a:srgbClr val="002060"/>
                </a:solidFill>
              </a:rPr>
              <a:t>removal, destruction, lighting or marking of</a:t>
            </a:r>
          </a:p>
          <a:p>
            <a:pPr>
              <a:lnSpc>
                <a:spcPct val="114000"/>
              </a:lnSpc>
              <a:spcBef>
                <a:spcPts val="0"/>
              </a:spcBef>
              <a:buNone/>
            </a:pPr>
            <a:r>
              <a:rPr lang="en-GB" b="0" dirty="0">
                <a:solidFill>
                  <a:srgbClr val="002060"/>
                </a:solidFill>
              </a:rPr>
              <a:t>the wreck of the insured vessel and of any</a:t>
            </a:r>
          </a:p>
          <a:p>
            <a:pPr>
              <a:lnSpc>
                <a:spcPct val="114000"/>
              </a:lnSpc>
              <a:spcBef>
                <a:spcPts val="0"/>
              </a:spcBef>
              <a:buNone/>
            </a:pPr>
            <a:r>
              <a:rPr lang="en-GB" b="0" dirty="0">
                <a:solidFill>
                  <a:srgbClr val="002060"/>
                </a:solidFill>
              </a:rPr>
              <a:t>Cargo or other property which is or was</a:t>
            </a:r>
          </a:p>
          <a:p>
            <a:pPr>
              <a:lnSpc>
                <a:spcPct val="114000"/>
              </a:lnSpc>
              <a:spcBef>
                <a:spcPts val="0"/>
              </a:spcBef>
              <a:buNone/>
            </a:pPr>
            <a:r>
              <a:rPr lang="en-GB" b="0" dirty="0">
                <a:solidFill>
                  <a:srgbClr val="002060"/>
                </a:solidFill>
              </a:rPr>
              <a:t>carried on board such wreck </a:t>
            </a:r>
            <a:r>
              <a:rPr lang="en-GB" dirty="0">
                <a:solidFill>
                  <a:srgbClr val="002060"/>
                </a:solidFill>
              </a:rPr>
              <a:t>when such</a:t>
            </a:r>
          </a:p>
          <a:p>
            <a:pPr>
              <a:lnSpc>
                <a:spcPct val="114000"/>
              </a:lnSpc>
              <a:spcBef>
                <a:spcPts val="0"/>
              </a:spcBef>
              <a:buNone/>
            </a:pPr>
            <a:r>
              <a:rPr lang="en-GB" dirty="0">
                <a:solidFill>
                  <a:srgbClr val="002060"/>
                </a:solidFill>
              </a:rPr>
              <a:t>raising, removal, destruction, lighting or</a:t>
            </a:r>
          </a:p>
          <a:p>
            <a:pPr>
              <a:lnSpc>
                <a:spcPct val="114000"/>
              </a:lnSpc>
              <a:spcBef>
                <a:spcPts val="0"/>
              </a:spcBef>
              <a:buNone/>
            </a:pPr>
            <a:r>
              <a:rPr lang="en-GB" dirty="0">
                <a:solidFill>
                  <a:srgbClr val="002060"/>
                </a:solidFill>
              </a:rPr>
              <a:t>marking is compulsory by law or the costs </a:t>
            </a:r>
          </a:p>
          <a:p>
            <a:pPr>
              <a:lnSpc>
                <a:spcPct val="114000"/>
              </a:lnSpc>
              <a:spcBef>
                <a:spcPts val="0"/>
              </a:spcBef>
              <a:buNone/>
            </a:pPr>
            <a:r>
              <a:rPr lang="en-GB" dirty="0">
                <a:solidFill>
                  <a:srgbClr val="002060"/>
                </a:solidFill>
              </a:rPr>
              <a:t>are legally recoverable from the Member.</a:t>
            </a:r>
            <a:endParaRPr lang="en-GB" dirty="0">
              <a:solidFill>
                <a:srgbClr val="0081AB"/>
              </a:solidFill>
            </a:endParaRPr>
          </a:p>
          <a:p>
            <a:pPr>
              <a:spcBef>
                <a:spcPts val="0"/>
              </a:spcBef>
              <a:buNone/>
            </a:pPr>
            <a:endParaRPr lang="en-GB" b="0" dirty="0">
              <a:solidFill>
                <a:srgbClr val="0081AB"/>
              </a:solidFill>
            </a:endParaRPr>
          </a:p>
        </p:txBody>
      </p:sp>
      <p:pic>
        <p:nvPicPr>
          <p:cNvPr id="6" name="Picture 5"/>
          <p:cNvPicPr/>
          <p:nvPr/>
        </p:nvPicPr>
        <p:blipFill rotWithShape="1">
          <a:blip r:embed="rId2"/>
          <a:srcRect l="10266" t="40118" r="76623" b="28111"/>
          <a:stretch/>
        </p:blipFill>
        <p:spPr bwMode="auto">
          <a:xfrm>
            <a:off x="976032" y="1579945"/>
            <a:ext cx="4741736" cy="4320853"/>
          </a:xfrm>
          <a:prstGeom prst="rect">
            <a:avLst/>
          </a:prstGeom>
          <a:ln>
            <a:noFill/>
          </a:ln>
          <a:extLst>
            <a:ext uri="{53640926-AAD7-44D8-BBD7-CCE9431645EC}">
              <a14:shadowObscured xmlns:a14="http://schemas.microsoft.com/office/drawing/2010/main"/>
            </a:ext>
          </a:extLst>
        </p:spPr>
      </p:pic>
      <p:sp>
        <p:nvSpPr>
          <p:cNvPr id="7" name="Slide Number Placeholder 2">
            <a:extLst>
              <a:ext uri="{FF2B5EF4-FFF2-40B4-BE49-F238E27FC236}">
                <a16:creationId xmlns:a16="http://schemas.microsoft.com/office/drawing/2014/main" id="{8F8FDA58-E4F4-4D94-885A-D0BA0CEBA0F7}"/>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19</a:t>
            </a:fld>
            <a:endParaRPr lang="en-GB" dirty="0"/>
          </a:p>
        </p:txBody>
      </p:sp>
      <p:sp>
        <p:nvSpPr>
          <p:cNvPr id="8" name="Title 1">
            <a:extLst>
              <a:ext uri="{FF2B5EF4-FFF2-40B4-BE49-F238E27FC236}">
                <a16:creationId xmlns:a16="http://schemas.microsoft.com/office/drawing/2014/main" id="{0796B29E-B9BF-4219-8865-A08111AD99EA}"/>
              </a:ext>
            </a:extLst>
          </p:cNvPr>
          <p:cNvSpPr txBox="1">
            <a:spLocks/>
          </p:cNvSpPr>
          <p:nvPr/>
        </p:nvSpPr>
        <p:spPr>
          <a:xfrm>
            <a:off x="720000" y="360000"/>
            <a:ext cx="81954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Wreck liabilities : Rule 2, Section 14</a:t>
            </a:r>
          </a:p>
        </p:txBody>
      </p:sp>
      <p:pic>
        <p:nvPicPr>
          <p:cNvPr id="10" name="Picture 4" descr="http://d3sdoylwcs36el.cloudfront.net/user_interface_design_instructions_attention_sign_by_bastique.jpg">
            <a:extLst>
              <a:ext uri="{FF2B5EF4-FFF2-40B4-BE49-F238E27FC236}">
                <a16:creationId xmlns:a16="http://schemas.microsoft.com/office/drawing/2014/main" id="{5915A829-0401-4CF6-9543-52A631C59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024" y="2185975"/>
            <a:ext cx="1057663" cy="87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784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4F08-8783-4B66-9D05-096175C4E5F4}"/>
              </a:ext>
            </a:extLst>
          </p:cNvPr>
          <p:cNvSpPr>
            <a:spLocks noGrp="1"/>
          </p:cNvSpPr>
          <p:nvPr>
            <p:ph type="title"/>
          </p:nvPr>
        </p:nvSpPr>
        <p:spPr/>
        <p:txBody>
          <a:bodyPr>
            <a:noAutofit/>
          </a:bodyPr>
          <a:lstStyle/>
          <a:p>
            <a:br>
              <a:rPr lang="en-GB" sz="3200" i="1" kern="0" dirty="0">
                <a:solidFill>
                  <a:srgbClr val="002060"/>
                </a:solidFill>
                <a:latin typeface="Calibri" panose="020F0502020204030204" pitchFamily="34" charset="0"/>
                <a:cs typeface="Calibri" panose="020F0502020204030204" pitchFamily="34" charset="0"/>
              </a:rPr>
            </a:br>
            <a:r>
              <a:rPr lang="en-GB" sz="3200" i="1" kern="0" dirty="0">
                <a:solidFill>
                  <a:srgbClr val="002060"/>
                </a:solidFill>
                <a:latin typeface="Calibri" panose="020F0502020204030204" pitchFamily="34" charset="0"/>
                <a:cs typeface="Calibri" panose="020F0502020204030204" pitchFamily="34" charset="0"/>
              </a:rPr>
              <a:t>“If anything can go wrong, it will!”</a:t>
            </a:r>
            <a:r>
              <a:rPr lang="en-GB" sz="3200" kern="0" dirty="0">
                <a:solidFill>
                  <a:srgbClr val="002060"/>
                </a:solidFill>
                <a:latin typeface="Calibri" panose="020F0502020204030204" pitchFamily="34" charset="0"/>
                <a:cs typeface="Calibri" panose="020F0502020204030204" pitchFamily="34" charset="0"/>
              </a:rPr>
              <a:t> </a:t>
            </a:r>
            <a:br>
              <a:rPr lang="en-GB" sz="3200" kern="0" dirty="0">
                <a:solidFill>
                  <a:srgbClr val="002060"/>
                </a:solidFill>
                <a:latin typeface="Calibri" panose="020F0502020204030204" pitchFamily="34" charset="0"/>
                <a:cs typeface="Calibri" panose="020F0502020204030204" pitchFamily="34" charset="0"/>
              </a:rPr>
            </a:br>
            <a:endParaRPr lang="en-GB" sz="3200" dirty="0"/>
          </a:p>
        </p:txBody>
      </p:sp>
      <p:sp>
        <p:nvSpPr>
          <p:cNvPr id="4" name="Slide Number Placeholder 3">
            <a:extLst>
              <a:ext uri="{FF2B5EF4-FFF2-40B4-BE49-F238E27FC236}">
                <a16:creationId xmlns:a16="http://schemas.microsoft.com/office/drawing/2014/main" id="{7B553279-2ED8-4F2E-86EF-1CE7605A3F39}"/>
              </a:ext>
            </a:extLst>
          </p:cNvPr>
          <p:cNvSpPr>
            <a:spLocks noGrp="1"/>
          </p:cNvSpPr>
          <p:nvPr>
            <p:ph type="sldNum" sz="quarter" idx="10"/>
          </p:nvPr>
        </p:nvSpPr>
        <p:spPr/>
        <p:txBody>
          <a:bodyPr/>
          <a:lstStyle/>
          <a:p>
            <a:fld id="{3810F46F-C13F-3844-AA0F-22DF1532835B}" type="slidenum">
              <a:rPr lang="en-GB" smtClean="0"/>
              <a:pPr/>
              <a:t>2</a:t>
            </a:fld>
            <a:endParaRPr lang="en-GB" dirty="0"/>
          </a:p>
        </p:txBody>
      </p:sp>
      <p:sp>
        <p:nvSpPr>
          <p:cNvPr id="7" name="Content Placeholder 2">
            <a:extLst>
              <a:ext uri="{FF2B5EF4-FFF2-40B4-BE49-F238E27FC236}">
                <a16:creationId xmlns:a16="http://schemas.microsoft.com/office/drawing/2014/main" id="{89E77224-C214-4B43-9A20-AFB044441DC1}"/>
              </a:ext>
            </a:extLst>
          </p:cNvPr>
          <p:cNvSpPr txBox="1">
            <a:spLocks/>
          </p:cNvSpPr>
          <p:nvPr/>
        </p:nvSpPr>
        <p:spPr>
          <a:xfrm>
            <a:off x="8325642" y="1425864"/>
            <a:ext cx="3146357" cy="4590888"/>
          </a:xfrm>
          <a:prstGeom prst="rect">
            <a:avLst/>
          </a:prstGeom>
        </p:spPr>
        <p:txBody>
          <a:bodyPr vert="horz" lIns="91440" tIns="45720" rIns="91440" bIns="45720" rtlCol="0">
            <a:normAutofit/>
          </a:bodyPr>
          <a:lstStyle>
            <a:lvl1pPr marL="271463" indent="-271463" algn="l" defTabSz="914400" rtl="0" eaLnBrk="1" fontAlgn="base" latinLnBrk="0" hangingPunct="1">
              <a:lnSpc>
                <a:spcPct val="90000"/>
              </a:lnSpc>
              <a:spcBef>
                <a:spcPct val="20000"/>
              </a:spcBef>
              <a:spcAft>
                <a:spcPct val="0"/>
              </a:spcAft>
              <a:buClr>
                <a:srgbClr val="BAA7B2"/>
              </a:buClr>
              <a:buSzPct val="150000"/>
              <a:buFont typeface="Arial" charset="0"/>
              <a:buChar char="■"/>
              <a:defRPr sz="1700" b="1" kern="1200">
                <a:solidFill>
                  <a:schemeClr val="bg1"/>
                </a:solidFill>
                <a:latin typeface="Arial"/>
                <a:ea typeface="+mn-ea"/>
                <a:cs typeface="+mn-cs"/>
              </a:defRPr>
            </a:lvl1pPr>
            <a:lvl2pPr marL="715963" indent="-265113" algn="l" defTabSz="914400" rtl="0" eaLnBrk="1" fontAlgn="base" latinLnBrk="0" hangingPunct="1">
              <a:lnSpc>
                <a:spcPct val="90000"/>
              </a:lnSpc>
              <a:spcBef>
                <a:spcPct val="20000"/>
              </a:spcBef>
              <a:spcAft>
                <a:spcPct val="0"/>
              </a:spcAft>
              <a:buClr>
                <a:srgbClr val="BAA7B2"/>
              </a:buClr>
              <a:buSzPct val="120000"/>
              <a:buFont typeface="Arial" charset="0"/>
              <a:buChar char="■"/>
              <a:defRPr sz="1500" kern="1200">
                <a:solidFill>
                  <a:srgbClr val="BAA7B2"/>
                </a:solidFill>
                <a:latin typeface="Arial"/>
                <a:ea typeface="+mn-ea"/>
                <a:cs typeface="+mn-cs"/>
              </a:defRPr>
            </a:lvl2pPr>
            <a:lvl3pPr marL="1309688" indent="-228600" algn="l" defTabSz="914400" rtl="0" eaLnBrk="1" fontAlgn="base" latinLnBrk="0" hangingPunct="1">
              <a:lnSpc>
                <a:spcPct val="90000"/>
              </a:lnSpc>
              <a:spcBef>
                <a:spcPct val="20000"/>
              </a:spcBef>
              <a:spcAft>
                <a:spcPct val="0"/>
              </a:spcAft>
              <a:buClr>
                <a:srgbClr val="BA0C2F"/>
              </a:buClr>
              <a:buSzPct val="150000"/>
              <a:buFont typeface="Wingdings" charset="2"/>
              <a:buChar char="§"/>
              <a:defRPr sz="2400" kern="1200">
                <a:solidFill>
                  <a:srgbClr val="0081AB"/>
                </a:solidFill>
                <a:latin typeface="+mn-lt"/>
                <a:ea typeface="+mn-ea"/>
                <a:cs typeface="+mn-cs"/>
              </a:defRPr>
            </a:lvl3pPr>
            <a:lvl4pPr marL="1717675" indent="-228600" algn="l" defTabSz="914400" rtl="0" eaLnBrk="1" fontAlgn="base" latinLnBrk="0" hangingPunct="1">
              <a:lnSpc>
                <a:spcPct val="90000"/>
              </a:lnSpc>
              <a:spcBef>
                <a:spcPct val="20000"/>
              </a:spcBef>
              <a:spcAft>
                <a:spcPct val="0"/>
              </a:spcAft>
              <a:buClr>
                <a:srgbClr val="BA0C2F"/>
              </a:buClr>
              <a:buSzPct val="150000"/>
              <a:buFont typeface="Wingdings" charset="2"/>
              <a:buChar char="§"/>
              <a:defRPr sz="2000" kern="1200">
                <a:solidFill>
                  <a:srgbClr val="0081AB"/>
                </a:solidFill>
                <a:latin typeface="+mn-lt"/>
                <a:ea typeface="+mn-ea"/>
                <a:cs typeface="+mn-cs"/>
              </a:defRPr>
            </a:lvl4pPr>
            <a:lvl5pPr marL="2125663" indent="-228600" algn="l" defTabSz="914400" rtl="0" eaLnBrk="1" fontAlgn="base" latinLnBrk="0" hangingPunct="1">
              <a:lnSpc>
                <a:spcPct val="90000"/>
              </a:lnSpc>
              <a:spcBef>
                <a:spcPct val="20000"/>
              </a:spcBef>
              <a:spcAft>
                <a:spcPct val="0"/>
              </a:spcAft>
              <a:buClr>
                <a:srgbClr val="BA0C2F"/>
              </a:buClr>
              <a:buSzPct val="150000"/>
              <a:buFont typeface="Wingdings" charset="2"/>
              <a:buChar char="§"/>
              <a:defRPr sz="2000" kern="1200">
                <a:solidFill>
                  <a:srgbClr val="0081AB"/>
                </a:solidFill>
                <a:latin typeface="+mn-lt"/>
                <a:ea typeface="+mn-ea"/>
                <a:cs typeface="+mn-cs"/>
              </a:defRPr>
            </a:lvl5pPr>
            <a:lvl6pPr marL="2582863" indent="-228600" algn="l" defTabSz="914400" rtl="0" eaLnBrk="1" fontAlgn="base" latinLnBrk="0" hangingPunct="1">
              <a:lnSpc>
                <a:spcPct val="90000"/>
              </a:lnSpc>
              <a:spcBef>
                <a:spcPct val="20000"/>
              </a:spcBef>
              <a:spcAft>
                <a:spcPct val="0"/>
              </a:spcAft>
              <a:buSzPct val="150000"/>
              <a:buFont typeface="Wingdings" pitchFamily="-107" charset="2"/>
              <a:buChar char="§"/>
              <a:defRPr sz="2000" kern="1200">
                <a:solidFill>
                  <a:srgbClr val="0081AB"/>
                </a:solidFill>
                <a:latin typeface="+mn-lt"/>
                <a:ea typeface="+mn-ea"/>
                <a:cs typeface="+mn-cs"/>
              </a:defRPr>
            </a:lvl6pPr>
            <a:lvl7pPr marL="3040063" indent="-228600" algn="l" defTabSz="914400" rtl="0" eaLnBrk="1" fontAlgn="base" latinLnBrk="0" hangingPunct="1">
              <a:lnSpc>
                <a:spcPct val="90000"/>
              </a:lnSpc>
              <a:spcBef>
                <a:spcPct val="20000"/>
              </a:spcBef>
              <a:spcAft>
                <a:spcPct val="0"/>
              </a:spcAft>
              <a:buSzPct val="150000"/>
              <a:buFont typeface="Wingdings" pitchFamily="-107" charset="2"/>
              <a:buChar char="§"/>
              <a:defRPr sz="2000" kern="1200">
                <a:solidFill>
                  <a:srgbClr val="0081AB"/>
                </a:solidFill>
                <a:latin typeface="+mn-lt"/>
                <a:ea typeface="+mn-ea"/>
                <a:cs typeface="+mn-cs"/>
              </a:defRPr>
            </a:lvl7pPr>
            <a:lvl8pPr marL="3497263" indent="-228600" algn="l" defTabSz="914400" rtl="0" eaLnBrk="1" fontAlgn="base" latinLnBrk="0" hangingPunct="1">
              <a:lnSpc>
                <a:spcPct val="90000"/>
              </a:lnSpc>
              <a:spcBef>
                <a:spcPct val="20000"/>
              </a:spcBef>
              <a:spcAft>
                <a:spcPct val="0"/>
              </a:spcAft>
              <a:buSzPct val="150000"/>
              <a:buFont typeface="Wingdings" pitchFamily="-107" charset="2"/>
              <a:buChar char="§"/>
              <a:defRPr sz="2000" kern="1200">
                <a:solidFill>
                  <a:srgbClr val="0081AB"/>
                </a:solidFill>
                <a:latin typeface="+mn-lt"/>
                <a:ea typeface="+mn-ea"/>
                <a:cs typeface="+mn-cs"/>
              </a:defRPr>
            </a:lvl8pPr>
            <a:lvl9pPr marL="3954463" indent="-228600" algn="l" defTabSz="914400" rtl="0" eaLnBrk="1" fontAlgn="base" latinLnBrk="0" hangingPunct="1">
              <a:lnSpc>
                <a:spcPct val="90000"/>
              </a:lnSpc>
              <a:spcBef>
                <a:spcPct val="20000"/>
              </a:spcBef>
              <a:spcAft>
                <a:spcPct val="0"/>
              </a:spcAft>
              <a:buSzPct val="150000"/>
              <a:buFont typeface="Wingdings" pitchFamily="-107" charset="2"/>
              <a:buChar char="§"/>
              <a:defRPr sz="2000" kern="1200">
                <a:solidFill>
                  <a:srgbClr val="0081AB"/>
                </a:solidFill>
                <a:latin typeface="+mn-lt"/>
                <a:ea typeface="+mn-ea"/>
                <a:cs typeface="+mn-cs"/>
              </a:defRPr>
            </a:lvl9pPr>
          </a:lstStyle>
          <a:p>
            <a:pPr marL="0" indent="0">
              <a:lnSpc>
                <a:spcPct val="114000"/>
              </a:lnSpc>
              <a:spcBef>
                <a:spcPts val="0"/>
              </a:spcBef>
              <a:buFont typeface="Arial" charset="0"/>
              <a:buNone/>
            </a:pPr>
            <a:r>
              <a:rPr lang="en-GB" sz="1800" b="0" u="sng" kern="0" dirty="0">
                <a:solidFill>
                  <a:srgbClr val="002060"/>
                </a:solidFill>
                <a:latin typeface="+mn-lt"/>
              </a:rPr>
              <a:t>Insurances</a:t>
            </a:r>
          </a:p>
          <a:p>
            <a:pPr marL="0" indent="0">
              <a:lnSpc>
                <a:spcPct val="114000"/>
              </a:lnSpc>
              <a:spcBef>
                <a:spcPts val="0"/>
              </a:spcBef>
              <a:buFont typeface="Arial" charset="0"/>
              <a:buNone/>
            </a:pPr>
            <a:endParaRPr lang="en-GB" sz="1800" b="0" kern="0" dirty="0">
              <a:solidFill>
                <a:srgbClr val="002060"/>
              </a:solidFill>
              <a:latin typeface="+mn-lt"/>
            </a:endParaRPr>
          </a:p>
          <a:p>
            <a:pPr marL="0" indent="0">
              <a:buClr>
                <a:srgbClr val="002060"/>
              </a:buClr>
              <a:buSzPct val="90000"/>
              <a:buNone/>
            </a:pPr>
            <a:r>
              <a:rPr lang="en-GB" sz="1800" b="0" dirty="0">
                <a:solidFill>
                  <a:srgbClr val="002060"/>
                </a:solidFill>
              </a:rPr>
              <a:t>Hull &amp; Machinery underwriters</a:t>
            </a:r>
          </a:p>
          <a:p>
            <a:pPr>
              <a:buClr>
                <a:srgbClr val="FF0000"/>
              </a:buClr>
              <a:buSzPct val="90000"/>
              <a:buFont typeface="Arial" panose="020B0604020202020204" pitchFamily="34" charset="0"/>
              <a:buChar char="•"/>
            </a:pPr>
            <a:r>
              <a:rPr lang="en-GB" sz="1800" b="0" dirty="0">
                <a:solidFill>
                  <a:srgbClr val="002060"/>
                </a:solidFill>
              </a:rPr>
              <a:t>Damage to Hull</a:t>
            </a:r>
          </a:p>
          <a:p>
            <a:pPr>
              <a:buClr>
                <a:srgbClr val="FF0000"/>
              </a:buClr>
              <a:buSzPct val="90000"/>
              <a:buFont typeface="Arial" panose="020B0604020202020204" pitchFamily="34" charset="0"/>
              <a:buChar char="•"/>
            </a:pPr>
            <a:r>
              <a:rPr lang="en-GB" sz="1800" b="0" dirty="0">
                <a:solidFill>
                  <a:srgbClr val="002060"/>
                </a:solidFill>
              </a:rPr>
              <a:t>Damage to Machinery</a:t>
            </a:r>
          </a:p>
          <a:p>
            <a:pPr marL="0" indent="0">
              <a:lnSpc>
                <a:spcPct val="114000"/>
              </a:lnSpc>
              <a:spcBef>
                <a:spcPts val="0"/>
              </a:spcBef>
              <a:buFont typeface="Arial" charset="0"/>
              <a:buNone/>
            </a:pPr>
            <a:endParaRPr lang="en-GB" sz="1800" b="0" kern="0" dirty="0">
              <a:solidFill>
                <a:srgbClr val="002060"/>
              </a:solidFill>
              <a:latin typeface="+mn-lt"/>
            </a:endParaRPr>
          </a:p>
          <a:p>
            <a:pPr marL="0" indent="0">
              <a:lnSpc>
                <a:spcPct val="114000"/>
              </a:lnSpc>
              <a:spcBef>
                <a:spcPts val="0"/>
              </a:spcBef>
              <a:buFont typeface="Arial" charset="0"/>
              <a:buNone/>
            </a:pPr>
            <a:r>
              <a:rPr lang="en-GB" sz="1800" b="0" kern="0" dirty="0">
                <a:solidFill>
                  <a:srgbClr val="002060"/>
                </a:solidFill>
                <a:latin typeface="+mn-lt"/>
              </a:rPr>
              <a:t>Loss of hire underwriters</a:t>
            </a:r>
          </a:p>
          <a:p>
            <a:pPr marL="0" indent="0">
              <a:lnSpc>
                <a:spcPct val="114000"/>
              </a:lnSpc>
              <a:spcBef>
                <a:spcPts val="0"/>
              </a:spcBef>
              <a:buFont typeface="Arial" charset="0"/>
              <a:buNone/>
            </a:pPr>
            <a:r>
              <a:rPr lang="en-GB" sz="1800" b="0" kern="0" dirty="0">
                <a:solidFill>
                  <a:srgbClr val="002060"/>
                </a:solidFill>
                <a:latin typeface="+mn-lt"/>
              </a:rPr>
              <a:t>_________________</a:t>
            </a:r>
          </a:p>
          <a:p>
            <a:pPr marL="0" indent="0">
              <a:buNone/>
            </a:pPr>
            <a:r>
              <a:rPr lang="en-GB" sz="1800" b="0" dirty="0">
                <a:solidFill>
                  <a:srgbClr val="002060"/>
                </a:solidFill>
              </a:rPr>
              <a:t>P&amp;I insurers</a:t>
            </a:r>
          </a:p>
          <a:p>
            <a:pPr>
              <a:buClr>
                <a:srgbClr val="FF0000"/>
              </a:buClr>
              <a:buSzPct val="90000"/>
              <a:buFont typeface="Arial" panose="020B0604020202020204" pitchFamily="34" charset="0"/>
              <a:buChar char="•"/>
            </a:pPr>
            <a:r>
              <a:rPr lang="en-GB" sz="1800" b="0" dirty="0">
                <a:solidFill>
                  <a:srgbClr val="002060"/>
                </a:solidFill>
              </a:rPr>
              <a:t>Liabilities to 3</a:t>
            </a:r>
            <a:r>
              <a:rPr lang="en-GB" sz="1800" b="0" baseline="30000" dirty="0">
                <a:solidFill>
                  <a:srgbClr val="002060"/>
                </a:solidFill>
              </a:rPr>
              <a:t>rd</a:t>
            </a:r>
            <a:r>
              <a:rPr lang="en-GB" sz="1800" b="0" dirty="0">
                <a:solidFill>
                  <a:srgbClr val="002060"/>
                </a:solidFill>
              </a:rPr>
              <a:t> Parties</a:t>
            </a:r>
            <a:endParaRPr lang="en-GB" sz="1800" kern="0" dirty="0"/>
          </a:p>
          <a:p>
            <a:pPr marL="0" indent="0">
              <a:lnSpc>
                <a:spcPct val="114000"/>
              </a:lnSpc>
              <a:spcBef>
                <a:spcPts val="0"/>
              </a:spcBef>
              <a:buFont typeface="Arial" charset="0"/>
              <a:buNone/>
            </a:pPr>
            <a:endParaRPr lang="en-GB" sz="1800" kern="0" dirty="0"/>
          </a:p>
          <a:p>
            <a:pPr marL="0" indent="0">
              <a:lnSpc>
                <a:spcPct val="114000"/>
              </a:lnSpc>
              <a:spcBef>
                <a:spcPts val="0"/>
              </a:spcBef>
              <a:buFont typeface="Arial" charset="0"/>
              <a:buNone/>
            </a:pPr>
            <a:endParaRPr lang="en-GB" sz="1800" kern="0" dirty="0"/>
          </a:p>
          <a:p>
            <a:endParaRPr lang="en-GB" kern="0" dirty="0"/>
          </a:p>
          <a:p>
            <a:endParaRPr lang="en-GB" kern="0" dirty="0"/>
          </a:p>
          <a:p>
            <a:pPr marL="0" indent="0">
              <a:buFont typeface="Arial" charset="0"/>
              <a:buNone/>
            </a:pPr>
            <a:endParaRPr lang="en-GB" kern="0" dirty="0"/>
          </a:p>
        </p:txBody>
      </p:sp>
      <p:pic>
        <p:nvPicPr>
          <p:cNvPr id="8" name="Picture 7" descr="A large ship in a body of water&#10;&#10;Description automatically generated">
            <a:extLst>
              <a:ext uri="{FF2B5EF4-FFF2-40B4-BE49-F238E27FC236}">
                <a16:creationId xmlns:a16="http://schemas.microsoft.com/office/drawing/2014/main" id="{1D13E6A3-A5CA-4528-8505-C2089A54873A}"/>
              </a:ext>
            </a:extLst>
          </p:cNvPr>
          <p:cNvPicPr>
            <a:picLocks noChangeAspect="1"/>
          </p:cNvPicPr>
          <p:nvPr/>
        </p:nvPicPr>
        <p:blipFill rotWithShape="1">
          <a:blip r:embed="rId2"/>
          <a:srcRect t="-1" b="5555"/>
          <a:stretch/>
        </p:blipFill>
        <p:spPr>
          <a:xfrm>
            <a:off x="720000" y="1106140"/>
            <a:ext cx="3086100" cy="1982779"/>
          </a:xfrm>
          <a:prstGeom prst="rect">
            <a:avLst/>
          </a:prstGeom>
        </p:spPr>
      </p:pic>
      <p:pic>
        <p:nvPicPr>
          <p:cNvPr id="10" name="Picture 9" descr="A large ship in the water&#10;&#10;Description automatically generated">
            <a:extLst>
              <a:ext uri="{FF2B5EF4-FFF2-40B4-BE49-F238E27FC236}">
                <a16:creationId xmlns:a16="http://schemas.microsoft.com/office/drawing/2014/main" id="{9C0AECA9-7199-4151-B273-5E5BDA97D13B}"/>
              </a:ext>
            </a:extLst>
          </p:cNvPr>
          <p:cNvPicPr>
            <a:picLocks noChangeAspect="1"/>
          </p:cNvPicPr>
          <p:nvPr/>
        </p:nvPicPr>
        <p:blipFill>
          <a:blip r:embed="rId3"/>
          <a:stretch>
            <a:fillRect/>
          </a:stretch>
        </p:blipFill>
        <p:spPr>
          <a:xfrm>
            <a:off x="515937" y="4038702"/>
            <a:ext cx="3086100" cy="1886620"/>
          </a:xfrm>
          <a:prstGeom prst="rect">
            <a:avLst/>
          </a:prstGeom>
        </p:spPr>
      </p:pic>
      <p:pic>
        <p:nvPicPr>
          <p:cNvPr id="12" name="Picture 11" descr="A picture containing transport&#10;&#10;Description automatically generated">
            <a:extLst>
              <a:ext uri="{FF2B5EF4-FFF2-40B4-BE49-F238E27FC236}">
                <a16:creationId xmlns:a16="http://schemas.microsoft.com/office/drawing/2014/main" id="{41C23BEB-B11D-45B4-AE86-C634DD136952}"/>
              </a:ext>
            </a:extLst>
          </p:cNvPr>
          <p:cNvPicPr>
            <a:picLocks noChangeAspect="1"/>
          </p:cNvPicPr>
          <p:nvPr/>
        </p:nvPicPr>
        <p:blipFill>
          <a:blip r:embed="rId4"/>
          <a:stretch>
            <a:fillRect/>
          </a:stretch>
        </p:blipFill>
        <p:spPr>
          <a:xfrm>
            <a:off x="1129553" y="2940762"/>
            <a:ext cx="3091927" cy="1334682"/>
          </a:xfrm>
          <a:prstGeom prst="rect">
            <a:avLst/>
          </a:prstGeom>
        </p:spPr>
      </p:pic>
      <p:pic>
        <p:nvPicPr>
          <p:cNvPr id="1026" name="Picture 2" descr="Image result for ship casualty">
            <a:extLst>
              <a:ext uri="{FF2B5EF4-FFF2-40B4-BE49-F238E27FC236}">
                <a16:creationId xmlns:a16="http://schemas.microsoft.com/office/drawing/2014/main" id="{CBB19C4A-F4BF-4803-83BD-4C2AE5DA16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4715" y="4398299"/>
            <a:ext cx="30861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hip casualty">
            <a:extLst>
              <a:ext uri="{FF2B5EF4-FFF2-40B4-BE49-F238E27FC236}">
                <a16:creationId xmlns:a16="http://schemas.microsoft.com/office/drawing/2014/main" id="{0686BAFA-8FBC-423F-B40F-1B968C27E6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2996" y="1165811"/>
            <a:ext cx="3086100" cy="16664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large ship in a body of water&#10;&#10;Description automatically generated">
            <a:extLst>
              <a:ext uri="{FF2B5EF4-FFF2-40B4-BE49-F238E27FC236}">
                <a16:creationId xmlns:a16="http://schemas.microsoft.com/office/drawing/2014/main" id="{1609EB48-438F-4852-9AC4-6250970E016F}"/>
              </a:ext>
            </a:extLst>
          </p:cNvPr>
          <p:cNvPicPr>
            <a:picLocks noChangeAspect="1"/>
          </p:cNvPicPr>
          <p:nvPr/>
        </p:nvPicPr>
        <p:blipFill>
          <a:blip r:embed="rId7"/>
          <a:stretch>
            <a:fillRect/>
          </a:stretch>
        </p:blipFill>
        <p:spPr>
          <a:xfrm>
            <a:off x="4820083" y="2551012"/>
            <a:ext cx="3078812" cy="1847287"/>
          </a:xfrm>
          <a:prstGeom prst="rect">
            <a:avLst/>
          </a:prstGeom>
        </p:spPr>
      </p:pic>
    </p:spTree>
    <p:extLst>
      <p:ext uri="{BB962C8B-B14F-4D97-AF65-F5344CB8AC3E}">
        <p14:creationId xmlns:p14="http://schemas.microsoft.com/office/powerpoint/2010/main" val="3888275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0EF72F3D-C4D9-4CC3-857E-D5768F255426}"/>
              </a:ext>
            </a:extLst>
          </p:cNvPr>
          <p:cNvSpPr txBox="1">
            <a:spLocks/>
          </p:cNvSpPr>
          <p:nvPr/>
        </p:nvSpPr>
        <p:spPr bwMode="auto">
          <a:xfrm>
            <a:off x="4264582" y="1841663"/>
            <a:ext cx="6525338" cy="11414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1463" indent="-271463" algn="l" rtl="0" eaLnBrk="1" fontAlgn="base" hangingPunct="1">
              <a:spcBef>
                <a:spcPct val="20000"/>
              </a:spcBef>
              <a:spcAft>
                <a:spcPct val="0"/>
              </a:spcAft>
              <a:buClr>
                <a:srgbClr val="BAA7B2"/>
              </a:buClr>
              <a:buSzPct val="150000"/>
              <a:buFont typeface="Arial" charset="0"/>
              <a:buChar char="■"/>
              <a:defRPr sz="1700" b="1">
                <a:solidFill>
                  <a:schemeClr val="bg1"/>
                </a:solidFill>
                <a:latin typeface="Arial"/>
                <a:ea typeface="+mn-ea"/>
                <a:cs typeface="Arial"/>
              </a:defRPr>
            </a:lvl1pPr>
            <a:lvl2pPr marL="715963" indent="-265113" algn="l" rtl="0" eaLnBrk="1" fontAlgn="base" hangingPunct="1">
              <a:spcBef>
                <a:spcPct val="20000"/>
              </a:spcBef>
              <a:spcAft>
                <a:spcPct val="0"/>
              </a:spcAft>
              <a:buClr>
                <a:srgbClr val="BAA7B2"/>
              </a:buClr>
              <a:buSzPct val="120000"/>
              <a:buFont typeface="Arial" charset="0"/>
              <a:buChar char="■"/>
              <a:defRPr sz="1500">
                <a:solidFill>
                  <a:srgbClr val="BAA7B2"/>
                </a:solidFill>
                <a:latin typeface="Arial"/>
                <a:ea typeface="+mn-ea"/>
                <a:cs typeface="Arial"/>
              </a:defRPr>
            </a:lvl2pPr>
            <a:lvl3pPr marL="1309688" indent="-228600" algn="l" rtl="0" eaLnBrk="1" fontAlgn="base" hangingPunct="1">
              <a:spcBef>
                <a:spcPct val="20000"/>
              </a:spcBef>
              <a:spcAft>
                <a:spcPct val="0"/>
              </a:spcAft>
              <a:buSzPct val="150000"/>
              <a:buFont typeface="Wingdings" charset="2"/>
              <a:buChar char="§"/>
              <a:defRPr sz="2400">
                <a:solidFill>
                  <a:srgbClr val="0081AB"/>
                </a:solidFill>
                <a:latin typeface="Arial"/>
                <a:ea typeface="+mn-ea"/>
                <a:cs typeface="Arial"/>
              </a:defRPr>
            </a:lvl3pPr>
            <a:lvl4pPr marL="1717675" indent="-228600" algn="l" rtl="0" eaLnBrk="1" fontAlgn="base" hangingPunct="1">
              <a:spcBef>
                <a:spcPct val="20000"/>
              </a:spcBef>
              <a:spcAft>
                <a:spcPct val="0"/>
              </a:spcAft>
              <a:buSzPct val="150000"/>
              <a:buFont typeface="Wingdings" charset="2"/>
              <a:buChar char="§"/>
              <a:defRPr sz="2000">
                <a:solidFill>
                  <a:srgbClr val="0081AB"/>
                </a:solidFill>
                <a:latin typeface="Arial"/>
                <a:ea typeface="+mn-ea"/>
                <a:cs typeface="Arial"/>
              </a:defRPr>
            </a:lvl4pPr>
            <a:lvl5pPr marL="2125663" indent="-228600" algn="l" rtl="0" eaLnBrk="1" fontAlgn="base" hangingPunct="1">
              <a:spcBef>
                <a:spcPct val="20000"/>
              </a:spcBef>
              <a:spcAft>
                <a:spcPct val="0"/>
              </a:spcAft>
              <a:buSzPct val="150000"/>
              <a:buFont typeface="Wingdings" charset="2"/>
              <a:buChar char="§"/>
              <a:defRPr sz="2000">
                <a:solidFill>
                  <a:srgbClr val="0081AB"/>
                </a:solidFill>
                <a:latin typeface="Arial"/>
                <a:ea typeface="+mn-ea"/>
                <a:cs typeface="Arial"/>
              </a:defRPr>
            </a:lvl5pPr>
            <a:lvl6pPr marL="2582863" indent="-228600" algn="l" rtl="0" eaLnBrk="1" fontAlgn="base" hangingPunct="1">
              <a:spcBef>
                <a:spcPct val="20000"/>
              </a:spcBef>
              <a:spcAft>
                <a:spcPct val="0"/>
              </a:spcAft>
              <a:buSzPct val="150000"/>
              <a:buFont typeface="Wingdings" pitchFamily="-107" charset="2"/>
              <a:buChar char="§"/>
              <a:defRPr sz="2000">
                <a:solidFill>
                  <a:srgbClr val="0081AB"/>
                </a:solidFill>
                <a:latin typeface="+mn-lt"/>
                <a:ea typeface="+mn-ea"/>
                <a:cs typeface="+mn-cs"/>
              </a:defRPr>
            </a:lvl6pPr>
            <a:lvl7pPr marL="3040063" indent="-228600" algn="l" rtl="0" eaLnBrk="1" fontAlgn="base" hangingPunct="1">
              <a:spcBef>
                <a:spcPct val="20000"/>
              </a:spcBef>
              <a:spcAft>
                <a:spcPct val="0"/>
              </a:spcAft>
              <a:buSzPct val="150000"/>
              <a:buFont typeface="Wingdings" pitchFamily="-107" charset="2"/>
              <a:buChar char="§"/>
              <a:defRPr sz="2000">
                <a:solidFill>
                  <a:srgbClr val="0081AB"/>
                </a:solidFill>
                <a:latin typeface="+mn-lt"/>
                <a:ea typeface="+mn-ea"/>
                <a:cs typeface="+mn-cs"/>
              </a:defRPr>
            </a:lvl7pPr>
            <a:lvl8pPr marL="3497263" indent="-228600" algn="l" rtl="0" eaLnBrk="1" fontAlgn="base" hangingPunct="1">
              <a:spcBef>
                <a:spcPct val="20000"/>
              </a:spcBef>
              <a:spcAft>
                <a:spcPct val="0"/>
              </a:spcAft>
              <a:buSzPct val="150000"/>
              <a:buFont typeface="Wingdings" pitchFamily="-107" charset="2"/>
              <a:buChar char="§"/>
              <a:defRPr sz="2000">
                <a:solidFill>
                  <a:srgbClr val="0081AB"/>
                </a:solidFill>
                <a:latin typeface="+mn-lt"/>
                <a:ea typeface="+mn-ea"/>
                <a:cs typeface="+mn-cs"/>
              </a:defRPr>
            </a:lvl8pPr>
            <a:lvl9pPr marL="3954463" indent="-228600" algn="l" rtl="0" eaLnBrk="1" fontAlgn="base" hangingPunct="1">
              <a:spcBef>
                <a:spcPct val="20000"/>
              </a:spcBef>
              <a:spcAft>
                <a:spcPct val="0"/>
              </a:spcAft>
              <a:buSzPct val="150000"/>
              <a:buFont typeface="Wingdings" pitchFamily="-107" charset="2"/>
              <a:buChar char="§"/>
              <a:defRPr sz="2000">
                <a:solidFill>
                  <a:srgbClr val="0081AB"/>
                </a:solidFill>
                <a:latin typeface="+mn-lt"/>
                <a:ea typeface="+mn-ea"/>
                <a:cs typeface="+mn-cs"/>
              </a:defRPr>
            </a:lvl9pPr>
          </a:lstStyle>
          <a:p>
            <a:pPr marL="457200" indent="-457200">
              <a:lnSpc>
                <a:spcPct val="114000"/>
              </a:lnSpc>
              <a:spcBef>
                <a:spcPts val="0"/>
              </a:spcBef>
              <a:buNone/>
            </a:pPr>
            <a:r>
              <a:rPr lang="en-GB" sz="1800" b="0" kern="0" dirty="0">
                <a:solidFill>
                  <a:srgbClr val="002060"/>
                </a:solidFill>
                <a:latin typeface="+mn-lt"/>
              </a:rPr>
              <a:t>Contribution due from cargo or from some other party to</a:t>
            </a:r>
          </a:p>
          <a:p>
            <a:pPr marL="457200" indent="-457200">
              <a:lnSpc>
                <a:spcPct val="114000"/>
              </a:lnSpc>
              <a:spcBef>
                <a:spcPts val="0"/>
              </a:spcBef>
              <a:buNone/>
            </a:pPr>
            <a:r>
              <a:rPr lang="en-GB" sz="1800" b="0" kern="0" dirty="0">
                <a:solidFill>
                  <a:srgbClr val="002060"/>
                </a:solidFill>
                <a:latin typeface="+mn-lt"/>
              </a:rPr>
              <a:t>the marine adventure not legally recoverable by reason</a:t>
            </a:r>
          </a:p>
          <a:p>
            <a:pPr marL="457200" indent="-457200">
              <a:lnSpc>
                <a:spcPct val="114000"/>
              </a:lnSpc>
              <a:spcBef>
                <a:spcPts val="0"/>
              </a:spcBef>
              <a:buNone/>
            </a:pPr>
            <a:r>
              <a:rPr lang="en-GB" sz="1800" b="0" kern="0" dirty="0">
                <a:solidFill>
                  <a:srgbClr val="002060"/>
                </a:solidFill>
                <a:latin typeface="+mn-lt"/>
              </a:rPr>
              <a:t>only of a breach of the contract of carriage. </a:t>
            </a:r>
          </a:p>
        </p:txBody>
      </p:sp>
      <p:sp>
        <p:nvSpPr>
          <p:cNvPr id="7" name="Content Placeholder 3">
            <a:extLst>
              <a:ext uri="{FF2B5EF4-FFF2-40B4-BE49-F238E27FC236}">
                <a16:creationId xmlns:a16="http://schemas.microsoft.com/office/drawing/2014/main" id="{DA0DEA32-4413-4AB4-853F-568C20C03E8B}"/>
              </a:ext>
            </a:extLst>
          </p:cNvPr>
          <p:cNvSpPr txBox="1">
            <a:spLocks/>
          </p:cNvSpPr>
          <p:nvPr/>
        </p:nvSpPr>
        <p:spPr bwMode="auto">
          <a:xfrm>
            <a:off x="4264582" y="4767147"/>
            <a:ext cx="6525338" cy="1405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1463" indent="-271463" algn="l" rtl="0" eaLnBrk="1" fontAlgn="base" hangingPunct="1">
              <a:spcBef>
                <a:spcPct val="20000"/>
              </a:spcBef>
              <a:spcAft>
                <a:spcPct val="0"/>
              </a:spcAft>
              <a:buClr>
                <a:srgbClr val="BAA7B2"/>
              </a:buClr>
              <a:buSzPct val="150000"/>
              <a:buFont typeface="Arial" charset="0"/>
              <a:buChar char="■"/>
              <a:defRPr sz="1700" b="1">
                <a:solidFill>
                  <a:schemeClr val="bg1"/>
                </a:solidFill>
                <a:latin typeface="Arial"/>
                <a:ea typeface="+mn-ea"/>
                <a:cs typeface="Arial"/>
              </a:defRPr>
            </a:lvl1pPr>
            <a:lvl2pPr marL="715963" indent="-265113" algn="l" rtl="0" eaLnBrk="1" fontAlgn="base" hangingPunct="1">
              <a:spcBef>
                <a:spcPct val="20000"/>
              </a:spcBef>
              <a:spcAft>
                <a:spcPct val="0"/>
              </a:spcAft>
              <a:buClr>
                <a:srgbClr val="BAA7B2"/>
              </a:buClr>
              <a:buSzPct val="120000"/>
              <a:buFont typeface="Arial" charset="0"/>
              <a:buChar char="■"/>
              <a:defRPr sz="1500">
                <a:solidFill>
                  <a:srgbClr val="BAA7B2"/>
                </a:solidFill>
                <a:latin typeface="Arial"/>
                <a:ea typeface="+mn-ea"/>
                <a:cs typeface="Arial"/>
              </a:defRPr>
            </a:lvl2pPr>
            <a:lvl3pPr marL="1309688" indent="-228600" algn="l" rtl="0" eaLnBrk="1" fontAlgn="base" hangingPunct="1">
              <a:spcBef>
                <a:spcPct val="20000"/>
              </a:spcBef>
              <a:spcAft>
                <a:spcPct val="0"/>
              </a:spcAft>
              <a:buSzPct val="150000"/>
              <a:buFont typeface="Wingdings" charset="2"/>
              <a:buChar char="§"/>
              <a:defRPr sz="2400">
                <a:solidFill>
                  <a:srgbClr val="0081AB"/>
                </a:solidFill>
                <a:latin typeface="Arial"/>
                <a:ea typeface="+mn-ea"/>
                <a:cs typeface="Arial"/>
              </a:defRPr>
            </a:lvl3pPr>
            <a:lvl4pPr marL="1717675" indent="-228600" algn="l" rtl="0" eaLnBrk="1" fontAlgn="base" hangingPunct="1">
              <a:spcBef>
                <a:spcPct val="20000"/>
              </a:spcBef>
              <a:spcAft>
                <a:spcPct val="0"/>
              </a:spcAft>
              <a:buSzPct val="150000"/>
              <a:buFont typeface="Wingdings" charset="2"/>
              <a:buChar char="§"/>
              <a:defRPr sz="2000">
                <a:solidFill>
                  <a:srgbClr val="0081AB"/>
                </a:solidFill>
                <a:latin typeface="Arial"/>
                <a:ea typeface="+mn-ea"/>
                <a:cs typeface="Arial"/>
              </a:defRPr>
            </a:lvl4pPr>
            <a:lvl5pPr marL="2125663" indent="-228600" algn="l" rtl="0" eaLnBrk="1" fontAlgn="base" hangingPunct="1">
              <a:spcBef>
                <a:spcPct val="20000"/>
              </a:spcBef>
              <a:spcAft>
                <a:spcPct val="0"/>
              </a:spcAft>
              <a:buSzPct val="150000"/>
              <a:buFont typeface="Wingdings" charset="2"/>
              <a:buChar char="§"/>
              <a:defRPr sz="2000">
                <a:solidFill>
                  <a:srgbClr val="0081AB"/>
                </a:solidFill>
                <a:latin typeface="Arial"/>
                <a:ea typeface="+mn-ea"/>
                <a:cs typeface="Arial"/>
              </a:defRPr>
            </a:lvl5pPr>
            <a:lvl6pPr marL="2582863" indent="-228600" algn="l" rtl="0" eaLnBrk="1" fontAlgn="base" hangingPunct="1">
              <a:spcBef>
                <a:spcPct val="20000"/>
              </a:spcBef>
              <a:spcAft>
                <a:spcPct val="0"/>
              </a:spcAft>
              <a:buSzPct val="150000"/>
              <a:buFont typeface="Wingdings" pitchFamily="-107" charset="2"/>
              <a:buChar char="§"/>
              <a:defRPr sz="2000">
                <a:solidFill>
                  <a:srgbClr val="0081AB"/>
                </a:solidFill>
                <a:latin typeface="+mn-lt"/>
                <a:ea typeface="+mn-ea"/>
                <a:cs typeface="+mn-cs"/>
              </a:defRPr>
            </a:lvl6pPr>
            <a:lvl7pPr marL="3040063" indent="-228600" algn="l" rtl="0" eaLnBrk="1" fontAlgn="base" hangingPunct="1">
              <a:spcBef>
                <a:spcPct val="20000"/>
              </a:spcBef>
              <a:spcAft>
                <a:spcPct val="0"/>
              </a:spcAft>
              <a:buSzPct val="150000"/>
              <a:buFont typeface="Wingdings" pitchFamily="-107" charset="2"/>
              <a:buChar char="§"/>
              <a:defRPr sz="2000">
                <a:solidFill>
                  <a:srgbClr val="0081AB"/>
                </a:solidFill>
                <a:latin typeface="+mn-lt"/>
                <a:ea typeface="+mn-ea"/>
                <a:cs typeface="+mn-cs"/>
              </a:defRPr>
            </a:lvl7pPr>
            <a:lvl8pPr marL="3497263" indent="-228600" algn="l" rtl="0" eaLnBrk="1" fontAlgn="base" hangingPunct="1">
              <a:spcBef>
                <a:spcPct val="20000"/>
              </a:spcBef>
              <a:spcAft>
                <a:spcPct val="0"/>
              </a:spcAft>
              <a:buSzPct val="150000"/>
              <a:buFont typeface="Wingdings" pitchFamily="-107" charset="2"/>
              <a:buChar char="§"/>
              <a:defRPr sz="2000">
                <a:solidFill>
                  <a:srgbClr val="0081AB"/>
                </a:solidFill>
                <a:latin typeface="+mn-lt"/>
                <a:ea typeface="+mn-ea"/>
                <a:cs typeface="+mn-cs"/>
              </a:defRPr>
            </a:lvl8pPr>
            <a:lvl9pPr marL="3954463" indent="-228600" algn="l" rtl="0" eaLnBrk="1" fontAlgn="base" hangingPunct="1">
              <a:spcBef>
                <a:spcPct val="20000"/>
              </a:spcBef>
              <a:spcAft>
                <a:spcPct val="0"/>
              </a:spcAft>
              <a:buSzPct val="150000"/>
              <a:buFont typeface="Wingdings" pitchFamily="-107" charset="2"/>
              <a:buChar char="§"/>
              <a:defRPr sz="2000">
                <a:solidFill>
                  <a:srgbClr val="0081AB"/>
                </a:solidFill>
                <a:latin typeface="+mn-lt"/>
                <a:ea typeface="+mn-ea"/>
                <a:cs typeface="+mn-cs"/>
              </a:defRPr>
            </a:lvl9pPr>
          </a:lstStyle>
          <a:p>
            <a:pPr marL="457200" indent="-457200">
              <a:lnSpc>
                <a:spcPct val="114000"/>
              </a:lnSpc>
              <a:spcBef>
                <a:spcPts val="0"/>
              </a:spcBef>
              <a:buNone/>
            </a:pPr>
            <a:r>
              <a:rPr lang="en-GB" sz="1800" b="0" kern="0" dirty="0">
                <a:solidFill>
                  <a:srgbClr val="002060"/>
                </a:solidFill>
                <a:latin typeface="+mn-lt"/>
              </a:rPr>
              <a:t>Owner’s contribution not recoverable under the Hull and</a:t>
            </a:r>
          </a:p>
          <a:p>
            <a:pPr marL="457200" indent="-457200">
              <a:lnSpc>
                <a:spcPct val="114000"/>
              </a:lnSpc>
              <a:spcBef>
                <a:spcPts val="0"/>
              </a:spcBef>
              <a:buNone/>
            </a:pPr>
            <a:r>
              <a:rPr lang="en-GB" sz="1800" b="0" kern="0" dirty="0">
                <a:solidFill>
                  <a:srgbClr val="002060"/>
                </a:solidFill>
                <a:latin typeface="+mn-lt"/>
              </a:rPr>
              <a:t>Machinery policies solely by reason of the sound value of an</a:t>
            </a:r>
          </a:p>
          <a:p>
            <a:pPr marL="457200" indent="-457200">
              <a:lnSpc>
                <a:spcPct val="114000"/>
              </a:lnSpc>
              <a:spcBef>
                <a:spcPts val="0"/>
              </a:spcBef>
              <a:buNone/>
            </a:pPr>
            <a:r>
              <a:rPr lang="en-GB" sz="1800" b="0" kern="0" dirty="0">
                <a:solidFill>
                  <a:srgbClr val="002060"/>
                </a:solidFill>
                <a:latin typeface="+mn-lt"/>
              </a:rPr>
              <a:t>insured vessel having been assessed at a value in excess of the</a:t>
            </a:r>
          </a:p>
          <a:p>
            <a:pPr marL="457200" indent="-457200">
              <a:lnSpc>
                <a:spcPct val="114000"/>
              </a:lnSpc>
              <a:spcBef>
                <a:spcPts val="0"/>
              </a:spcBef>
              <a:buNone/>
            </a:pPr>
            <a:r>
              <a:rPr lang="en-GB" sz="1800" b="0" kern="0" dirty="0">
                <a:solidFill>
                  <a:srgbClr val="002060"/>
                </a:solidFill>
                <a:latin typeface="+mn-lt"/>
              </a:rPr>
              <a:t>amount for which such vessel should have been insured.</a:t>
            </a:r>
          </a:p>
        </p:txBody>
      </p:sp>
      <p:sp>
        <p:nvSpPr>
          <p:cNvPr id="8" name="Slide Number Placeholder 2">
            <a:extLst>
              <a:ext uri="{FF2B5EF4-FFF2-40B4-BE49-F238E27FC236}">
                <a16:creationId xmlns:a16="http://schemas.microsoft.com/office/drawing/2014/main" id="{27B0C47F-5309-48ED-AB14-5A757C8158B3}"/>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20</a:t>
            </a:fld>
            <a:endParaRPr lang="en-GB" dirty="0"/>
          </a:p>
        </p:txBody>
      </p:sp>
      <p:sp>
        <p:nvSpPr>
          <p:cNvPr id="9" name="Title 1">
            <a:extLst>
              <a:ext uri="{FF2B5EF4-FFF2-40B4-BE49-F238E27FC236}">
                <a16:creationId xmlns:a16="http://schemas.microsoft.com/office/drawing/2014/main" id="{20EE3B2C-0404-4BCC-BF68-8826AC961E97}"/>
              </a:ext>
            </a:extLst>
          </p:cNvPr>
          <p:cNvSpPr txBox="1">
            <a:spLocks/>
          </p:cNvSpPr>
          <p:nvPr/>
        </p:nvSpPr>
        <p:spPr>
          <a:xfrm>
            <a:off x="720000" y="360000"/>
            <a:ext cx="81954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General Average: Rule 2, Sections 17 and 18</a:t>
            </a:r>
          </a:p>
        </p:txBody>
      </p:sp>
      <p:pic>
        <p:nvPicPr>
          <p:cNvPr id="3" name="Picture 2" descr="A close up of text on a whiteboard&#10;&#10;Description automatically generated">
            <a:extLst>
              <a:ext uri="{FF2B5EF4-FFF2-40B4-BE49-F238E27FC236}">
                <a16:creationId xmlns:a16="http://schemas.microsoft.com/office/drawing/2014/main" id="{8AB77DD7-910A-4C40-8C6F-2654E6252469}"/>
              </a:ext>
            </a:extLst>
          </p:cNvPr>
          <p:cNvPicPr>
            <a:picLocks noChangeAspect="1"/>
          </p:cNvPicPr>
          <p:nvPr/>
        </p:nvPicPr>
        <p:blipFill>
          <a:blip r:embed="rId2"/>
          <a:stretch>
            <a:fillRect/>
          </a:stretch>
        </p:blipFill>
        <p:spPr>
          <a:xfrm rot="21446684">
            <a:off x="720000" y="1072162"/>
            <a:ext cx="3088501" cy="5359655"/>
          </a:xfrm>
          <a:prstGeom prst="rect">
            <a:avLst/>
          </a:prstGeom>
        </p:spPr>
      </p:pic>
      <p:sp>
        <p:nvSpPr>
          <p:cNvPr id="5" name="Content Placeholder 4">
            <a:extLst>
              <a:ext uri="{FF2B5EF4-FFF2-40B4-BE49-F238E27FC236}">
                <a16:creationId xmlns:a16="http://schemas.microsoft.com/office/drawing/2014/main" id="{799DBAE3-1CDF-D6F1-50C8-2A8332A9BA3B}"/>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732022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sign&#10;&#10;Description automatically generated">
            <a:extLst>
              <a:ext uri="{FF2B5EF4-FFF2-40B4-BE49-F238E27FC236}">
                <a16:creationId xmlns:a16="http://schemas.microsoft.com/office/drawing/2014/main" id="{A5687598-C6D1-47FB-90DB-643177C1D1DC}"/>
              </a:ext>
            </a:extLst>
          </p:cNvPr>
          <p:cNvPicPr>
            <a:picLocks noChangeAspect="1"/>
          </p:cNvPicPr>
          <p:nvPr/>
        </p:nvPicPr>
        <p:blipFill>
          <a:blip r:embed="rId2"/>
          <a:stretch>
            <a:fillRect/>
          </a:stretch>
        </p:blipFill>
        <p:spPr>
          <a:xfrm>
            <a:off x="4754879" y="1693858"/>
            <a:ext cx="2305241" cy="1613669"/>
          </a:xfrm>
          <a:prstGeom prst="rect">
            <a:avLst/>
          </a:prstGeom>
        </p:spPr>
      </p:pic>
      <p:sp>
        <p:nvSpPr>
          <p:cNvPr id="4" name="Slide Number Placeholder 2">
            <a:extLst>
              <a:ext uri="{FF2B5EF4-FFF2-40B4-BE49-F238E27FC236}">
                <a16:creationId xmlns:a16="http://schemas.microsoft.com/office/drawing/2014/main" id="{C2C90DC2-6808-4BC7-9812-A33CCF94EB03}"/>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21</a:t>
            </a:fld>
            <a:endParaRPr lang="en-GB" dirty="0"/>
          </a:p>
        </p:txBody>
      </p:sp>
      <p:sp>
        <p:nvSpPr>
          <p:cNvPr id="5" name="Title 1">
            <a:extLst>
              <a:ext uri="{FF2B5EF4-FFF2-40B4-BE49-F238E27FC236}">
                <a16:creationId xmlns:a16="http://schemas.microsoft.com/office/drawing/2014/main" id="{D2BEFCDE-A950-4001-9BFC-6054047DDF76}"/>
              </a:ext>
            </a:extLst>
          </p:cNvPr>
          <p:cNvSpPr txBox="1">
            <a:spLocks/>
          </p:cNvSpPr>
          <p:nvPr/>
        </p:nvSpPr>
        <p:spPr>
          <a:xfrm>
            <a:off x="720000" y="360000"/>
            <a:ext cx="81954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Fines: Rule 2, Section 21</a:t>
            </a:r>
          </a:p>
        </p:txBody>
      </p:sp>
      <p:pic>
        <p:nvPicPr>
          <p:cNvPr id="6" name="Picture 5" descr="A close up of a newspaper&#10;&#10;Description automatically generated">
            <a:extLst>
              <a:ext uri="{FF2B5EF4-FFF2-40B4-BE49-F238E27FC236}">
                <a16:creationId xmlns:a16="http://schemas.microsoft.com/office/drawing/2014/main" id="{1282C41E-BB21-449C-B01D-9358119DD4CE}"/>
              </a:ext>
            </a:extLst>
          </p:cNvPr>
          <p:cNvPicPr>
            <a:picLocks noChangeAspect="1"/>
          </p:cNvPicPr>
          <p:nvPr/>
        </p:nvPicPr>
        <p:blipFill>
          <a:blip r:embed="rId3"/>
          <a:stretch>
            <a:fillRect/>
          </a:stretch>
        </p:blipFill>
        <p:spPr>
          <a:xfrm rot="21390864">
            <a:off x="763714" y="1514666"/>
            <a:ext cx="3453971" cy="4750225"/>
          </a:xfrm>
          <a:prstGeom prst="rect">
            <a:avLst/>
          </a:prstGeom>
        </p:spPr>
      </p:pic>
      <p:pic>
        <p:nvPicPr>
          <p:cNvPr id="10" name="Picture 9" descr="A close up of a newspaper&#10;&#10;Description automatically generated">
            <a:extLst>
              <a:ext uri="{FF2B5EF4-FFF2-40B4-BE49-F238E27FC236}">
                <a16:creationId xmlns:a16="http://schemas.microsoft.com/office/drawing/2014/main" id="{A2463C98-BDBB-4536-A212-5117A5CCC83E}"/>
              </a:ext>
            </a:extLst>
          </p:cNvPr>
          <p:cNvPicPr>
            <a:picLocks noChangeAspect="1"/>
          </p:cNvPicPr>
          <p:nvPr/>
        </p:nvPicPr>
        <p:blipFill>
          <a:blip r:embed="rId4"/>
          <a:stretch>
            <a:fillRect/>
          </a:stretch>
        </p:blipFill>
        <p:spPr>
          <a:xfrm rot="363187">
            <a:off x="7242997" y="1231782"/>
            <a:ext cx="4194136" cy="4753355"/>
          </a:xfrm>
          <a:prstGeom prst="rect">
            <a:avLst/>
          </a:prstGeom>
        </p:spPr>
      </p:pic>
      <p:pic>
        <p:nvPicPr>
          <p:cNvPr id="13" name="Picture 12" descr="A picture containing tool, hammer&#10;&#10;Description automatically generated">
            <a:extLst>
              <a:ext uri="{FF2B5EF4-FFF2-40B4-BE49-F238E27FC236}">
                <a16:creationId xmlns:a16="http://schemas.microsoft.com/office/drawing/2014/main" id="{A0DB8B8B-6A7A-46DC-A71D-94ECC959464B}"/>
              </a:ext>
            </a:extLst>
          </p:cNvPr>
          <p:cNvPicPr>
            <a:picLocks noChangeAspect="1"/>
          </p:cNvPicPr>
          <p:nvPr/>
        </p:nvPicPr>
        <p:blipFill>
          <a:blip r:embed="rId5"/>
          <a:stretch>
            <a:fillRect/>
          </a:stretch>
        </p:blipFill>
        <p:spPr>
          <a:xfrm>
            <a:off x="4249945" y="3888387"/>
            <a:ext cx="3692109" cy="2456102"/>
          </a:xfrm>
          <a:prstGeom prst="rect">
            <a:avLst/>
          </a:prstGeom>
        </p:spPr>
      </p:pic>
    </p:spTree>
    <p:extLst>
      <p:ext uri="{BB962C8B-B14F-4D97-AF65-F5344CB8AC3E}">
        <p14:creationId xmlns:p14="http://schemas.microsoft.com/office/powerpoint/2010/main" val="2363143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library.mysticseaport.org/Images/l028777/l028777-001-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10031">
            <a:off x="1264777" y="1485914"/>
            <a:ext cx="3488031" cy="434209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lawandsea.net/images/pages/COG/NYPE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280" y="2131950"/>
            <a:ext cx="4281360" cy="322190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img.docstoccdn.com/thumb/orig/4287716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04660">
            <a:off x="7648476" y="1426527"/>
            <a:ext cx="3277384" cy="463275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a:extLst>
              <a:ext uri="{FF2B5EF4-FFF2-40B4-BE49-F238E27FC236}">
                <a16:creationId xmlns:a16="http://schemas.microsoft.com/office/drawing/2014/main" id="{D45548DD-4A1F-4AF4-B627-41E4D961E851}"/>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22</a:t>
            </a:fld>
            <a:endParaRPr lang="en-GB" dirty="0"/>
          </a:p>
        </p:txBody>
      </p:sp>
      <p:sp>
        <p:nvSpPr>
          <p:cNvPr id="8" name="Title 1">
            <a:extLst>
              <a:ext uri="{FF2B5EF4-FFF2-40B4-BE49-F238E27FC236}">
                <a16:creationId xmlns:a16="http://schemas.microsoft.com/office/drawing/2014/main" id="{9ED0F39F-7B38-4D8A-BAF2-DFA8725F414F}"/>
              </a:ext>
            </a:extLst>
          </p:cNvPr>
          <p:cNvSpPr txBox="1">
            <a:spLocks/>
          </p:cNvSpPr>
          <p:nvPr/>
        </p:nvSpPr>
        <p:spPr>
          <a:xfrm>
            <a:off x="720000" y="360000"/>
            <a:ext cx="81954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Charterers’ cover: Rule 3</a:t>
            </a:r>
          </a:p>
        </p:txBody>
      </p:sp>
    </p:spTree>
    <p:extLst>
      <p:ext uri="{BB962C8B-B14F-4D97-AF65-F5344CB8AC3E}">
        <p14:creationId xmlns:p14="http://schemas.microsoft.com/office/powerpoint/2010/main" val="4211320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91DE83-B80D-4129-AB18-56229AD80999}"/>
              </a:ext>
            </a:extLst>
          </p:cNvPr>
          <p:cNvSpPr>
            <a:spLocks noGrp="1"/>
          </p:cNvSpPr>
          <p:nvPr>
            <p:ph type="sldNum" sz="quarter" idx="10"/>
          </p:nvPr>
        </p:nvSpPr>
        <p:spPr/>
        <p:txBody>
          <a:bodyPr/>
          <a:lstStyle/>
          <a:p>
            <a:fld id="{3810F46F-C13F-3844-AA0F-22DF1532835B}" type="slidenum">
              <a:rPr lang="en-GB" smtClean="0"/>
              <a:pPr/>
              <a:t>23</a:t>
            </a:fld>
            <a:endParaRPr lang="en-GB" dirty="0"/>
          </a:p>
        </p:txBody>
      </p:sp>
      <p:sp>
        <p:nvSpPr>
          <p:cNvPr id="3" name="TextBox 2">
            <a:extLst>
              <a:ext uri="{FF2B5EF4-FFF2-40B4-BE49-F238E27FC236}">
                <a16:creationId xmlns:a16="http://schemas.microsoft.com/office/drawing/2014/main" id="{D949FFB2-92D5-4EE2-82AD-7E0316256E49}"/>
              </a:ext>
            </a:extLst>
          </p:cNvPr>
          <p:cNvSpPr txBox="1"/>
          <p:nvPr/>
        </p:nvSpPr>
        <p:spPr>
          <a:xfrm>
            <a:off x="1499616" y="3136612"/>
            <a:ext cx="3910584" cy="584775"/>
          </a:xfrm>
          <a:prstGeom prst="rect">
            <a:avLst/>
          </a:prstGeom>
          <a:noFill/>
        </p:spPr>
        <p:txBody>
          <a:bodyPr wrap="square" rtlCol="0">
            <a:spAutoFit/>
          </a:bodyPr>
          <a:lstStyle/>
          <a:p>
            <a:r>
              <a:rPr lang="en-GB" sz="3200" b="1" dirty="0">
                <a:solidFill>
                  <a:srgbClr val="002060"/>
                </a:solidFill>
              </a:rPr>
              <a:t>Notification of Claims </a:t>
            </a:r>
          </a:p>
        </p:txBody>
      </p:sp>
      <p:pic>
        <p:nvPicPr>
          <p:cNvPr id="5" name="Picture 4" descr="A close up of a sign&#10;&#10;Description automatically generated">
            <a:extLst>
              <a:ext uri="{FF2B5EF4-FFF2-40B4-BE49-F238E27FC236}">
                <a16:creationId xmlns:a16="http://schemas.microsoft.com/office/drawing/2014/main" id="{9E63E998-B620-4496-821E-601B600EC0E7}"/>
              </a:ext>
            </a:extLst>
          </p:cNvPr>
          <p:cNvPicPr>
            <a:picLocks noChangeAspect="1"/>
          </p:cNvPicPr>
          <p:nvPr/>
        </p:nvPicPr>
        <p:blipFill>
          <a:blip r:embed="rId2"/>
          <a:stretch>
            <a:fillRect/>
          </a:stretch>
        </p:blipFill>
        <p:spPr>
          <a:xfrm>
            <a:off x="5410200" y="1902587"/>
            <a:ext cx="4018788" cy="4018788"/>
          </a:xfrm>
          <a:prstGeom prst="rect">
            <a:avLst/>
          </a:prstGeom>
        </p:spPr>
      </p:pic>
    </p:spTree>
    <p:extLst>
      <p:ext uri="{BB962C8B-B14F-4D97-AF65-F5344CB8AC3E}">
        <p14:creationId xmlns:p14="http://schemas.microsoft.com/office/powerpoint/2010/main" val="2887598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0938F0B9-CC51-43A8-A08C-3A13AA8EB65E}"/>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24</a:t>
            </a:fld>
            <a:endParaRPr lang="en-GB" dirty="0"/>
          </a:p>
        </p:txBody>
      </p:sp>
      <p:sp>
        <p:nvSpPr>
          <p:cNvPr id="6" name="Title 1">
            <a:extLst>
              <a:ext uri="{FF2B5EF4-FFF2-40B4-BE49-F238E27FC236}">
                <a16:creationId xmlns:a16="http://schemas.microsoft.com/office/drawing/2014/main" id="{12DFB3FF-6393-4EEB-8030-DBEE1E5AD246}"/>
              </a:ext>
            </a:extLst>
          </p:cNvPr>
          <p:cNvSpPr txBox="1">
            <a:spLocks/>
          </p:cNvSpPr>
          <p:nvPr/>
        </p:nvSpPr>
        <p:spPr>
          <a:xfrm>
            <a:off x="720000" y="248656"/>
            <a:ext cx="81954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Notification of claims etc : Rule 24</a:t>
            </a:r>
          </a:p>
        </p:txBody>
      </p:sp>
      <p:sp>
        <p:nvSpPr>
          <p:cNvPr id="2" name="Rectangle 1">
            <a:extLst>
              <a:ext uri="{FF2B5EF4-FFF2-40B4-BE49-F238E27FC236}">
                <a16:creationId xmlns:a16="http://schemas.microsoft.com/office/drawing/2014/main" id="{E85D70FF-2A3D-42AE-B763-7ACA0D70E513}"/>
              </a:ext>
            </a:extLst>
          </p:cNvPr>
          <p:cNvSpPr/>
          <p:nvPr/>
        </p:nvSpPr>
        <p:spPr>
          <a:xfrm>
            <a:off x="720000" y="1942231"/>
            <a:ext cx="10956063" cy="3847335"/>
          </a:xfrm>
          <a:prstGeom prst="rect">
            <a:avLst/>
          </a:prstGeom>
        </p:spPr>
        <p:txBody>
          <a:bodyPr wrap="square">
            <a:spAutoFit/>
          </a:bodyPr>
          <a:lstStyle/>
          <a:p>
            <a:pPr marL="342900" indent="-342900">
              <a:lnSpc>
                <a:spcPct val="114000"/>
              </a:lnSpc>
              <a:buAutoNum type="arabicParenBoth"/>
            </a:pPr>
            <a:r>
              <a:rPr lang="en-GB" dirty="0">
                <a:solidFill>
                  <a:srgbClr val="002060"/>
                </a:solidFill>
              </a:rPr>
              <a:t>A Member must: </a:t>
            </a:r>
          </a:p>
          <a:p>
            <a:pPr marL="800100" lvl="1" indent="-342900">
              <a:lnSpc>
                <a:spcPct val="114000"/>
              </a:lnSpc>
              <a:buAutoNum type="alphaLcParenBoth"/>
            </a:pPr>
            <a:r>
              <a:rPr lang="en-GB" dirty="0">
                <a:solidFill>
                  <a:srgbClr val="002060"/>
                </a:solidFill>
              </a:rPr>
              <a:t>promptly notify the Managers of every casualty, event or matter which is liable to give rise to a claim upon the Association and of every event or matter … which is liable to cause the Member to incur loss, damage, liabilities, costs or expenses for which he may be insured by the Association; </a:t>
            </a:r>
          </a:p>
          <a:p>
            <a:pPr>
              <a:lnSpc>
                <a:spcPct val="114000"/>
              </a:lnSpc>
            </a:pPr>
            <a:endParaRPr lang="en-GB" dirty="0">
              <a:solidFill>
                <a:srgbClr val="002060"/>
              </a:solidFill>
            </a:endParaRPr>
          </a:p>
          <a:p>
            <a:pPr marL="342900" indent="-342900">
              <a:lnSpc>
                <a:spcPct val="114000"/>
              </a:lnSpc>
              <a:buAutoNum type="arabicParenBoth" startAt="2"/>
            </a:pPr>
            <a:r>
              <a:rPr lang="en-GB" dirty="0">
                <a:solidFill>
                  <a:srgbClr val="002060"/>
                </a:solidFill>
              </a:rPr>
              <a:t>A Member shall not settle or admit liability for any claim for which he may be insured by the Association … without prior written consent of the Managers. </a:t>
            </a:r>
          </a:p>
          <a:p>
            <a:pPr marL="342900" indent="-342900">
              <a:lnSpc>
                <a:spcPct val="114000"/>
              </a:lnSpc>
              <a:buAutoNum type="arabicParenBoth" startAt="2"/>
            </a:pPr>
            <a:endParaRPr lang="en-GB" dirty="0">
              <a:solidFill>
                <a:srgbClr val="002060"/>
              </a:solidFill>
            </a:endParaRPr>
          </a:p>
          <a:p>
            <a:pPr marL="342900" indent="-342900">
              <a:lnSpc>
                <a:spcPct val="114000"/>
              </a:lnSpc>
              <a:buAutoNum type="arabicParenBoth" startAt="2"/>
            </a:pPr>
            <a:r>
              <a:rPr lang="en-GB" dirty="0">
                <a:solidFill>
                  <a:srgbClr val="002060"/>
                </a:solidFill>
              </a:rPr>
              <a:t>If a Member commits any breach of his obligations referred to in (1) or (2) above the Committee may determine to reject any claim by the Member against the Association arising out of the casualty, event or matter, or reduce the sum otherwise payable by the Association in respect thereof by such amount as it may determine</a:t>
            </a:r>
          </a:p>
          <a:p>
            <a:pPr>
              <a:lnSpc>
                <a:spcPct val="114000"/>
              </a:lnSpc>
            </a:pPr>
            <a:endParaRPr lang="en-GB" sz="1700" dirty="0">
              <a:solidFill>
                <a:srgbClr val="002060"/>
              </a:solidFill>
            </a:endParaRPr>
          </a:p>
        </p:txBody>
      </p:sp>
    </p:spTree>
    <p:extLst>
      <p:ext uri="{BB962C8B-B14F-4D97-AF65-F5344CB8AC3E}">
        <p14:creationId xmlns:p14="http://schemas.microsoft.com/office/powerpoint/2010/main" val="2495613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0938F0B9-CC51-43A8-A08C-3A13AA8EB65E}"/>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25</a:t>
            </a:fld>
            <a:endParaRPr lang="en-GB" dirty="0"/>
          </a:p>
        </p:txBody>
      </p:sp>
      <p:sp>
        <p:nvSpPr>
          <p:cNvPr id="6" name="Title 1">
            <a:extLst>
              <a:ext uri="{FF2B5EF4-FFF2-40B4-BE49-F238E27FC236}">
                <a16:creationId xmlns:a16="http://schemas.microsoft.com/office/drawing/2014/main" id="{12DFB3FF-6393-4EEB-8030-DBEE1E5AD246}"/>
              </a:ext>
            </a:extLst>
          </p:cNvPr>
          <p:cNvSpPr txBox="1">
            <a:spLocks/>
          </p:cNvSpPr>
          <p:nvPr/>
        </p:nvSpPr>
        <p:spPr>
          <a:xfrm>
            <a:off x="720000" y="248656"/>
            <a:ext cx="81954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Time Bar : Rule 25</a:t>
            </a:r>
          </a:p>
        </p:txBody>
      </p:sp>
      <p:sp>
        <p:nvSpPr>
          <p:cNvPr id="2" name="Rectangle 1">
            <a:extLst>
              <a:ext uri="{FF2B5EF4-FFF2-40B4-BE49-F238E27FC236}">
                <a16:creationId xmlns:a16="http://schemas.microsoft.com/office/drawing/2014/main" id="{46620448-A7E5-42D6-A0DA-051C26F51DD3}"/>
              </a:ext>
            </a:extLst>
          </p:cNvPr>
          <p:cNvSpPr/>
          <p:nvPr/>
        </p:nvSpPr>
        <p:spPr>
          <a:xfrm>
            <a:off x="719999" y="1932260"/>
            <a:ext cx="10956063" cy="4600618"/>
          </a:xfrm>
          <a:prstGeom prst="rect">
            <a:avLst/>
          </a:prstGeom>
        </p:spPr>
        <p:txBody>
          <a:bodyPr wrap="square">
            <a:spAutoFit/>
          </a:bodyPr>
          <a:lstStyle/>
          <a:p>
            <a:pPr marL="342900" indent="-342900">
              <a:lnSpc>
                <a:spcPct val="114000"/>
              </a:lnSpc>
              <a:buAutoNum type="arabicParenBoth"/>
            </a:pPr>
            <a:r>
              <a:rPr lang="en-GB" dirty="0">
                <a:solidFill>
                  <a:srgbClr val="002060"/>
                </a:solidFill>
              </a:rPr>
              <a:t>Without prejudice to the duty of prompt notification contained in Rule 24, if a Member: </a:t>
            </a:r>
          </a:p>
          <a:p>
            <a:pPr marL="342900" indent="-342900">
              <a:lnSpc>
                <a:spcPct val="114000"/>
              </a:lnSpc>
              <a:buAutoNum type="arabicParenBoth"/>
            </a:pPr>
            <a:endParaRPr lang="en-GB" dirty="0">
              <a:solidFill>
                <a:srgbClr val="002060"/>
              </a:solidFill>
            </a:endParaRPr>
          </a:p>
          <a:p>
            <a:pPr>
              <a:lnSpc>
                <a:spcPct val="114000"/>
              </a:lnSpc>
            </a:pPr>
            <a:r>
              <a:rPr lang="en-GB" dirty="0">
                <a:solidFill>
                  <a:srgbClr val="002060"/>
                </a:solidFill>
              </a:rPr>
              <a:t>	(</a:t>
            </a:r>
            <a:r>
              <a:rPr lang="en-GB" dirty="0" err="1">
                <a:solidFill>
                  <a:srgbClr val="002060"/>
                </a:solidFill>
              </a:rPr>
              <a:t>i</a:t>
            </a:r>
            <a:r>
              <a:rPr lang="en-GB" dirty="0">
                <a:solidFill>
                  <a:srgbClr val="002060"/>
                </a:solidFill>
              </a:rPr>
              <a:t>)    fails to notify the Managers of any casualty, event or matter referred to in Rule 24 within one year 	        after he has knowledge thereof (or in the opinion of the Committee ought to have known thereof), or  </a:t>
            </a:r>
          </a:p>
          <a:p>
            <a:pPr>
              <a:lnSpc>
                <a:spcPct val="114000"/>
              </a:lnSpc>
            </a:pPr>
            <a:endParaRPr lang="en-GB" sz="1200" dirty="0">
              <a:solidFill>
                <a:srgbClr val="002060"/>
              </a:solidFill>
            </a:endParaRPr>
          </a:p>
          <a:p>
            <a:pPr>
              <a:lnSpc>
                <a:spcPct val="114000"/>
              </a:lnSpc>
            </a:pPr>
            <a:r>
              <a:rPr lang="en-GB" dirty="0">
                <a:solidFill>
                  <a:srgbClr val="002060"/>
                </a:solidFill>
              </a:rPr>
              <a:t>	(ii)   fails to submit a claim to the Managers for reimbursement of any loss, damage, liabilities, costs or 	        expenses within one year after discharging the same (in the case of an agreed settlement, after he 	        receives the Managers’ approval for the settlement in accordance with Rule 24(2)), </a:t>
            </a:r>
          </a:p>
          <a:p>
            <a:pPr>
              <a:lnSpc>
                <a:spcPct val="114000"/>
              </a:lnSpc>
            </a:pPr>
            <a:endParaRPr lang="en-GB" sz="1200" dirty="0">
              <a:solidFill>
                <a:srgbClr val="002060"/>
              </a:solidFill>
            </a:endParaRPr>
          </a:p>
          <a:p>
            <a:pPr>
              <a:lnSpc>
                <a:spcPct val="114000"/>
              </a:lnSpc>
            </a:pPr>
            <a:r>
              <a:rPr lang="en-GB" dirty="0">
                <a:solidFill>
                  <a:srgbClr val="002060"/>
                </a:solidFill>
              </a:rPr>
              <a:t>       the Member’s claim against the Association shall be extinguished and the Association shall be under no 	further   </a:t>
            </a:r>
          </a:p>
          <a:p>
            <a:pPr>
              <a:lnSpc>
                <a:spcPct val="114000"/>
              </a:lnSpc>
            </a:pPr>
            <a:r>
              <a:rPr lang="en-GB" dirty="0">
                <a:solidFill>
                  <a:srgbClr val="002060"/>
                </a:solidFill>
              </a:rPr>
              <a:t>       liability in respect thereof unless the Committee shall otherwise determine. </a:t>
            </a:r>
          </a:p>
          <a:p>
            <a:pPr>
              <a:lnSpc>
                <a:spcPct val="114000"/>
              </a:lnSpc>
            </a:pPr>
            <a:endParaRPr lang="en-GB" dirty="0">
              <a:solidFill>
                <a:srgbClr val="002060"/>
              </a:solidFill>
            </a:endParaRPr>
          </a:p>
          <a:p>
            <a:pPr marL="342900" indent="-342900">
              <a:lnSpc>
                <a:spcPct val="114000"/>
              </a:lnSpc>
              <a:buAutoNum type="arabicParenBoth" startAt="2"/>
            </a:pPr>
            <a:r>
              <a:rPr lang="en-GB" dirty="0">
                <a:solidFill>
                  <a:srgbClr val="002060"/>
                </a:solidFill>
              </a:rPr>
              <a:t>Without prejudice to paragraph (1) of this Rule, no claim shall in any event be recoverable from the Association       </a:t>
            </a:r>
          </a:p>
          <a:p>
            <a:pPr>
              <a:lnSpc>
                <a:spcPct val="114000"/>
              </a:lnSpc>
            </a:pPr>
            <a:r>
              <a:rPr lang="en-GB" dirty="0">
                <a:solidFill>
                  <a:srgbClr val="002060"/>
                </a:solidFill>
              </a:rPr>
              <a:t>       unless written notice thereof has been given to the Managers within three years from the time of the casualty </a:t>
            </a:r>
          </a:p>
          <a:p>
            <a:pPr>
              <a:lnSpc>
                <a:spcPct val="114000"/>
              </a:lnSpc>
            </a:pPr>
            <a:r>
              <a:rPr lang="en-GB" dirty="0">
                <a:solidFill>
                  <a:srgbClr val="002060"/>
                </a:solidFill>
              </a:rPr>
              <a:t>       or other event or matter giving rise to the claim</a:t>
            </a:r>
          </a:p>
        </p:txBody>
      </p:sp>
    </p:spTree>
    <p:extLst>
      <p:ext uri="{BB962C8B-B14F-4D97-AF65-F5344CB8AC3E}">
        <p14:creationId xmlns:p14="http://schemas.microsoft.com/office/powerpoint/2010/main" val="3650280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0938F0B9-CC51-43A8-A08C-3A13AA8EB65E}"/>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26</a:t>
            </a:fld>
            <a:endParaRPr lang="en-GB" dirty="0"/>
          </a:p>
        </p:txBody>
      </p:sp>
      <p:sp>
        <p:nvSpPr>
          <p:cNvPr id="6" name="Title 1">
            <a:extLst>
              <a:ext uri="{FF2B5EF4-FFF2-40B4-BE49-F238E27FC236}">
                <a16:creationId xmlns:a16="http://schemas.microsoft.com/office/drawing/2014/main" id="{12DFB3FF-6393-4EEB-8030-DBEE1E5AD246}"/>
              </a:ext>
            </a:extLst>
          </p:cNvPr>
          <p:cNvSpPr txBox="1">
            <a:spLocks/>
          </p:cNvSpPr>
          <p:nvPr/>
        </p:nvSpPr>
        <p:spPr>
          <a:xfrm>
            <a:off x="720000" y="248656"/>
            <a:ext cx="81954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Employment of Lawyers and others : Rule 26</a:t>
            </a:r>
          </a:p>
        </p:txBody>
      </p:sp>
      <p:sp>
        <p:nvSpPr>
          <p:cNvPr id="2" name="Rectangle 1">
            <a:extLst>
              <a:ext uri="{FF2B5EF4-FFF2-40B4-BE49-F238E27FC236}">
                <a16:creationId xmlns:a16="http://schemas.microsoft.com/office/drawing/2014/main" id="{98F9F7A7-0FD3-4091-A6E2-E644A4BC6E40}"/>
              </a:ext>
            </a:extLst>
          </p:cNvPr>
          <p:cNvSpPr/>
          <p:nvPr/>
        </p:nvSpPr>
        <p:spPr>
          <a:xfrm>
            <a:off x="720000" y="1986983"/>
            <a:ext cx="10956063" cy="1593706"/>
          </a:xfrm>
          <a:prstGeom prst="rect">
            <a:avLst/>
          </a:prstGeom>
        </p:spPr>
        <p:txBody>
          <a:bodyPr wrap="square">
            <a:spAutoFit/>
          </a:bodyPr>
          <a:lstStyle/>
          <a:p>
            <a:pPr marL="342900" indent="-342900">
              <a:lnSpc>
                <a:spcPct val="114000"/>
              </a:lnSpc>
              <a:buAutoNum type="arabicParenBoth"/>
            </a:pPr>
            <a:r>
              <a:rPr lang="en-GB" dirty="0">
                <a:solidFill>
                  <a:srgbClr val="002060"/>
                </a:solidFill>
              </a:rPr>
              <a:t>…the Managers may at any and all times appoint and employ on behalf of a Member upon such terms as they may think fit lawyers, surveyors or other persons … for the purpose of dealing with any matter liable to give rise to a claim by the Member upon the Association…. </a:t>
            </a:r>
          </a:p>
          <a:p>
            <a:pPr marL="342900" indent="-342900">
              <a:buAutoNum type="arabicParenBoth"/>
            </a:pPr>
            <a:endParaRPr lang="en-GB" dirty="0"/>
          </a:p>
          <a:p>
            <a:r>
              <a:rPr lang="en-GB" dirty="0"/>
              <a:t> </a:t>
            </a:r>
          </a:p>
        </p:txBody>
      </p:sp>
      <p:pic>
        <p:nvPicPr>
          <p:cNvPr id="4" name="Picture 3" descr="A person in a suit and tie&#10;&#10;Description automatically generated">
            <a:extLst>
              <a:ext uri="{FF2B5EF4-FFF2-40B4-BE49-F238E27FC236}">
                <a16:creationId xmlns:a16="http://schemas.microsoft.com/office/drawing/2014/main" id="{4BE0674A-4C0D-43D3-AFE6-2927AC49047C}"/>
              </a:ext>
            </a:extLst>
          </p:cNvPr>
          <p:cNvPicPr>
            <a:picLocks noChangeAspect="1"/>
          </p:cNvPicPr>
          <p:nvPr/>
        </p:nvPicPr>
        <p:blipFill>
          <a:blip r:embed="rId2"/>
          <a:stretch>
            <a:fillRect/>
          </a:stretch>
        </p:blipFill>
        <p:spPr>
          <a:xfrm>
            <a:off x="2817782" y="3952568"/>
            <a:ext cx="6556435" cy="1997538"/>
          </a:xfrm>
          <a:prstGeom prst="rect">
            <a:avLst/>
          </a:prstGeom>
        </p:spPr>
      </p:pic>
    </p:spTree>
    <p:extLst>
      <p:ext uri="{BB962C8B-B14F-4D97-AF65-F5344CB8AC3E}">
        <p14:creationId xmlns:p14="http://schemas.microsoft.com/office/powerpoint/2010/main" val="3348884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0938F0B9-CC51-43A8-A08C-3A13AA8EB65E}"/>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27</a:t>
            </a:fld>
            <a:endParaRPr lang="en-GB" dirty="0"/>
          </a:p>
        </p:txBody>
      </p:sp>
      <p:sp>
        <p:nvSpPr>
          <p:cNvPr id="6" name="Title 1">
            <a:extLst>
              <a:ext uri="{FF2B5EF4-FFF2-40B4-BE49-F238E27FC236}">
                <a16:creationId xmlns:a16="http://schemas.microsoft.com/office/drawing/2014/main" id="{12DFB3FF-6393-4EEB-8030-DBEE1E5AD246}"/>
              </a:ext>
            </a:extLst>
          </p:cNvPr>
          <p:cNvSpPr txBox="1">
            <a:spLocks/>
          </p:cNvSpPr>
          <p:nvPr/>
        </p:nvSpPr>
        <p:spPr>
          <a:xfrm>
            <a:off x="720000" y="248656"/>
            <a:ext cx="81954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Powers of the Managers : Rule 27</a:t>
            </a:r>
          </a:p>
        </p:txBody>
      </p:sp>
      <p:sp>
        <p:nvSpPr>
          <p:cNvPr id="2" name="Rectangle 1">
            <a:extLst>
              <a:ext uri="{FF2B5EF4-FFF2-40B4-BE49-F238E27FC236}">
                <a16:creationId xmlns:a16="http://schemas.microsoft.com/office/drawing/2014/main" id="{2CD12F77-E93C-44DB-847E-F9862C55B573}"/>
              </a:ext>
            </a:extLst>
          </p:cNvPr>
          <p:cNvSpPr/>
          <p:nvPr/>
        </p:nvSpPr>
        <p:spPr>
          <a:xfrm>
            <a:off x="719999" y="1932260"/>
            <a:ext cx="10956063" cy="4373313"/>
          </a:xfrm>
          <a:prstGeom prst="rect">
            <a:avLst/>
          </a:prstGeom>
        </p:spPr>
        <p:txBody>
          <a:bodyPr wrap="square">
            <a:spAutoFit/>
          </a:bodyPr>
          <a:lstStyle/>
          <a:p>
            <a:pPr marL="342900" indent="-342900">
              <a:lnSpc>
                <a:spcPct val="114000"/>
              </a:lnSpc>
              <a:buAutoNum type="arabicParenBoth"/>
            </a:pPr>
            <a:r>
              <a:rPr lang="en-GB" sz="1700" dirty="0">
                <a:solidFill>
                  <a:srgbClr val="002060"/>
                </a:solidFill>
              </a:rPr>
              <a:t>The Managers shall have the right if they so decide: </a:t>
            </a:r>
          </a:p>
          <a:p>
            <a:pPr marL="342900" indent="-342900">
              <a:lnSpc>
                <a:spcPct val="114000"/>
              </a:lnSpc>
              <a:buAutoNum type="arabicParenBoth"/>
            </a:pPr>
            <a:endParaRPr lang="en-GB" sz="1700" dirty="0">
              <a:solidFill>
                <a:srgbClr val="002060"/>
              </a:solidFill>
            </a:endParaRPr>
          </a:p>
          <a:p>
            <a:pPr marL="342900" indent="-342900">
              <a:lnSpc>
                <a:spcPct val="114000"/>
              </a:lnSpc>
              <a:buAutoNum type="alphaLcParenBoth"/>
            </a:pPr>
            <a:r>
              <a:rPr lang="en-GB" sz="1700" dirty="0">
                <a:solidFill>
                  <a:srgbClr val="002060"/>
                </a:solidFill>
              </a:rPr>
              <a:t>to control or direct the conduct of any claim or legal or other proceedings relating to any liability, loss, damage, costs or expenses in respect whereof a Member is or may be insured in whole or in part; </a:t>
            </a:r>
          </a:p>
          <a:p>
            <a:pPr marL="342900" indent="-342900">
              <a:lnSpc>
                <a:spcPct val="114000"/>
              </a:lnSpc>
              <a:buAutoNum type="alphaLcParenBoth"/>
            </a:pPr>
            <a:endParaRPr lang="en-GB" sz="1200" dirty="0">
              <a:solidFill>
                <a:srgbClr val="002060"/>
              </a:solidFill>
            </a:endParaRPr>
          </a:p>
          <a:p>
            <a:pPr marL="342900" indent="-342900">
              <a:lnSpc>
                <a:spcPct val="114000"/>
              </a:lnSpc>
              <a:buAutoNum type="alphaLcParenBoth"/>
            </a:pPr>
            <a:r>
              <a:rPr lang="en-GB" sz="1700" dirty="0">
                <a:solidFill>
                  <a:srgbClr val="002060"/>
                </a:solidFill>
              </a:rPr>
              <a:t>to require the Member to take any step in connection with the handling of such claim or proceedings which the Managers may think appropriate;</a:t>
            </a:r>
          </a:p>
          <a:p>
            <a:pPr marL="342900" indent="-342900">
              <a:lnSpc>
                <a:spcPct val="114000"/>
              </a:lnSpc>
              <a:buAutoNum type="alphaLcParenBoth"/>
            </a:pPr>
            <a:endParaRPr lang="en-GB" sz="1200" dirty="0">
              <a:solidFill>
                <a:srgbClr val="002060"/>
              </a:solidFill>
            </a:endParaRPr>
          </a:p>
          <a:p>
            <a:pPr>
              <a:lnSpc>
                <a:spcPct val="114000"/>
              </a:lnSpc>
            </a:pPr>
            <a:r>
              <a:rPr lang="en-GB" sz="1700" dirty="0">
                <a:solidFill>
                  <a:srgbClr val="002060"/>
                </a:solidFill>
              </a:rPr>
              <a:t> (c) to require the Member to settle, compromise or otherwise dispose of such claim or proceedings in such manner  </a:t>
            </a:r>
          </a:p>
          <a:p>
            <a:pPr>
              <a:lnSpc>
                <a:spcPct val="114000"/>
              </a:lnSpc>
            </a:pPr>
            <a:r>
              <a:rPr lang="en-GB" sz="1700" dirty="0">
                <a:solidFill>
                  <a:srgbClr val="002060"/>
                </a:solidFill>
              </a:rPr>
              <a:t>       and upon such terms as the Managers see fit. </a:t>
            </a:r>
          </a:p>
          <a:p>
            <a:pPr>
              <a:lnSpc>
                <a:spcPct val="114000"/>
              </a:lnSpc>
            </a:pPr>
            <a:endParaRPr lang="en-GB" sz="1700" dirty="0">
              <a:solidFill>
                <a:srgbClr val="002060"/>
              </a:solidFill>
            </a:endParaRPr>
          </a:p>
          <a:p>
            <a:pPr marL="342900" indent="-342900">
              <a:lnSpc>
                <a:spcPct val="114000"/>
              </a:lnSpc>
              <a:buAutoNum type="arabicParenBoth" startAt="2"/>
            </a:pPr>
            <a:r>
              <a:rPr lang="en-GB" sz="1700" dirty="0">
                <a:solidFill>
                  <a:srgbClr val="002060"/>
                </a:solidFill>
              </a:rPr>
              <a:t>If a Member does not settle, compromise, dispose of or take steps in connection with the handling of a claim or  </a:t>
            </a:r>
          </a:p>
          <a:p>
            <a:pPr>
              <a:lnSpc>
                <a:spcPct val="114000"/>
              </a:lnSpc>
            </a:pPr>
            <a:r>
              <a:rPr lang="en-GB" sz="1700" dirty="0">
                <a:solidFill>
                  <a:srgbClr val="002060"/>
                </a:solidFill>
              </a:rPr>
              <a:t>       proceedings as required by the Managers in accordance with paragraph (1) of this Rule, any eventual recovery by the   </a:t>
            </a:r>
          </a:p>
          <a:p>
            <a:pPr>
              <a:lnSpc>
                <a:spcPct val="114000"/>
              </a:lnSpc>
            </a:pPr>
            <a:r>
              <a:rPr lang="en-GB" sz="1700" dirty="0">
                <a:solidFill>
                  <a:srgbClr val="002060"/>
                </a:solidFill>
              </a:rPr>
              <a:t>       Member from the Association in respect of such claim or proceedings shall be limited to the amount he would have </a:t>
            </a:r>
          </a:p>
          <a:p>
            <a:pPr>
              <a:lnSpc>
                <a:spcPct val="114000"/>
              </a:lnSpc>
            </a:pPr>
            <a:r>
              <a:rPr lang="en-GB" sz="1700" dirty="0">
                <a:solidFill>
                  <a:srgbClr val="002060"/>
                </a:solidFill>
              </a:rPr>
              <a:t>       recovered if he had acted as required by the Managers. </a:t>
            </a:r>
          </a:p>
        </p:txBody>
      </p:sp>
    </p:spTree>
    <p:extLst>
      <p:ext uri="{BB962C8B-B14F-4D97-AF65-F5344CB8AC3E}">
        <p14:creationId xmlns:p14="http://schemas.microsoft.com/office/powerpoint/2010/main" val="1070121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body" idx="1"/>
          </p:nvPr>
        </p:nvSpPr>
        <p:spPr>
          <a:xfrm>
            <a:off x="720000" y="2368965"/>
            <a:ext cx="3866283" cy="3996529"/>
          </a:xfrm>
        </p:spPr>
        <p:txBody>
          <a:bodyPr>
            <a:normAutofit/>
          </a:bodyPr>
          <a:lstStyle/>
          <a:p>
            <a:pPr>
              <a:lnSpc>
                <a:spcPct val="114000"/>
              </a:lnSpc>
              <a:spcBef>
                <a:spcPts val="0"/>
              </a:spcBef>
              <a:buClr>
                <a:schemeClr val="accent1">
                  <a:lumMod val="75000"/>
                </a:schemeClr>
              </a:buClr>
              <a:buSzPct val="90000"/>
            </a:pPr>
            <a:r>
              <a:rPr lang="en-GB" dirty="0">
                <a:solidFill>
                  <a:srgbClr val="002060"/>
                </a:solidFill>
              </a:rPr>
              <a:t>Club Letter or </a:t>
            </a:r>
          </a:p>
          <a:p>
            <a:pPr marL="0" indent="0">
              <a:lnSpc>
                <a:spcPct val="114000"/>
              </a:lnSpc>
              <a:spcBef>
                <a:spcPts val="0"/>
              </a:spcBef>
              <a:buClr>
                <a:schemeClr val="accent1">
                  <a:lumMod val="75000"/>
                </a:schemeClr>
              </a:buClr>
              <a:buSzPct val="90000"/>
              <a:buNone/>
            </a:pPr>
            <a:r>
              <a:rPr lang="en-GB" dirty="0">
                <a:solidFill>
                  <a:srgbClr val="002060"/>
                </a:solidFill>
              </a:rPr>
              <a:t>         Bank Guarantee</a:t>
            </a:r>
          </a:p>
          <a:p>
            <a:pPr>
              <a:lnSpc>
                <a:spcPct val="114000"/>
              </a:lnSpc>
              <a:spcBef>
                <a:spcPts val="0"/>
              </a:spcBef>
              <a:buClr>
                <a:schemeClr val="accent1">
                  <a:lumMod val="75000"/>
                </a:schemeClr>
              </a:buClr>
              <a:buSzPct val="90000"/>
            </a:pPr>
            <a:endParaRPr lang="en-GB" dirty="0">
              <a:solidFill>
                <a:srgbClr val="002060"/>
              </a:solidFill>
            </a:endParaRPr>
          </a:p>
          <a:p>
            <a:pPr>
              <a:lnSpc>
                <a:spcPct val="114000"/>
              </a:lnSpc>
              <a:spcBef>
                <a:spcPts val="0"/>
              </a:spcBef>
              <a:buClr>
                <a:schemeClr val="accent1">
                  <a:lumMod val="75000"/>
                </a:schemeClr>
              </a:buClr>
              <a:buSzPct val="90000"/>
            </a:pPr>
            <a:r>
              <a:rPr lang="en-GB" dirty="0">
                <a:solidFill>
                  <a:srgbClr val="002060"/>
                </a:solidFill>
              </a:rPr>
              <a:t>Discretionary</a:t>
            </a:r>
          </a:p>
          <a:p>
            <a:pPr>
              <a:lnSpc>
                <a:spcPct val="114000"/>
              </a:lnSpc>
              <a:spcBef>
                <a:spcPts val="0"/>
              </a:spcBef>
              <a:buClr>
                <a:schemeClr val="accent1">
                  <a:lumMod val="75000"/>
                </a:schemeClr>
              </a:buClr>
              <a:buSzPct val="90000"/>
            </a:pPr>
            <a:endParaRPr lang="en-GB" dirty="0">
              <a:solidFill>
                <a:srgbClr val="002060"/>
              </a:solidFill>
            </a:endParaRPr>
          </a:p>
          <a:p>
            <a:pPr>
              <a:lnSpc>
                <a:spcPct val="114000"/>
              </a:lnSpc>
              <a:spcBef>
                <a:spcPts val="0"/>
              </a:spcBef>
              <a:buClr>
                <a:schemeClr val="accent1">
                  <a:lumMod val="75000"/>
                </a:schemeClr>
              </a:buClr>
              <a:buSzPct val="90000"/>
            </a:pPr>
            <a:r>
              <a:rPr lang="en-GB" dirty="0">
                <a:solidFill>
                  <a:srgbClr val="002060"/>
                </a:solidFill>
              </a:rPr>
              <a:t>Never cash deposit</a:t>
            </a:r>
          </a:p>
          <a:p>
            <a:pPr>
              <a:lnSpc>
                <a:spcPct val="114000"/>
              </a:lnSpc>
              <a:spcBef>
                <a:spcPts val="0"/>
              </a:spcBef>
              <a:buClr>
                <a:schemeClr val="accent1">
                  <a:lumMod val="75000"/>
                </a:schemeClr>
              </a:buClr>
              <a:buSzPct val="90000"/>
            </a:pPr>
            <a:endParaRPr lang="en-GB" dirty="0">
              <a:solidFill>
                <a:srgbClr val="002060"/>
              </a:solidFill>
            </a:endParaRPr>
          </a:p>
          <a:p>
            <a:pPr>
              <a:lnSpc>
                <a:spcPct val="114000"/>
              </a:lnSpc>
              <a:spcBef>
                <a:spcPts val="0"/>
              </a:spcBef>
              <a:buClr>
                <a:schemeClr val="accent1">
                  <a:lumMod val="75000"/>
                </a:schemeClr>
              </a:buClr>
              <a:buSzPct val="90000"/>
            </a:pPr>
            <a:r>
              <a:rPr lang="en-GB" dirty="0">
                <a:solidFill>
                  <a:srgbClr val="002060"/>
                </a:solidFill>
              </a:rPr>
              <a:t>Never unconditional </a:t>
            </a:r>
          </a:p>
          <a:p>
            <a:pPr marL="0" indent="0">
              <a:spcBef>
                <a:spcPts val="0"/>
              </a:spcBef>
              <a:buClr>
                <a:srgbClr val="0081AB"/>
              </a:buClr>
              <a:buNone/>
            </a:pPr>
            <a:endParaRPr lang="en-GB" dirty="0">
              <a:solidFill>
                <a:srgbClr val="0081AB"/>
              </a:solidFill>
            </a:endParaRPr>
          </a:p>
        </p:txBody>
      </p:sp>
      <p:pic>
        <p:nvPicPr>
          <p:cNvPr id="6" name="Picture 5"/>
          <p:cNvPicPr/>
          <p:nvPr/>
        </p:nvPicPr>
        <p:blipFill rotWithShape="1">
          <a:blip r:embed="rId2"/>
          <a:srcRect l="4789" t="28085" r="71368" b="17239"/>
          <a:stretch/>
        </p:blipFill>
        <p:spPr bwMode="auto">
          <a:xfrm rot="186779">
            <a:off x="3240437" y="4878330"/>
            <a:ext cx="2145514" cy="1160899"/>
          </a:xfrm>
          <a:prstGeom prst="rect">
            <a:avLst/>
          </a:prstGeom>
          <a:ln>
            <a:noFill/>
          </a:ln>
          <a:extLst>
            <a:ext uri="{53640926-AAD7-44D8-BBD7-CCE9431645EC}">
              <a14:shadowObscured xmlns:a14="http://schemas.microsoft.com/office/drawing/2010/main"/>
            </a:ext>
          </a:extLst>
        </p:spPr>
      </p:pic>
      <p:sp>
        <p:nvSpPr>
          <p:cNvPr id="8" name="Slide Number Placeholder 2">
            <a:extLst>
              <a:ext uri="{FF2B5EF4-FFF2-40B4-BE49-F238E27FC236}">
                <a16:creationId xmlns:a16="http://schemas.microsoft.com/office/drawing/2014/main" id="{47238192-0E24-4EAA-9FDE-6B20317900AA}"/>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28</a:t>
            </a:fld>
            <a:endParaRPr lang="en-GB" dirty="0"/>
          </a:p>
        </p:txBody>
      </p:sp>
      <p:pic>
        <p:nvPicPr>
          <p:cNvPr id="3" name="Picture 2" descr="A close up of text on a white background&#10;&#10;Description automatically generated">
            <a:extLst>
              <a:ext uri="{FF2B5EF4-FFF2-40B4-BE49-F238E27FC236}">
                <a16:creationId xmlns:a16="http://schemas.microsoft.com/office/drawing/2014/main" id="{67ACF09B-F90F-4EFF-93DD-6D3574ED2BED}"/>
              </a:ext>
            </a:extLst>
          </p:cNvPr>
          <p:cNvPicPr>
            <a:picLocks noChangeAspect="1"/>
          </p:cNvPicPr>
          <p:nvPr/>
        </p:nvPicPr>
        <p:blipFill>
          <a:blip r:embed="rId3"/>
          <a:stretch>
            <a:fillRect/>
          </a:stretch>
        </p:blipFill>
        <p:spPr>
          <a:xfrm rot="21399805">
            <a:off x="3240437" y="3480120"/>
            <a:ext cx="2145514" cy="1205506"/>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0C721861-5B72-44F4-AB43-CEA393304D3A}"/>
              </a:ext>
            </a:extLst>
          </p:cNvPr>
          <p:cNvPicPr>
            <a:picLocks noChangeAspect="1"/>
          </p:cNvPicPr>
          <p:nvPr/>
        </p:nvPicPr>
        <p:blipFill>
          <a:blip r:embed="rId4"/>
          <a:stretch>
            <a:fillRect/>
          </a:stretch>
        </p:blipFill>
        <p:spPr>
          <a:xfrm rot="21219964">
            <a:off x="5536863" y="1789737"/>
            <a:ext cx="3064932" cy="4110952"/>
          </a:xfrm>
          <a:prstGeom prst="rect">
            <a:avLst/>
          </a:prstGeom>
        </p:spPr>
      </p:pic>
      <p:pic>
        <p:nvPicPr>
          <p:cNvPr id="13" name="Picture 12">
            <a:extLst>
              <a:ext uri="{FF2B5EF4-FFF2-40B4-BE49-F238E27FC236}">
                <a16:creationId xmlns:a16="http://schemas.microsoft.com/office/drawing/2014/main" id="{6573CC51-1502-47DC-ACC4-55717FC8A229}"/>
              </a:ext>
            </a:extLst>
          </p:cNvPr>
          <p:cNvPicPr/>
          <p:nvPr/>
        </p:nvPicPr>
        <p:blipFill rotWithShape="1">
          <a:blip r:embed="rId5"/>
          <a:srcRect l="66328" t="19491" r="16107" b="5981"/>
          <a:stretch/>
        </p:blipFill>
        <p:spPr bwMode="auto">
          <a:xfrm rot="323925">
            <a:off x="8346305" y="1864232"/>
            <a:ext cx="3135826" cy="4270248"/>
          </a:xfrm>
          <a:prstGeom prst="rect">
            <a:avLst/>
          </a:prstGeom>
          <a:ln>
            <a:noFill/>
          </a:ln>
          <a:extLst>
            <a:ext uri="{53640926-AAD7-44D8-BBD7-CCE9431645EC}">
              <a14:shadowObscured xmlns:a14="http://schemas.microsoft.com/office/drawing/2010/main"/>
            </a:ext>
          </a:extLst>
        </p:spPr>
      </p:pic>
      <p:sp>
        <p:nvSpPr>
          <p:cNvPr id="14" name="Title 1">
            <a:extLst>
              <a:ext uri="{FF2B5EF4-FFF2-40B4-BE49-F238E27FC236}">
                <a16:creationId xmlns:a16="http://schemas.microsoft.com/office/drawing/2014/main" id="{EACE6A6E-0345-4D6D-8B7E-5FAE302D988C}"/>
              </a:ext>
            </a:extLst>
          </p:cNvPr>
          <p:cNvSpPr txBox="1">
            <a:spLocks/>
          </p:cNvSpPr>
          <p:nvPr/>
        </p:nvSpPr>
        <p:spPr>
          <a:xfrm>
            <a:off x="720000" y="248656"/>
            <a:ext cx="81954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Bail : Rule 28</a:t>
            </a:r>
          </a:p>
        </p:txBody>
      </p:sp>
    </p:spTree>
    <p:extLst>
      <p:ext uri="{BB962C8B-B14F-4D97-AF65-F5344CB8AC3E}">
        <p14:creationId xmlns:p14="http://schemas.microsoft.com/office/powerpoint/2010/main" val="2269003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ACB651-22E1-419C-96B1-82F8E09ABC89}"/>
              </a:ext>
            </a:extLst>
          </p:cNvPr>
          <p:cNvSpPr>
            <a:spLocks noGrp="1"/>
          </p:cNvSpPr>
          <p:nvPr>
            <p:ph type="sldNum" sz="quarter" idx="10"/>
          </p:nvPr>
        </p:nvSpPr>
        <p:spPr/>
        <p:txBody>
          <a:bodyPr/>
          <a:lstStyle/>
          <a:p>
            <a:fld id="{3810F46F-C13F-3844-AA0F-22DF1532835B}" type="slidenum">
              <a:rPr lang="en-GB" smtClean="0"/>
              <a:pPr/>
              <a:t>29</a:t>
            </a:fld>
            <a:endParaRPr lang="en-GB" dirty="0"/>
          </a:p>
        </p:txBody>
      </p:sp>
      <p:pic>
        <p:nvPicPr>
          <p:cNvPr id="3" name="Picture 2">
            <a:extLst>
              <a:ext uri="{FF2B5EF4-FFF2-40B4-BE49-F238E27FC236}">
                <a16:creationId xmlns:a16="http://schemas.microsoft.com/office/drawing/2014/main" id="{28F826D9-6318-4E14-BBCF-8C1FF166DC8A}"/>
              </a:ext>
            </a:extLst>
          </p:cNvPr>
          <p:cNvPicPr/>
          <p:nvPr/>
        </p:nvPicPr>
        <p:blipFill rotWithShape="1">
          <a:blip r:embed="rId2"/>
          <a:srcRect l="6381" t="33381" r="72747" b="20028"/>
          <a:stretch/>
        </p:blipFill>
        <p:spPr bwMode="auto">
          <a:xfrm>
            <a:off x="2462981" y="1224116"/>
            <a:ext cx="6769411" cy="4361095"/>
          </a:xfrm>
          <a:prstGeom prst="rect">
            <a:avLst/>
          </a:prstGeom>
          <a:ln>
            <a:noFill/>
          </a:ln>
          <a:extLst>
            <a:ext uri="{53640926-AAD7-44D8-BBD7-CCE9431645EC}">
              <a14:shadowObscured xmlns:a14="http://schemas.microsoft.com/office/drawing/2010/main"/>
            </a:ext>
          </a:extLst>
        </p:spPr>
      </p:pic>
      <p:sp>
        <p:nvSpPr>
          <p:cNvPr id="4" name="Title 2">
            <a:extLst>
              <a:ext uri="{FF2B5EF4-FFF2-40B4-BE49-F238E27FC236}">
                <a16:creationId xmlns:a16="http://schemas.microsoft.com/office/drawing/2014/main" id="{626C85D0-C576-4E9D-A707-768DCECA4B8D}"/>
              </a:ext>
            </a:extLst>
          </p:cNvPr>
          <p:cNvSpPr txBox="1">
            <a:spLocks/>
          </p:cNvSpPr>
          <p:nvPr/>
        </p:nvSpPr>
        <p:spPr>
          <a:xfrm>
            <a:off x="4834513" y="5585211"/>
            <a:ext cx="2026345" cy="546281"/>
          </a:xfrm>
          <a:prstGeom prst="rect">
            <a:avLst/>
          </a:prstGeom>
        </p:spPr>
        <p:txBody>
          <a:bodyPr>
            <a:no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Thank you</a:t>
            </a:r>
          </a:p>
        </p:txBody>
      </p:sp>
    </p:spTree>
    <p:extLst>
      <p:ext uri="{BB962C8B-B14F-4D97-AF65-F5344CB8AC3E}">
        <p14:creationId xmlns:p14="http://schemas.microsoft.com/office/powerpoint/2010/main" val="1205579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55987" y="4456657"/>
            <a:ext cx="3604734" cy="1021690"/>
          </a:xfrm>
          <a:prstGeom prst="rect">
            <a:avLst/>
          </a:prstGeom>
          <a:noFill/>
        </p:spPr>
        <p:txBody>
          <a:bodyPr wrap="square" rtlCol="0">
            <a:spAutoFit/>
          </a:bodyPr>
          <a:lstStyle/>
          <a:p>
            <a:pPr>
              <a:lnSpc>
                <a:spcPct val="114000"/>
              </a:lnSpc>
            </a:pPr>
            <a:r>
              <a:rPr lang="en-GB" dirty="0">
                <a:solidFill>
                  <a:srgbClr val="002060"/>
                </a:solidFill>
                <a:ea typeface="+mj-ea"/>
                <a:cs typeface="+mj-cs"/>
              </a:rPr>
              <a:t>The traditional day for the restart of </a:t>
            </a:r>
          </a:p>
          <a:p>
            <a:pPr>
              <a:lnSpc>
                <a:spcPct val="114000"/>
              </a:lnSpc>
            </a:pPr>
            <a:r>
              <a:rPr lang="en-GB" dirty="0">
                <a:solidFill>
                  <a:srgbClr val="002060"/>
                </a:solidFill>
                <a:ea typeface="+mj-ea"/>
                <a:cs typeface="+mj-cs"/>
              </a:rPr>
              <a:t>fixing vessels on the Baltic Exchange</a:t>
            </a:r>
          </a:p>
          <a:p>
            <a:pPr algn="ctr">
              <a:lnSpc>
                <a:spcPct val="114000"/>
              </a:lnSpc>
            </a:pPr>
            <a:r>
              <a:rPr lang="en-GB" u="sng" dirty="0">
                <a:solidFill>
                  <a:srgbClr val="002060"/>
                </a:solidFill>
                <a:ea typeface="+mj-ea"/>
                <a:cs typeface="+mj-cs"/>
              </a:rPr>
              <a:t>12 noon, GMT</a:t>
            </a:r>
            <a:endParaRPr lang="en-GB" dirty="0">
              <a:solidFill>
                <a:srgbClr val="002060"/>
              </a:solidFill>
              <a:ea typeface="+mj-ea"/>
              <a:cs typeface="+mj-cs"/>
            </a:endParaRPr>
          </a:p>
        </p:txBody>
      </p:sp>
      <p:pic>
        <p:nvPicPr>
          <p:cNvPr id="10" name="Picture 17" descr="blx"/>
          <p:cNvPicPr>
            <a:picLocks noChangeAspect="1" noChangeArrowheads="1"/>
          </p:cNvPicPr>
          <p:nvPr/>
        </p:nvPicPr>
        <p:blipFill>
          <a:blip r:embed="rId3" cstate="print"/>
          <a:srcRect/>
          <a:stretch>
            <a:fillRect/>
          </a:stretch>
        </p:blipFill>
        <p:spPr bwMode="auto">
          <a:xfrm>
            <a:off x="8776401" y="4542548"/>
            <a:ext cx="1259612" cy="944709"/>
          </a:xfrm>
          <a:prstGeom prst="rect">
            <a:avLst/>
          </a:prstGeom>
          <a:noFill/>
          <a:ln w="9525">
            <a:noFill/>
            <a:miter lim="800000"/>
            <a:headEnd/>
            <a:tailEnd/>
          </a:ln>
        </p:spPr>
      </p:pic>
      <p:pic>
        <p:nvPicPr>
          <p:cNvPr id="11" name="Picture 19" descr="Baltic Exchange">
            <a:hlinkClick r:id="rId4"/>
          </p:cNvPr>
          <p:cNvPicPr>
            <a:picLocks noChangeAspect="1" noChangeArrowheads="1"/>
          </p:cNvPicPr>
          <p:nvPr/>
        </p:nvPicPr>
        <p:blipFill>
          <a:blip r:embed="rId5" cstate="print"/>
          <a:srcRect/>
          <a:stretch>
            <a:fillRect/>
          </a:stretch>
        </p:blipFill>
        <p:spPr bwMode="auto">
          <a:xfrm>
            <a:off x="6717015" y="4594542"/>
            <a:ext cx="1794111" cy="947167"/>
          </a:xfrm>
          <a:prstGeom prst="rect">
            <a:avLst/>
          </a:prstGeom>
          <a:noFill/>
          <a:ln w="9525">
            <a:noFill/>
            <a:miter lim="800000"/>
            <a:headEnd/>
            <a:tailEnd/>
          </a:ln>
        </p:spPr>
      </p:pic>
      <p:pic>
        <p:nvPicPr>
          <p:cNvPr id="12" name="Picture 6" descr="Ice%20Ship"/>
          <p:cNvPicPr>
            <a:picLocks noChangeAspect="1" noChangeArrowheads="1"/>
          </p:cNvPicPr>
          <p:nvPr/>
        </p:nvPicPr>
        <p:blipFill>
          <a:blip r:embed="rId6" cstate="print"/>
          <a:srcRect l="8783"/>
          <a:stretch>
            <a:fillRect/>
          </a:stretch>
        </p:blipFill>
        <p:spPr bwMode="auto">
          <a:xfrm>
            <a:off x="720000" y="1895734"/>
            <a:ext cx="4441397" cy="2356659"/>
          </a:xfrm>
          <a:prstGeom prst="rect">
            <a:avLst/>
          </a:prstGeom>
          <a:noFill/>
          <a:ln w="9525">
            <a:noFill/>
            <a:miter lim="800000"/>
            <a:headEnd/>
            <a:tailEnd/>
          </a:ln>
        </p:spPr>
      </p:pic>
      <p:pic>
        <p:nvPicPr>
          <p:cNvPr id="13" name="Picture 13" descr="0913472901"/>
          <p:cNvPicPr>
            <a:picLocks noChangeAspect="1" noChangeArrowheads="1"/>
          </p:cNvPicPr>
          <p:nvPr/>
        </p:nvPicPr>
        <p:blipFill>
          <a:blip r:embed="rId7" cstate="print"/>
          <a:srcRect b="7495"/>
          <a:stretch>
            <a:fillRect/>
          </a:stretch>
        </p:blipFill>
        <p:spPr bwMode="auto">
          <a:xfrm>
            <a:off x="7833563" y="1895733"/>
            <a:ext cx="4169476" cy="2356660"/>
          </a:xfrm>
          <a:prstGeom prst="rect">
            <a:avLst/>
          </a:prstGeom>
          <a:noFill/>
          <a:ln w="9525">
            <a:noFill/>
            <a:miter lim="800000"/>
            <a:headEnd/>
            <a:tailEnd/>
          </a:ln>
        </p:spPr>
      </p:pic>
      <p:pic>
        <p:nvPicPr>
          <p:cNvPr id="14" name="Picture 13"/>
          <p:cNvPicPr/>
          <p:nvPr/>
        </p:nvPicPr>
        <p:blipFill rotWithShape="1">
          <a:blip r:embed="rId8"/>
          <a:srcRect l="11966" t="43212" r="78728" b="30729"/>
          <a:stretch/>
        </p:blipFill>
        <p:spPr bwMode="auto">
          <a:xfrm>
            <a:off x="5161397" y="1895734"/>
            <a:ext cx="2672166" cy="2356660"/>
          </a:xfrm>
          <a:prstGeom prst="rect">
            <a:avLst/>
          </a:prstGeom>
          <a:ln>
            <a:noFill/>
          </a:ln>
          <a:extLst>
            <a:ext uri="{53640926-AAD7-44D8-BBD7-CCE9431645EC}">
              <a14:shadowObscured xmlns:a14="http://schemas.microsoft.com/office/drawing/2010/main"/>
            </a:ext>
          </a:extLst>
        </p:spPr>
      </p:pic>
      <p:sp>
        <p:nvSpPr>
          <p:cNvPr id="15" name="Title 1">
            <a:extLst>
              <a:ext uri="{FF2B5EF4-FFF2-40B4-BE49-F238E27FC236}">
                <a16:creationId xmlns:a16="http://schemas.microsoft.com/office/drawing/2014/main" id="{E8E358EA-2885-48A1-B949-C2EBF15EC3C1}"/>
              </a:ext>
            </a:extLst>
          </p:cNvPr>
          <p:cNvSpPr txBox="1">
            <a:spLocks/>
          </p:cNvSpPr>
          <p:nvPr/>
        </p:nvSpPr>
        <p:spPr>
          <a:xfrm>
            <a:off x="720000" y="360000"/>
            <a:ext cx="79200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The P&amp;I Year</a:t>
            </a:r>
          </a:p>
        </p:txBody>
      </p:sp>
      <p:sp>
        <p:nvSpPr>
          <p:cNvPr id="16" name="Slide Number Placeholder 2">
            <a:extLst>
              <a:ext uri="{FF2B5EF4-FFF2-40B4-BE49-F238E27FC236}">
                <a16:creationId xmlns:a16="http://schemas.microsoft.com/office/drawing/2014/main" id="{94A44540-AED7-4527-AACC-7F3D2CD6F775}"/>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3</a:t>
            </a:fld>
            <a:endParaRPr lang="en-GB" dirty="0"/>
          </a:p>
        </p:txBody>
      </p:sp>
    </p:spTree>
    <p:extLst>
      <p:ext uri="{BB962C8B-B14F-4D97-AF65-F5344CB8AC3E}">
        <p14:creationId xmlns:p14="http://schemas.microsoft.com/office/powerpoint/2010/main" val="1616153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61F16BB-13C0-4DFC-9868-16E877406D0B}"/>
              </a:ext>
            </a:extLst>
          </p:cNvPr>
          <p:cNvSpPr txBox="1">
            <a:spLocks/>
          </p:cNvSpPr>
          <p:nvPr/>
        </p:nvSpPr>
        <p:spPr>
          <a:xfrm>
            <a:off x="720000" y="360000"/>
            <a:ext cx="79200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chemeClr val="accent1">
                    <a:lumMod val="75000"/>
                  </a:schemeClr>
                </a:solidFill>
              </a:rPr>
              <a:t>Club Cover : “The Rules”</a:t>
            </a:r>
          </a:p>
        </p:txBody>
      </p:sp>
      <p:sp>
        <p:nvSpPr>
          <p:cNvPr id="2" name="TextBox 1">
            <a:extLst>
              <a:ext uri="{FF2B5EF4-FFF2-40B4-BE49-F238E27FC236}">
                <a16:creationId xmlns:a16="http://schemas.microsoft.com/office/drawing/2014/main" id="{57F24ADC-3C32-4475-992B-29758F0485A2}"/>
              </a:ext>
            </a:extLst>
          </p:cNvPr>
          <p:cNvSpPr txBox="1"/>
          <p:nvPr/>
        </p:nvSpPr>
        <p:spPr>
          <a:xfrm>
            <a:off x="2095640" y="1885584"/>
            <a:ext cx="4050793" cy="390107"/>
          </a:xfrm>
          <a:prstGeom prst="rect">
            <a:avLst/>
          </a:prstGeom>
          <a:noFill/>
        </p:spPr>
        <p:txBody>
          <a:bodyPr wrap="square" rtlCol="0">
            <a:spAutoFit/>
          </a:bodyPr>
          <a:lstStyle/>
          <a:p>
            <a:pPr>
              <a:lnSpc>
                <a:spcPct val="114000"/>
              </a:lnSpc>
            </a:pPr>
            <a:r>
              <a:rPr lang="en-US" dirty="0">
                <a:solidFill>
                  <a:srgbClr val="002060"/>
                </a:solidFill>
              </a:rPr>
              <a:t>Class 1: Protection &amp; Indemnity (P&amp;I)</a:t>
            </a:r>
          </a:p>
        </p:txBody>
      </p:sp>
      <p:sp>
        <p:nvSpPr>
          <p:cNvPr id="12" name="TextBox 11">
            <a:extLst>
              <a:ext uri="{FF2B5EF4-FFF2-40B4-BE49-F238E27FC236}">
                <a16:creationId xmlns:a16="http://schemas.microsoft.com/office/drawing/2014/main" id="{D5A0E3EE-D802-4F84-99BB-8E7A3B66D188}"/>
              </a:ext>
            </a:extLst>
          </p:cNvPr>
          <p:cNvSpPr txBox="1"/>
          <p:nvPr/>
        </p:nvSpPr>
        <p:spPr>
          <a:xfrm>
            <a:off x="2095640" y="2640458"/>
            <a:ext cx="4909844" cy="390107"/>
          </a:xfrm>
          <a:prstGeom prst="rect">
            <a:avLst/>
          </a:prstGeom>
          <a:noFill/>
        </p:spPr>
        <p:txBody>
          <a:bodyPr wrap="square" rtlCol="0">
            <a:spAutoFit/>
          </a:bodyPr>
          <a:lstStyle/>
          <a:p>
            <a:pPr>
              <a:lnSpc>
                <a:spcPct val="114000"/>
              </a:lnSpc>
            </a:pPr>
            <a:r>
              <a:rPr lang="en-US" dirty="0">
                <a:solidFill>
                  <a:srgbClr val="002060"/>
                </a:solidFill>
              </a:rPr>
              <a:t>Class 2: </a:t>
            </a:r>
            <a:r>
              <a:rPr lang="en-US" dirty="0" err="1">
                <a:solidFill>
                  <a:srgbClr val="002060"/>
                </a:solidFill>
              </a:rPr>
              <a:t>Defence</a:t>
            </a:r>
            <a:endParaRPr lang="en-GB" dirty="0">
              <a:solidFill>
                <a:srgbClr val="002060"/>
              </a:solidFill>
            </a:endParaRPr>
          </a:p>
        </p:txBody>
      </p:sp>
      <p:pic>
        <p:nvPicPr>
          <p:cNvPr id="15" name="Picture 14">
            <a:extLst>
              <a:ext uri="{FF2B5EF4-FFF2-40B4-BE49-F238E27FC236}">
                <a16:creationId xmlns:a16="http://schemas.microsoft.com/office/drawing/2014/main" id="{AB29CF65-F3F2-4BDD-B08E-F80958345A0A}"/>
              </a:ext>
            </a:extLst>
          </p:cNvPr>
          <p:cNvPicPr/>
          <p:nvPr/>
        </p:nvPicPr>
        <p:blipFill rotWithShape="1">
          <a:blip r:embed="rId2"/>
          <a:srcRect l="16706" t="7444" r="66747" b="16951"/>
          <a:stretch/>
        </p:blipFill>
        <p:spPr bwMode="auto">
          <a:xfrm>
            <a:off x="710233" y="4302950"/>
            <a:ext cx="1161415" cy="1619250"/>
          </a:xfrm>
          <a:prstGeom prst="rect">
            <a:avLst/>
          </a:prstGeom>
          <a:ln>
            <a:noFill/>
          </a:ln>
          <a:extLst>
            <a:ext uri="{53640926-AAD7-44D8-BBD7-CCE9431645EC}">
              <a14:shadowObscured xmlns:a14="http://schemas.microsoft.com/office/drawing/2010/main"/>
            </a:ext>
          </a:extLst>
        </p:spPr>
      </p:pic>
      <p:pic>
        <p:nvPicPr>
          <p:cNvPr id="16" name="Picture 15" descr="A picture containing water, outdoor, sky, nature&#10;&#10;Description automatically generated">
            <a:extLst>
              <a:ext uri="{FF2B5EF4-FFF2-40B4-BE49-F238E27FC236}">
                <a16:creationId xmlns:a16="http://schemas.microsoft.com/office/drawing/2014/main" id="{014791A1-32CB-4AF5-A2E5-03E5E59C15E6}"/>
              </a:ext>
            </a:extLst>
          </p:cNvPr>
          <p:cNvPicPr/>
          <p:nvPr/>
        </p:nvPicPr>
        <p:blipFill>
          <a:blip r:embed="rId3"/>
          <a:stretch>
            <a:fillRect/>
          </a:stretch>
        </p:blipFill>
        <p:spPr>
          <a:xfrm>
            <a:off x="2095640" y="3960748"/>
            <a:ext cx="1143000" cy="1619250"/>
          </a:xfrm>
          <a:prstGeom prst="rect">
            <a:avLst/>
          </a:prstGeom>
        </p:spPr>
      </p:pic>
      <p:pic>
        <p:nvPicPr>
          <p:cNvPr id="17" name="Picture 16" descr="A picture containing sky, outdoor, water&#10;&#10;Description automatically generated">
            <a:extLst>
              <a:ext uri="{FF2B5EF4-FFF2-40B4-BE49-F238E27FC236}">
                <a16:creationId xmlns:a16="http://schemas.microsoft.com/office/drawing/2014/main" id="{3853D409-02ED-4878-AD94-C6226B07CDFB}"/>
              </a:ext>
            </a:extLst>
          </p:cNvPr>
          <p:cNvPicPr/>
          <p:nvPr/>
        </p:nvPicPr>
        <p:blipFill>
          <a:blip r:embed="rId4"/>
          <a:stretch>
            <a:fillRect/>
          </a:stretch>
        </p:blipFill>
        <p:spPr>
          <a:xfrm>
            <a:off x="3462709" y="3406838"/>
            <a:ext cx="1143000" cy="1619250"/>
          </a:xfrm>
          <a:prstGeom prst="rect">
            <a:avLst/>
          </a:prstGeom>
        </p:spPr>
      </p:pic>
      <p:pic>
        <p:nvPicPr>
          <p:cNvPr id="18" name="Picture 17" descr="A boat in the water&#10;&#10;Description automatically generated">
            <a:extLst>
              <a:ext uri="{FF2B5EF4-FFF2-40B4-BE49-F238E27FC236}">
                <a16:creationId xmlns:a16="http://schemas.microsoft.com/office/drawing/2014/main" id="{D6BDDDC0-7994-4CED-A12E-D8C17E891A64}"/>
              </a:ext>
            </a:extLst>
          </p:cNvPr>
          <p:cNvPicPr/>
          <p:nvPr/>
        </p:nvPicPr>
        <p:blipFill>
          <a:blip r:embed="rId5"/>
          <a:stretch>
            <a:fillRect/>
          </a:stretch>
        </p:blipFill>
        <p:spPr>
          <a:xfrm>
            <a:off x="4829778" y="3960748"/>
            <a:ext cx="1143000" cy="1619250"/>
          </a:xfrm>
          <a:prstGeom prst="rect">
            <a:avLst/>
          </a:prstGeom>
        </p:spPr>
      </p:pic>
      <p:pic>
        <p:nvPicPr>
          <p:cNvPr id="19" name="Picture 18" descr="A large ship in the water&#10;&#10;Description generated with high confidence">
            <a:extLst>
              <a:ext uri="{FF2B5EF4-FFF2-40B4-BE49-F238E27FC236}">
                <a16:creationId xmlns:a16="http://schemas.microsoft.com/office/drawing/2014/main" id="{0F63E5B6-B44A-46A8-87FD-D53F194A15EB}"/>
              </a:ext>
            </a:extLst>
          </p:cNvPr>
          <p:cNvPicPr/>
          <p:nvPr/>
        </p:nvPicPr>
        <p:blipFill>
          <a:blip r:embed="rId6"/>
          <a:stretch>
            <a:fillRect/>
          </a:stretch>
        </p:blipFill>
        <p:spPr>
          <a:xfrm>
            <a:off x="6196847" y="4216463"/>
            <a:ext cx="1143000" cy="1619250"/>
          </a:xfrm>
          <a:prstGeom prst="rect">
            <a:avLst/>
          </a:prstGeom>
        </p:spPr>
      </p:pic>
      <p:pic>
        <p:nvPicPr>
          <p:cNvPr id="20" name="Picture 19" descr="A picture containing sky&#10;&#10;Description automatically generated">
            <a:extLst>
              <a:ext uri="{FF2B5EF4-FFF2-40B4-BE49-F238E27FC236}">
                <a16:creationId xmlns:a16="http://schemas.microsoft.com/office/drawing/2014/main" id="{4CC00472-9F65-4938-BA97-F631B349558A}"/>
              </a:ext>
            </a:extLst>
          </p:cNvPr>
          <p:cNvPicPr/>
          <p:nvPr/>
        </p:nvPicPr>
        <p:blipFill>
          <a:blip r:embed="rId7"/>
          <a:stretch>
            <a:fillRect/>
          </a:stretch>
        </p:blipFill>
        <p:spPr>
          <a:xfrm rot="619123">
            <a:off x="7887018" y="1723858"/>
            <a:ext cx="2706233" cy="3531721"/>
          </a:xfrm>
          <a:prstGeom prst="rect">
            <a:avLst/>
          </a:prstGeom>
        </p:spPr>
      </p:pic>
      <p:sp>
        <p:nvSpPr>
          <p:cNvPr id="21" name="Slide Number Placeholder 2">
            <a:extLst>
              <a:ext uri="{FF2B5EF4-FFF2-40B4-BE49-F238E27FC236}">
                <a16:creationId xmlns:a16="http://schemas.microsoft.com/office/drawing/2014/main" id="{678C1414-9A22-4E90-A321-D0F6A492D190}"/>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4</a:t>
            </a:fld>
            <a:endParaRPr lang="en-GB" dirty="0"/>
          </a:p>
        </p:txBody>
      </p:sp>
      <p:sp>
        <p:nvSpPr>
          <p:cNvPr id="22" name="Slide Number Placeholder 2">
            <a:extLst>
              <a:ext uri="{FF2B5EF4-FFF2-40B4-BE49-F238E27FC236}">
                <a16:creationId xmlns:a16="http://schemas.microsoft.com/office/drawing/2014/main" id="{21B37193-A515-43BF-914C-179CC192B9D8}"/>
              </a:ext>
            </a:extLst>
          </p:cNvPr>
          <p:cNvSpPr txBox="1">
            <a:spLocks/>
          </p:cNvSpPr>
          <p:nvPr/>
        </p:nvSpPr>
        <p:spPr>
          <a:xfrm>
            <a:off x="8893239" y="6517894"/>
            <a:ext cx="29352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0F46F-C13F-3844-AA0F-22DF1532835B}" type="slidenum">
              <a:rPr lang="en-GB" smtClean="0"/>
              <a:pPr/>
              <a:t>4</a:t>
            </a:fld>
            <a:endParaRPr lang="en-GB" dirty="0"/>
          </a:p>
        </p:txBody>
      </p:sp>
    </p:spTree>
    <p:extLst>
      <p:ext uri="{BB962C8B-B14F-4D97-AF65-F5344CB8AC3E}">
        <p14:creationId xmlns:p14="http://schemas.microsoft.com/office/powerpoint/2010/main" val="3344113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body" idx="1"/>
          </p:nvPr>
        </p:nvSpPr>
        <p:spPr>
          <a:xfrm>
            <a:off x="720000" y="1634808"/>
            <a:ext cx="10956063" cy="4572000"/>
          </a:xfrm>
        </p:spPr>
        <p:txBody>
          <a:bodyPr/>
          <a:lstStyle/>
          <a:p>
            <a:pPr marL="0" indent="0">
              <a:lnSpc>
                <a:spcPct val="80000"/>
              </a:lnSpc>
              <a:buClr>
                <a:srgbClr val="DBD09C"/>
              </a:buClr>
              <a:buSzPct val="100000"/>
              <a:buNone/>
            </a:pPr>
            <a:endParaRPr lang="en-GB" sz="1600" dirty="0">
              <a:solidFill>
                <a:schemeClr val="bg1"/>
              </a:solidFill>
              <a:latin typeface="Arial" pitchFamily="34" charset="0"/>
            </a:endParaRPr>
          </a:p>
          <a:p>
            <a:pPr marL="6350" indent="0">
              <a:lnSpc>
                <a:spcPct val="114000"/>
              </a:lnSpc>
              <a:spcBef>
                <a:spcPts val="0"/>
              </a:spcBef>
              <a:buClr>
                <a:srgbClr val="0081AB"/>
              </a:buClr>
              <a:buNone/>
            </a:pPr>
            <a:r>
              <a:rPr lang="en-GB" dirty="0">
                <a:solidFill>
                  <a:srgbClr val="002060"/>
                </a:solidFill>
              </a:rPr>
              <a:t>Liabilities costs and expenses arising:</a:t>
            </a:r>
          </a:p>
          <a:p>
            <a:pPr marL="6350" indent="0">
              <a:lnSpc>
                <a:spcPct val="114000"/>
              </a:lnSpc>
              <a:spcBef>
                <a:spcPts val="0"/>
              </a:spcBef>
              <a:buClr>
                <a:srgbClr val="0081AB"/>
              </a:buClr>
              <a:buNone/>
            </a:pPr>
            <a:endParaRPr lang="en-GB" dirty="0">
              <a:solidFill>
                <a:srgbClr val="002060"/>
              </a:solidFill>
            </a:endParaRPr>
          </a:p>
          <a:p>
            <a:pPr lvl="2">
              <a:lnSpc>
                <a:spcPct val="114000"/>
              </a:lnSpc>
              <a:spcBef>
                <a:spcPts val="0"/>
              </a:spcBef>
              <a:buClr>
                <a:srgbClr val="FF0000"/>
              </a:buClr>
              <a:buSzPct val="90000"/>
            </a:pPr>
            <a:r>
              <a:rPr lang="en-GB" sz="1800" dirty="0">
                <a:solidFill>
                  <a:srgbClr val="002060"/>
                </a:solidFill>
              </a:rPr>
              <a:t>out of events occurring during period of insurance</a:t>
            </a:r>
          </a:p>
          <a:p>
            <a:pPr lvl="2">
              <a:lnSpc>
                <a:spcPct val="114000"/>
              </a:lnSpc>
              <a:spcBef>
                <a:spcPts val="0"/>
              </a:spcBef>
              <a:buClr>
                <a:srgbClr val="FF0000"/>
              </a:buClr>
              <a:buSzPct val="90000"/>
            </a:pPr>
            <a:r>
              <a:rPr lang="en-GB" sz="1800" dirty="0">
                <a:solidFill>
                  <a:srgbClr val="002060"/>
                </a:solidFill>
              </a:rPr>
              <a:t>in respect of members interest in the insured vessel</a:t>
            </a:r>
          </a:p>
          <a:p>
            <a:pPr lvl="2">
              <a:lnSpc>
                <a:spcPct val="114000"/>
              </a:lnSpc>
              <a:spcBef>
                <a:spcPts val="0"/>
              </a:spcBef>
              <a:buClr>
                <a:srgbClr val="FF0000"/>
              </a:buClr>
              <a:buSzPct val="90000"/>
            </a:pPr>
            <a:r>
              <a:rPr lang="en-GB" sz="1800" dirty="0">
                <a:solidFill>
                  <a:srgbClr val="002060"/>
                </a:solidFill>
              </a:rPr>
              <a:t>in connection with the operation of the insured vessel</a:t>
            </a:r>
          </a:p>
          <a:p>
            <a:pPr marL="385763" indent="-342900">
              <a:lnSpc>
                <a:spcPct val="114000"/>
              </a:lnSpc>
              <a:spcBef>
                <a:spcPts val="0"/>
              </a:spcBef>
              <a:buClr>
                <a:srgbClr val="FF0000"/>
              </a:buClr>
              <a:buSzPct val="90000"/>
            </a:pPr>
            <a:endParaRPr lang="en-GB" dirty="0">
              <a:solidFill>
                <a:srgbClr val="002060"/>
              </a:solidFill>
            </a:endParaRPr>
          </a:p>
          <a:p>
            <a:pPr marL="385763" indent="-342900">
              <a:lnSpc>
                <a:spcPct val="114000"/>
              </a:lnSpc>
              <a:spcBef>
                <a:spcPts val="0"/>
              </a:spcBef>
              <a:buClr>
                <a:srgbClr val="FF0000"/>
              </a:buClr>
              <a:buSzPct val="90000"/>
            </a:pPr>
            <a:endParaRPr lang="en-GB" dirty="0">
              <a:solidFill>
                <a:srgbClr val="002060"/>
              </a:solidFill>
            </a:endParaRPr>
          </a:p>
          <a:p>
            <a:pPr marL="42863" indent="0">
              <a:lnSpc>
                <a:spcPct val="114000"/>
              </a:lnSpc>
              <a:spcBef>
                <a:spcPts val="0"/>
              </a:spcBef>
              <a:buClr>
                <a:srgbClr val="FF0000"/>
              </a:buClr>
              <a:buSzPct val="90000"/>
              <a:buNone/>
            </a:pPr>
            <a:r>
              <a:rPr lang="en-GB" dirty="0">
                <a:solidFill>
                  <a:srgbClr val="002060"/>
                </a:solidFill>
              </a:rPr>
              <a:t>Provided that:</a:t>
            </a:r>
          </a:p>
          <a:p>
            <a:pPr marL="385763" indent="-342900">
              <a:lnSpc>
                <a:spcPct val="114000"/>
              </a:lnSpc>
              <a:spcBef>
                <a:spcPts val="0"/>
              </a:spcBef>
              <a:buClr>
                <a:srgbClr val="FF0000"/>
              </a:buClr>
              <a:buSzPct val="90000"/>
            </a:pPr>
            <a:endParaRPr lang="en-GB" dirty="0">
              <a:solidFill>
                <a:srgbClr val="002060"/>
              </a:solidFill>
            </a:endParaRPr>
          </a:p>
          <a:p>
            <a:pPr lvl="2">
              <a:lnSpc>
                <a:spcPct val="114000"/>
              </a:lnSpc>
              <a:spcBef>
                <a:spcPts val="0"/>
              </a:spcBef>
              <a:buClr>
                <a:srgbClr val="FF0000"/>
              </a:buClr>
              <a:buSzPct val="90000"/>
            </a:pPr>
            <a:r>
              <a:rPr lang="en-GB" sz="1800" dirty="0">
                <a:solidFill>
                  <a:srgbClr val="002060"/>
                </a:solidFill>
              </a:rPr>
              <a:t>risk is not excluded</a:t>
            </a:r>
          </a:p>
          <a:p>
            <a:pPr lvl="2">
              <a:lnSpc>
                <a:spcPct val="114000"/>
              </a:lnSpc>
              <a:spcBef>
                <a:spcPts val="0"/>
              </a:spcBef>
              <a:buClr>
                <a:srgbClr val="FF0000"/>
              </a:buClr>
              <a:buSzPct val="90000"/>
            </a:pPr>
            <a:r>
              <a:rPr lang="en-GB" sz="1800" dirty="0">
                <a:solidFill>
                  <a:srgbClr val="002060"/>
                </a:solidFill>
              </a:rPr>
              <a:t>cover is only in respect of the capacity in which the member has entered the insured vessel</a:t>
            </a:r>
          </a:p>
        </p:txBody>
      </p:sp>
      <p:sp>
        <p:nvSpPr>
          <p:cNvPr id="6" name="Slide Number Placeholder 2">
            <a:extLst>
              <a:ext uri="{FF2B5EF4-FFF2-40B4-BE49-F238E27FC236}">
                <a16:creationId xmlns:a16="http://schemas.microsoft.com/office/drawing/2014/main" id="{8EC8CCE1-3F87-44E6-9F09-C819FFE30C33}"/>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5</a:t>
            </a:fld>
            <a:endParaRPr lang="en-GB" dirty="0"/>
          </a:p>
        </p:txBody>
      </p:sp>
      <p:sp>
        <p:nvSpPr>
          <p:cNvPr id="7" name="Slide Number Placeholder 2">
            <a:extLst>
              <a:ext uri="{FF2B5EF4-FFF2-40B4-BE49-F238E27FC236}">
                <a16:creationId xmlns:a16="http://schemas.microsoft.com/office/drawing/2014/main" id="{A946A8E3-45FC-42C6-B7F3-7CF6C07E948F}"/>
              </a:ext>
            </a:extLst>
          </p:cNvPr>
          <p:cNvSpPr txBox="1">
            <a:spLocks/>
          </p:cNvSpPr>
          <p:nvPr/>
        </p:nvSpPr>
        <p:spPr>
          <a:xfrm>
            <a:off x="8893239" y="6517894"/>
            <a:ext cx="29352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0F46F-C13F-3844-AA0F-22DF1532835B}" type="slidenum">
              <a:rPr lang="en-GB" smtClean="0"/>
              <a:pPr/>
              <a:t>5</a:t>
            </a:fld>
            <a:endParaRPr lang="en-GB" dirty="0"/>
          </a:p>
        </p:txBody>
      </p:sp>
      <p:sp>
        <p:nvSpPr>
          <p:cNvPr id="8" name="Title 1">
            <a:extLst>
              <a:ext uri="{FF2B5EF4-FFF2-40B4-BE49-F238E27FC236}">
                <a16:creationId xmlns:a16="http://schemas.microsoft.com/office/drawing/2014/main" id="{B95F6962-D0E9-49C4-AAF8-550AAA3946D0}"/>
              </a:ext>
            </a:extLst>
          </p:cNvPr>
          <p:cNvSpPr txBox="1">
            <a:spLocks/>
          </p:cNvSpPr>
          <p:nvPr/>
        </p:nvSpPr>
        <p:spPr>
          <a:xfrm>
            <a:off x="720000" y="360000"/>
            <a:ext cx="79200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Basis of Cover : Rule 2</a:t>
            </a:r>
          </a:p>
        </p:txBody>
      </p:sp>
    </p:spTree>
    <p:extLst>
      <p:ext uri="{BB962C8B-B14F-4D97-AF65-F5344CB8AC3E}">
        <p14:creationId xmlns:p14="http://schemas.microsoft.com/office/powerpoint/2010/main" val="3155959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body" idx="1"/>
          </p:nvPr>
        </p:nvSpPr>
        <p:spPr>
          <a:xfrm>
            <a:off x="1494969" y="1886695"/>
            <a:ext cx="4954802" cy="4478799"/>
          </a:xfrm>
        </p:spPr>
        <p:txBody>
          <a:bodyPr>
            <a:normAutofit/>
          </a:bodyPr>
          <a:lstStyle/>
          <a:p>
            <a:pPr marL="0" indent="0">
              <a:lnSpc>
                <a:spcPct val="114000"/>
              </a:lnSpc>
              <a:spcBef>
                <a:spcPts val="0"/>
              </a:spcBef>
              <a:buClr>
                <a:srgbClr val="0081AB"/>
              </a:buClr>
              <a:buNone/>
            </a:pPr>
            <a:r>
              <a:rPr lang="en-GB" dirty="0">
                <a:solidFill>
                  <a:srgbClr val="002060"/>
                </a:solidFill>
              </a:rPr>
              <a:t>Shipowner’ liabilities for:</a:t>
            </a:r>
          </a:p>
          <a:p>
            <a:pPr marL="0" indent="0">
              <a:lnSpc>
                <a:spcPct val="114000"/>
              </a:lnSpc>
              <a:spcBef>
                <a:spcPts val="0"/>
              </a:spcBef>
              <a:buClr>
                <a:srgbClr val="0081AB"/>
              </a:buClr>
              <a:buNone/>
            </a:pPr>
            <a:endParaRPr lang="en-GB" dirty="0">
              <a:solidFill>
                <a:srgbClr val="002060"/>
              </a:solidFill>
            </a:endParaRPr>
          </a:p>
          <a:p>
            <a:pPr>
              <a:lnSpc>
                <a:spcPct val="114000"/>
              </a:lnSpc>
              <a:spcBef>
                <a:spcPts val="0"/>
              </a:spcBef>
              <a:buClr>
                <a:srgbClr val="FF0000"/>
              </a:buClr>
              <a:buSzPct val="90000"/>
            </a:pPr>
            <a:r>
              <a:rPr lang="en-GB" dirty="0">
                <a:solidFill>
                  <a:srgbClr val="002060"/>
                </a:solidFill>
              </a:rPr>
              <a:t>Crew and Others</a:t>
            </a:r>
          </a:p>
          <a:p>
            <a:pPr>
              <a:lnSpc>
                <a:spcPct val="114000"/>
              </a:lnSpc>
              <a:spcBef>
                <a:spcPts val="0"/>
              </a:spcBef>
              <a:buClr>
                <a:srgbClr val="FF0000"/>
              </a:buClr>
              <a:buSzPct val="90000"/>
            </a:pPr>
            <a:r>
              <a:rPr lang="en-GB" dirty="0">
                <a:solidFill>
                  <a:srgbClr val="002060"/>
                </a:solidFill>
              </a:rPr>
              <a:t>Passengers</a:t>
            </a:r>
          </a:p>
          <a:p>
            <a:pPr>
              <a:lnSpc>
                <a:spcPct val="114000"/>
              </a:lnSpc>
              <a:spcBef>
                <a:spcPts val="0"/>
              </a:spcBef>
              <a:buClr>
                <a:srgbClr val="FF0000"/>
              </a:buClr>
              <a:buSzPct val="90000"/>
            </a:pPr>
            <a:r>
              <a:rPr lang="en-GB" dirty="0">
                <a:solidFill>
                  <a:srgbClr val="002060"/>
                </a:solidFill>
              </a:rPr>
              <a:t>Stowaways</a:t>
            </a:r>
          </a:p>
          <a:p>
            <a:pPr>
              <a:lnSpc>
                <a:spcPct val="114000"/>
              </a:lnSpc>
              <a:spcBef>
                <a:spcPts val="0"/>
              </a:spcBef>
              <a:buClr>
                <a:srgbClr val="FF0000"/>
              </a:buClr>
              <a:buSzPct val="90000"/>
            </a:pPr>
            <a:r>
              <a:rPr lang="en-GB" dirty="0">
                <a:solidFill>
                  <a:srgbClr val="002060"/>
                </a:solidFill>
              </a:rPr>
              <a:t>Collision</a:t>
            </a:r>
          </a:p>
          <a:p>
            <a:pPr>
              <a:lnSpc>
                <a:spcPct val="114000"/>
              </a:lnSpc>
              <a:spcBef>
                <a:spcPts val="0"/>
              </a:spcBef>
              <a:buClr>
                <a:srgbClr val="FF0000"/>
              </a:buClr>
              <a:buSzPct val="90000"/>
            </a:pPr>
            <a:r>
              <a:rPr lang="en-GB" dirty="0">
                <a:solidFill>
                  <a:srgbClr val="002060"/>
                </a:solidFill>
              </a:rPr>
              <a:t>Loss or damage to property</a:t>
            </a:r>
          </a:p>
          <a:p>
            <a:pPr>
              <a:lnSpc>
                <a:spcPct val="114000"/>
              </a:lnSpc>
              <a:spcBef>
                <a:spcPts val="0"/>
              </a:spcBef>
              <a:buClr>
                <a:srgbClr val="FF0000"/>
              </a:buClr>
              <a:buSzPct val="90000"/>
            </a:pPr>
            <a:r>
              <a:rPr lang="en-GB" dirty="0">
                <a:solidFill>
                  <a:srgbClr val="002060"/>
                </a:solidFill>
              </a:rPr>
              <a:t>Pollution</a:t>
            </a:r>
          </a:p>
          <a:p>
            <a:pPr>
              <a:lnSpc>
                <a:spcPct val="114000"/>
              </a:lnSpc>
              <a:spcBef>
                <a:spcPts val="0"/>
              </a:spcBef>
              <a:buClr>
                <a:srgbClr val="FF0000"/>
              </a:buClr>
              <a:buSzPct val="90000"/>
            </a:pPr>
            <a:r>
              <a:rPr lang="en-GB" dirty="0">
                <a:solidFill>
                  <a:srgbClr val="002060"/>
                </a:solidFill>
              </a:rPr>
              <a:t>Salvage and Wreck removal</a:t>
            </a:r>
          </a:p>
          <a:p>
            <a:pPr>
              <a:lnSpc>
                <a:spcPct val="114000"/>
              </a:lnSpc>
              <a:spcBef>
                <a:spcPts val="0"/>
              </a:spcBef>
              <a:buClr>
                <a:srgbClr val="FF0000"/>
              </a:buClr>
              <a:buSzPct val="90000"/>
            </a:pPr>
            <a:r>
              <a:rPr lang="en-GB" dirty="0">
                <a:solidFill>
                  <a:srgbClr val="002060"/>
                </a:solidFill>
              </a:rPr>
              <a:t>Cargo</a:t>
            </a:r>
          </a:p>
          <a:p>
            <a:pPr>
              <a:lnSpc>
                <a:spcPct val="114000"/>
              </a:lnSpc>
              <a:spcBef>
                <a:spcPts val="0"/>
              </a:spcBef>
              <a:buClr>
                <a:srgbClr val="FF0000"/>
              </a:buClr>
              <a:buSzPct val="90000"/>
            </a:pPr>
            <a:r>
              <a:rPr lang="en-GB" dirty="0">
                <a:solidFill>
                  <a:srgbClr val="002060"/>
                </a:solidFill>
              </a:rPr>
              <a:t>GA Contributions</a:t>
            </a:r>
          </a:p>
          <a:p>
            <a:pPr>
              <a:lnSpc>
                <a:spcPct val="114000"/>
              </a:lnSpc>
              <a:spcBef>
                <a:spcPts val="0"/>
              </a:spcBef>
              <a:buClr>
                <a:srgbClr val="FF0000"/>
              </a:buClr>
              <a:buSzPct val="90000"/>
            </a:pPr>
            <a:r>
              <a:rPr lang="en-GB" dirty="0">
                <a:solidFill>
                  <a:srgbClr val="002060"/>
                </a:solidFill>
              </a:rPr>
              <a:t>Fines</a:t>
            </a:r>
          </a:p>
          <a:p>
            <a:pPr marL="0" indent="0">
              <a:spcBef>
                <a:spcPts val="600"/>
              </a:spcBef>
              <a:buClr>
                <a:srgbClr val="0081AB"/>
              </a:buClr>
              <a:buNone/>
            </a:pPr>
            <a:endParaRPr lang="en-GB" dirty="0">
              <a:solidFill>
                <a:srgbClr val="0081AB"/>
              </a:solidFill>
              <a:latin typeface="Arial" pitchFamily="34" charset="0"/>
            </a:endParaRPr>
          </a:p>
          <a:p>
            <a:pPr marL="0" indent="0">
              <a:spcBef>
                <a:spcPts val="600"/>
              </a:spcBef>
              <a:buClr>
                <a:srgbClr val="0081AB"/>
              </a:buClr>
              <a:buNone/>
            </a:pPr>
            <a:endParaRPr lang="en-GB" dirty="0">
              <a:solidFill>
                <a:srgbClr val="0081AB"/>
              </a:solidFill>
              <a:latin typeface="Arial" pitchFamily="34" charset="0"/>
            </a:endParaRPr>
          </a:p>
        </p:txBody>
      </p:sp>
      <p:sp>
        <p:nvSpPr>
          <p:cNvPr id="6" name="Slide Number Placeholder 2">
            <a:extLst>
              <a:ext uri="{FF2B5EF4-FFF2-40B4-BE49-F238E27FC236}">
                <a16:creationId xmlns:a16="http://schemas.microsoft.com/office/drawing/2014/main" id="{70E72829-7DC9-4BF8-B995-9CCB4E30C0D3}"/>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6</a:t>
            </a:fld>
            <a:endParaRPr lang="en-GB" dirty="0"/>
          </a:p>
        </p:txBody>
      </p:sp>
      <p:sp>
        <p:nvSpPr>
          <p:cNvPr id="8" name="Title 1">
            <a:extLst>
              <a:ext uri="{FF2B5EF4-FFF2-40B4-BE49-F238E27FC236}">
                <a16:creationId xmlns:a16="http://schemas.microsoft.com/office/drawing/2014/main" id="{6EAC300E-F940-40F2-8735-0FA38FBE6D5A}"/>
              </a:ext>
            </a:extLst>
          </p:cNvPr>
          <p:cNvSpPr txBox="1">
            <a:spLocks/>
          </p:cNvSpPr>
          <p:nvPr/>
        </p:nvSpPr>
        <p:spPr>
          <a:xfrm>
            <a:off x="720000" y="360000"/>
            <a:ext cx="79200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Main heads of P&amp;I Cover : Rule 2</a:t>
            </a:r>
          </a:p>
        </p:txBody>
      </p:sp>
      <p:pic>
        <p:nvPicPr>
          <p:cNvPr id="3" name="Picture 2" descr="A close up of an umbrella&#10;&#10;Description automatically generated">
            <a:extLst>
              <a:ext uri="{FF2B5EF4-FFF2-40B4-BE49-F238E27FC236}">
                <a16:creationId xmlns:a16="http://schemas.microsoft.com/office/drawing/2014/main" id="{7ADBC8B6-27F6-43E9-A9C4-843CAD044DAD}"/>
              </a:ext>
            </a:extLst>
          </p:cNvPr>
          <p:cNvPicPr>
            <a:picLocks noChangeAspect="1"/>
          </p:cNvPicPr>
          <p:nvPr/>
        </p:nvPicPr>
        <p:blipFill>
          <a:blip r:embed="rId2"/>
          <a:stretch>
            <a:fillRect/>
          </a:stretch>
        </p:blipFill>
        <p:spPr>
          <a:xfrm>
            <a:off x="6517200" y="1886695"/>
            <a:ext cx="3848540" cy="3837449"/>
          </a:xfrm>
          <a:prstGeom prst="rect">
            <a:avLst/>
          </a:prstGeom>
        </p:spPr>
      </p:pic>
    </p:spTree>
    <p:extLst>
      <p:ext uri="{BB962C8B-B14F-4D97-AF65-F5344CB8AC3E}">
        <p14:creationId xmlns:p14="http://schemas.microsoft.com/office/powerpoint/2010/main" val="2955378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86122" y="5504167"/>
            <a:ext cx="7023100" cy="369332"/>
          </a:xfrm>
          <a:prstGeom prst="rect">
            <a:avLst/>
          </a:prstGeom>
          <a:noFill/>
        </p:spPr>
        <p:txBody>
          <a:bodyPr wrap="square" rtlCol="0">
            <a:spAutoFit/>
          </a:bodyPr>
          <a:lstStyle/>
          <a:p>
            <a:pPr algn="r"/>
            <a:r>
              <a:rPr lang="en-GB" dirty="0">
                <a:solidFill>
                  <a:srgbClr val="002060"/>
                </a:solidFill>
              </a:rPr>
              <a:t>No liability on Club until claim paid by member</a:t>
            </a:r>
          </a:p>
        </p:txBody>
      </p:sp>
      <p:pic>
        <p:nvPicPr>
          <p:cNvPr id="3" name="Picture 2" descr="A close up of text on a white background&#10;&#10;Description generated with high confidence">
            <a:extLst>
              <a:ext uri="{FF2B5EF4-FFF2-40B4-BE49-F238E27FC236}">
                <a16:creationId xmlns:a16="http://schemas.microsoft.com/office/drawing/2014/main" id="{869E8454-F8D7-4EC2-B6D4-6BD0EF1C20AD}"/>
              </a:ext>
            </a:extLst>
          </p:cNvPr>
          <p:cNvPicPr>
            <a:picLocks noChangeAspect="1"/>
          </p:cNvPicPr>
          <p:nvPr/>
        </p:nvPicPr>
        <p:blipFill rotWithShape="1">
          <a:blip r:embed="rId2"/>
          <a:srcRect l="4368" t="3119" r="1365" b="4469"/>
          <a:stretch/>
        </p:blipFill>
        <p:spPr>
          <a:xfrm rot="20931483">
            <a:off x="1617736" y="2294959"/>
            <a:ext cx="6154999" cy="3043301"/>
          </a:xfrm>
          <a:prstGeom prst="rect">
            <a:avLst/>
          </a:prstGeom>
        </p:spPr>
      </p:pic>
      <p:sp>
        <p:nvSpPr>
          <p:cNvPr id="7" name="Slide Number Placeholder 2">
            <a:extLst>
              <a:ext uri="{FF2B5EF4-FFF2-40B4-BE49-F238E27FC236}">
                <a16:creationId xmlns:a16="http://schemas.microsoft.com/office/drawing/2014/main" id="{ADE04216-7F1D-4E7F-8179-E6829D1F384B}"/>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7</a:t>
            </a:fld>
            <a:endParaRPr lang="en-GB" dirty="0"/>
          </a:p>
        </p:txBody>
      </p:sp>
      <p:sp>
        <p:nvSpPr>
          <p:cNvPr id="8" name="Title 1">
            <a:extLst>
              <a:ext uri="{FF2B5EF4-FFF2-40B4-BE49-F238E27FC236}">
                <a16:creationId xmlns:a16="http://schemas.microsoft.com/office/drawing/2014/main" id="{604957CD-4AA2-45EF-A856-77C9DA797054}"/>
              </a:ext>
            </a:extLst>
          </p:cNvPr>
          <p:cNvSpPr txBox="1">
            <a:spLocks/>
          </p:cNvSpPr>
          <p:nvPr/>
        </p:nvSpPr>
        <p:spPr>
          <a:xfrm>
            <a:off x="720000" y="360000"/>
            <a:ext cx="79200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kern="0" dirty="0">
                <a:solidFill>
                  <a:srgbClr val="002060"/>
                </a:solidFill>
              </a:rPr>
              <a:t>Indemnity only, not liability cover : Rule 10</a:t>
            </a:r>
          </a:p>
        </p:txBody>
      </p:sp>
    </p:spTree>
    <p:extLst>
      <p:ext uri="{BB962C8B-B14F-4D97-AF65-F5344CB8AC3E}">
        <p14:creationId xmlns:p14="http://schemas.microsoft.com/office/powerpoint/2010/main" val="1551605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body" idx="1"/>
          </p:nvPr>
        </p:nvSpPr>
        <p:spPr>
          <a:xfrm>
            <a:off x="720000" y="1840936"/>
            <a:ext cx="5927869" cy="2840792"/>
          </a:xfrm>
        </p:spPr>
        <p:txBody>
          <a:bodyPr>
            <a:normAutofit lnSpcReduction="10000"/>
          </a:bodyPr>
          <a:lstStyle/>
          <a:p>
            <a:pPr marL="0">
              <a:lnSpc>
                <a:spcPct val="114000"/>
              </a:lnSpc>
              <a:spcBef>
                <a:spcPts val="0"/>
              </a:spcBef>
              <a:buClr>
                <a:srgbClr val="0081AB"/>
              </a:buClr>
              <a:buNone/>
            </a:pPr>
            <a:r>
              <a:rPr lang="en-GB" dirty="0">
                <a:solidFill>
                  <a:srgbClr val="002060"/>
                </a:solidFill>
              </a:rPr>
              <a:t>Deductibles apply </a:t>
            </a:r>
          </a:p>
          <a:p>
            <a:pPr>
              <a:lnSpc>
                <a:spcPct val="114000"/>
              </a:lnSpc>
              <a:spcBef>
                <a:spcPts val="0"/>
              </a:spcBef>
              <a:buClr>
                <a:srgbClr val="002060"/>
              </a:buClr>
              <a:buSzPct val="80000"/>
            </a:pPr>
            <a:endParaRPr lang="en-GB" dirty="0">
              <a:solidFill>
                <a:srgbClr val="002060"/>
              </a:solidFill>
            </a:endParaRPr>
          </a:p>
          <a:p>
            <a:pPr>
              <a:lnSpc>
                <a:spcPct val="114000"/>
              </a:lnSpc>
              <a:spcBef>
                <a:spcPts val="0"/>
              </a:spcBef>
              <a:buClr>
                <a:srgbClr val="FF0000"/>
              </a:buClr>
              <a:buSzPct val="80000"/>
            </a:pPr>
            <a:r>
              <a:rPr lang="en-GB" dirty="0">
                <a:solidFill>
                  <a:srgbClr val="002060"/>
                </a:solidFill>
              </a:rPr>
              <a:t>to claims </a:t>
            </a:r>
          </a:p>
          <a:p>
            <a:pPr>
              <a:lnSpc>
                <a:spcPct val="114000"/>
              </a:lnSpc>
              <a:spcBef>
                <a:spcPts val="0"/>
              </a:spcBef>
              <a:buClr>
                <a:srgbClr val="FF0000"/>
              </a:buClr>
              <a:buSzPct val="80000"/>
            </a:pPr>
            <a:endParaRPr lang="en-GB" dirty="0">
              <a:solidFill>
                <a:srgbClr val="002060"/>
              </a:solidFill>
            </a:endParaRPr>
          </a:p>
          <a:p>
            <a:pPr>
              <a:lnSpc>
                <a:spcPct val="114000"/>
              </a:lnSpc>
              <a:spcBef>
                <a:spcPts val="0"/>
              </a:spcBef>
              <a:buClr>
                <a:srgbClr val="FF0000"/>
              </a:buClr>
              <a:buSzPct val="80000"/>
            </a:pPr>
            <a:r>
              <a:rPr lang="en-GB" dirty="0">
                <a:solidFill>
                  <a:srgbClr val="002060"/>
                </a:solidFill>
              </a:rPr>
              <a:t>and to costs </a:t>
            </a:r>
          </a:p>
          <a:p>
            <a:pPr>
              <a:lnSpc>
                <a:spcPct val="114000"/>
              </a:lnSpc>
              <a:spcBef>
                <a:spcPts val="0"/>
              </a:spcBef>
              <a:buClr>
                <a:srgbClr val="FF0000"/>
              </a:buClr>
              <a:buSzPct val="80000"/>
            </a:pPr>
            <a:endParaRPr lang="en-GB" dirty="0">
              <a:solidFill>
                <a:srgbClr val="002060"/>
              </a:solidFill>
            </a:endParaRPr>
          </a:p>
          <a:p>
            <a:pPr>
              <a:lnSpc>
                <a:spcPct val="114000"/>
              </a:lnSpc>
              <a:spcBef>
                <a:spcPts val="0"/>
              </a:spcBef>
              <a:buClr>
                <a:srgbClr val="FF0000"/>
              </a:buClr>
              <a:buSzPct val="80000"/>
            </a:pPr>
            <a:r>
              <a:rPr lang="en-GB" dirty="0">
                <a:solidFill>
                  <a:srgbClr val="002060"/>
                </a:solidFill>
              </a:rPr>
              <a:t>as defined in the Rules </a:t>
            </a:r>
          </a:p>
          <a:p>
            <a:pPr>
              <a:lnSpc>
                <a:spcPct val="114000"/>
              </a:lnSpc>
              <a:spcBef>
                <a:spcPts val="0"/>
              </a:spcBef>
              <a:buClr>
                <a:srgbClr val="FF0000"/>
              </a:buClr>
              <a:buSzPct val="80000"/>
            </a:pPr>
            <a:endParaRPr lang="en-GB" dirty="0">
              <a:solidFill>
                <a:srgbClr val="002060"/>
              </a:solidFill>
            </a:endParaRPr>
          </a:p>
          <a:p>
            <a:pPr>
              <a:lnSpc>
                <a:spcPct val="114000"/>
              </a:lnSpc>
              <a:spcBef>
                <a:spcPts val="0"/>
              </a:spcBef>
              <a:buClr>
                <a:srgbClr val="FF0000"/>
              </a:buClr>
              <a:buSzPct val="80000"/>
            </a:pPr>
            <a:r>
              <a:rPr lang="en-GB" dirty="0">
                <a:solidFill>
                  <a:srgbClr val="002060"/>
                </a:solidFill>
              </a:rPr>
              <a:t>or as agreed with the Member</a:t>
            </a:r>
          </a:p>
          <a:p>
            <a:pPr marL="0" indent="0">
              <a:buClr>
                <a:srgbClr val="0081AB"/>
              </a:buClr>
              <a:buNone/>
            </a:pPr>
            <a:endParaRPr lang="en-GB" sz="2000" dirty="0">
              <a:solidFill>
                <a:srgbClr val="0081AB"/>
              </a:solidFill>
            </a:endParaRPr>
          </a:p>
          <a:p>
            <a:pPr>
              <a:buClr>
                <a:srgbClr val="0081AB"/>
              </a:buClr>
              <a:buFont typeface="Wingdings" pitchFamily="2" charset="2"/>
              <a:buChar char="§"/>
            </a:pPr>
            <a:endParaRPr lang="en-GB" sz="2000" dirty="0">
              <a:solidFill>
                <a:srgbClr val="0081AB"/>
              </a:solidFill>
            </a:endParaRPr>
          </a:p>
        </p:txBody>
      </p:sp>
      <p:sp>
        <p:nvSpPr>
          <p:cNvPr id="7" name="TextBox 6"/>
          <p:cNvSpPr txBox="1"/>
          <p:nvPr/>
        </p:nvSpPr>
        <p:spPr>
          <a:xfrm>
            <a:off x="720000" y="5459042"/>
            <a:ext cx="10792296" cy="423193"/>
          </a:xfrm>
          <a:prstGeom prst="rect">
            <a:avLst/>
          </a:prstGeom>
          <a:noFill/>
        </p:spPr>
        <p:txBody>
          <a:bodyPr wrap="square" rtlCol="0">
            <a:spAutoFit/>
          </a:bodyPr>
          <a:lstStyle/>
          <a:p>
            <a:pPr>
              <a:lnSpc>
                <a:spcPct val="114000"/>
              </a:lnSpc>
              <a:buClr>
                <a:srgbClr val="0081AB"/>
              </a:buClr>
            </a:pPr>
            <a:r>
              <a:rPr lang="en-GB" sz="2000" dirty="0">
                <a:solidFill>
                  <a:srgbClr val="002060"/>
                </a:solidFill>
              </a:rPr>
              <a:t>If more than one claim arises out of the same incident, only  the highest deductible applies </a:t>
            </a:r>
          </a:p>
        </p:txBody>
      </p:sp>
      <p:sp>
        <p:nvSpPr>
          <p:cNvPr id="8" name="Slide Number Placeholder 2">
            <a:extLst>
              <a:ext uri="{FF2B5EF4-FFF2-40B4-BE49-F238E27FC236}">
                <a16:creationId xmlns:a16="http://schemas.microsoft.com/office/drawing/2014/main" id="{5F791BAA-D485-4552-8ED6-1CC7AF0185E8}"/>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8</a:t>
            </a:fld>
            <a:endParaRPr lang="en-GB" dirty="0"/>
          </a:p>
        </p:txBody>
      </p:sp>
      <p:sp>
        <p:nvSpPr>
          <p:cNvPr id="11" name="Title 1">
            <a:extLst>
              <a:ext uri="{FF2B5EF4-FFF2-40B4-BE49-F238E27FC236}">
                <a16:creationId xmlns:a16="http://schemas.microsoft.com/office/drawing/2014/main" id="{7EE0BF42-125A-4F40-A471-279B7716BFBD}"/>
              </a:ext>
            </a:extLst>
          </p:cNvPr>
          <p:cNvSpPr txBox="1">
            <a:spLocks/>
          </p:cNvSpPr>
          <p:nvPr/>
        </p:nvSpPr>
        <p:spPr>
          <a:xfrm>
            <a:off x="720000" y="360000"/>
            <a:ext cx="7920000"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Deductibles : Rule 6</a:t>
            </a:r>
          </a:p>
        </p:txBody>
      </p:sp>
      <p:pic>
        <p:nvPicPr>
          <p:cNvPr id="5" name="Picture 4" descr="A picture containing object&#10;&#10;Description automatically generated">
            <a:extLst>
              <a:ext uri="{FF2B5EF4-FFF2-40B4-BE49-F238E27FC236}">
                <a16:creationId xmlns:a16="http://schemas.microsoft.com/office/drawing/2014/main" id="{5581795C-6499-4DA7-906D-18E6D0B59DBD}"/>
              </a:ext>
            </a:extLst>
          </p:cNvPr>
          <p:cNvPicPr>
            <a:picLocks noChangeAspect="1"/>
          </p:cNvPicPr>
          <p:nvPr/>
        </p:nvPicPr>
        <p:blipFill>
          <a:blip r:embed="rId2"/>
          <a:stretch>
            <a:fillRect/>
          </a:stretch>
        </p:blipFill>
        <p:spPr>
          <a:xfrm>
            <a:off x="6541844" y="1979676"/>
            <a:ext cx="3932545" cy="3154679"/>
          </a:xfrm>
          <a:prstGeom prst="rect">
            <a:avLst/>
          </a:prstGeom>
        </p:spPr>
      </p:pic>
    </p:spTree>
    <p:extLst>
      <p:ext uri="{BB962C8B-B14F-4D97-AF65-F5344CB8AC3E}">
        <p14:creationId xmlns:p14="http://schemas.microsoft.com/office/powerpoint/2010/main" val="360407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00" y="1948838"/>
            <a:ext cx="5635080" cy="4416656"/>
          </a:xfrm>
        </p:spPr>
        <p:txBody>
          <a:bodyPr>
            <a:normAutofit/>
          </a:bodyPr>
          <a:lstStyle/>
          <a:p>
            <a:pPr marL="0" indent="0">
              <a:lnSpc>
                <a:spcPct val="114000"/>
              </a:lnSpc>
              <a:spcBef>
                <a:spcPts val="0"/>
              </a:spcBef>
              <a:buClr>
                <a:srgbClr val="0081AB"/>
              </a:buClr>
              <a:buNone/>
            </a:pPr>
            <a:r>
              <a:rPr lang="en-GB" u="sng" dirty="0">
                <a:solidFill>
                  <a:srgbClr val="002060"/>
                </a:solidFill>
              </a:rPr>
              <a:t>Who ?</a:t>
            </a:r>
          </a:p>
          <a:p>
            <a:pPr marL="0" indent="0">
              <a:lnSpc>
                <a:spcPct val="114000"/>
              </a:lnSpc>
              <a:spcBef>
                <a:spcPts val="0"/>
              </a:spcBef>
              <a:buClr>
                <a:srgbClr val="0081AB"/>
              </a:buClr>
              <a:buNone/>
            </a:pPr>
            <a:endParaRPr lang="en-GB" dirty="0">
              <a:solidFill>
                <a:srgbClr val="002060"/>
              </a:solidFill>
            </a:endParaRPr>
          </a:p>
          <a:p>
            <a:pPr marL="0" indent="0">
              <a:lnSpc>
                <a:spcPct val="114000"/>
              </a:lnSpc>
              <a:spcBef>
                <a:spcPts val="0"/>
              </a:spcBef>
              <a:buClr>
                <a:srgbClr val="0081AB"/>
              </a:buClr>
              <a:buNone/>
            </a:pPr>
            <a:r>
              <a:rPr lang="en-GB" dirty="0">
                <a:solidFill>
                  <a:srgbClr val="002060"/>
                </a:solidFill>
              </a:rPr>
              <a:t>Seamen</a:t>
            </a:r>
          </a:p>
          <a:p>
            <a:pPr marL="0" indent="0">
              <a:lnSpc>
                <a:spcPct val="114000"/>
              </a:lnSpc>
              <a:spcBef>
                <a:spcPts val="0"/>
              </a:spcBef>
              <a:buClr>
                <a:srgbClr val="0081AB"/>
              </a:buClr>
              <a:buNone/>
            </a:pPr>
            <a:endParaRPr lang="en-GB" dirty="0">
              <a:solidFill>
                <a:srgbClr val="002060"/>
              </a:solidFill>
            </a:endParaRPr>
          </a:p>
          <a:p>
            <a:pPr marL="0" indent="0">
              <a:lnSpc>
                <a:spcPct val="114000"/>
              </a:lnSpc>
              <a:spcBef>
                <a:spcPts val="0"/>
              </a:spcBef>
              <a:buClr>
                <a:srgbClr val="0081AB"/>
              </a:buClr>
              <a:buNone/>
            </a:pPr>
            <a:r>
              <a:rPr lang="en-GB" dirty="0">
                <a:solidFill>
                  <a:srgbClr val="002060"/>
                </a:solidFill>
              </a:rPr>
              <a:t>Passengers</a:t>
            </a:r>
          </a:p>
          <a:p>
            <a:pPr marL="0" indent="0">
              <a:lnSpc>
                <a:spcPct val="114000"/>
              </a:lnSpc>
              <a:spcBef>
                <a:spcPts val="0"/>
              </a:spcBef>
              <a:buClr>
                <a:srgbClr val="0081AB"/>
              </a:buClr>
              <a:buNone/>
            </a:pPr>
            <a:endParaRPr lang="en-GB" dirty="0">
              <a:solidFill>
                <a:srgbClr val="002060"/>
              </a:solidFill>
            </a:endParaRPr>
          </a:p>
          <a:p>
            <a:pPr marL="0" indent="0">
              <a:lnSpc>
                <a:spcPct val="114000"/>
              </a:lnSpc>
              <a:spcBef>
                <a:spcPts val="0"/>
              </a:spcBef>
              <a:buClr>
                <a:srgbClr val="0081AB"/>
              </a:buClr>
              <a:buNone/>
            </a:pPr>
            <a:endParaRPr lang="en-GB" dirty="0">
              <a:solidFill>
                <a:srgbClr val="002060"/>
              </a:solidFill>
            </a:endParaRPr>
          </a:p>
          <a:p>
            <a:pPr marL="0" indent="0">
              <a:lnSpc>
                <a:spcPct val="114000"/>
              </a:lnSpc>
              <a:spcBef>
                <a:spcPts val="0"/>
              </a:spcBef>
              <a:buClr>
                <a:srgbClr val="0081AB"/>
              </a:buClr>
              <a:buNone/>
            </a:pPr>
            <a:r>
              <a:rPr lang="en-GB" dirty="0">
                <a:solidFill>
                  <a:srgbClr val="002060"/>
                </a:solidFill>
              </a:rPr>
              <a:t>Persons other than seamen and passengers </a:t>
            </a:r>
          </a:p>
          <a:p>
            <a:pPr marL="0" indent="0">
              <a:lnSpc>
                <a:spcPct val="114000"/>
              </a:lnSpc>
              <a:spcBef>
                <a:spcPts val="0"/>
              </a:spcBef>
              <a:buClr>
                <a:srgbClr val="0081AB"/>
              </a:buClr>
              <a:buNone/>
            </a:pPr>
            <a:r>
              <a:rPr lang="en-GB" dirty="0">
                <a:solidFill>
                  <a:srgbClr val="002060"/>
                </a:solidFill>
              </a:rPr>
              <a:t>	</a:t>
            </a:r>
            <a:r>
              <a:rPr lang="en-GB" dirty="0" err="1">
                <a:solidFill>
                  <a:srgbClr val="002060"/>
                </a:solidFill>
              </a:rPr>
              <a:t>ie</a:t>
            </a:r>
            <a:r>
              <a:rPr lang="en-GB" dirty="0">
                <a:solidFill>
                  <a:srgbClr val="002060"/>
                </a:solidFill>
              </a:rPr>
              <a:t>: “visitors” </a:t>
            </a:r>
          </a:p>
          <a:p>
            <a:pPr marL="0" indent="0">
              <a:lnSpc>
                <a:spcPct val="114000"/>
              </a:lnSpc>
              <a:spcBef>
                <a:spcPts val="0"/>
              </a:spcBef>
              <a:buClr>
                <a:srgbClr val="0081AB"/>
              </a:buClr>
              <a:buNone/>
            </a:pPr>
            <a:r>
              <a:rPr lang="en-GB" sz="1800" dirty="0">
                <a:solidFill>
                  <a:srgbClr val="002060"/>
                </a:solidFill>
              </a:rPr>
              <a:t>	</a:t>
            </a:r>
            <a:r>
              <a:rPr lang="en-GB" sz="1800" dirty="0" err="1">
                <a:solidFill>
                  <a:srgbClr val="002060"/>
                </a:solidFill>
              </a:rPr>
              <a:t>eg</a:t>
            </a:r>
            <a:r>
              <a:rPr lang="en-GB" sz="1800" dirty="0">
                <a:solidFill>
                  <a:srgbClr val="002060"/>
                </a:solidFill>
              </a:rPr>
              <a:t>: stevedores, port officials, pilot etc.</a:t>
            </a:r>
          </a:p>
          <a:p>
            <a:pPr marL="0" indent="0">
              <a:lnSpc>
                <a:spcPct val="114000"/>
              </a:lnSpc>
              <a:spcBef>
                <a:spcPts val="0"/>
              </a:spcBef>
              <a:buClr>
                <a:srgbClr val="0081AB"/>
              </a:buClr>
              <a:buNone/>
            </a:pPr>
            <a:endParaRPr lang="en-GB" dirty="0">
              <a:solidFill>
                <a:srgbClr val="002060"/>
              </a:solidFill>
            </a:endParaRPr>
          </a:p>
          <a:p>
            <a:pPr marL="0" indent="0">
              <a:lnSpc>
                <a:spcPct val="114000"/>
              </a:lnSpc>
              <a:spcBef>
                <a:spcPts val="0"/>
              </a:spcBef>
              <a:buClr>
                <a:srgbClr val="0081AB"/>
              </a:buClr>
              <a:buNone/>
            </a:pPr>
            <a:endParaRPr lang="en-GB" dirty="0">
              <a:solidFill>
                <a:srgbClr val="002060"/>
              </a:solidFill>
            </a:endParaRPr>
          </a:p>
          <a:p>
            <a:pPr marL="0" indent="0">
              <a:buClr>
                <a:srgbClr val="0081AB"/>
              </a:buClr>
              <a:buNone/>
            </a:pPr>
            <a:endParaRPr lang="en-GB" sz="2000" dirty="0">
              <a:solidFill>
                <a:srgbClr val="0081AB"/>
              </a:solidFill>
              <a:latin typeface="Arial" pitchFamily="34" charset="0"/>
            </a:endParaRPr>
          </a:p>
          <a:p>
            <a:endParaRPr lang="en-GB" sz="2000" dirty="0">
              <a:solidFill>
                <a:srgbClr val="0081AB"/>
              </a:solidFill>
              <a:latin typeface="Arial" pitchFamily="34" charset="0"/>
            </a:endParaRPr>
          </a:p>
        </p:txBody>
      </p:sp>
      <p:sp>
        <p:nvSpPr>
          <p:cNvPr id="8" name="Slide Number Placeholder 2">
            <a:extLst>
              <a:ext uri="{FF2B5EF4-FFF2-40B4-BE49-F238E27FC236}">
                <a16:creationId xmlns:a16="http://schemas.microsoft.com/office/drawing/2014/main" id="{5294EDFB-AF77-4916-BA1F-46624997646E}"/>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9</a:t>
            </a:fld>
            <a:endParaRPr lang="en-GB" dirty="0"/>
          </a:p>
        </p:txBody>
      </p:sp>
      <p:sp>
        <p:nvSpPr>
          <p:cNvPr id="10" name="Title 1">
            <a:extLst>
              <a:ext uri="{FF2B5EF4-FFF2-40B4-BE49-F238E27FC236}">
                <a16:creationId xmlns:a16="http://schemas.microsoft.com/office/drawing/2014/main" id="{FFA1C009-A302-43F2-BAC7-D9EC1A04A3A5}"/>
              </a:ext>
            </a:extLst>
          </p:cNvPr>
          <p:cNvSpPr txBox="1">
            <a:spLocks/>
          </p:cNvSpPr>
          <p:nvPr/>
        </p:nvSpPr>
        <p:spPr>
          <a:xfrm>
            <a:off x="720000" y="360000"/>
            <a:ext cx="8268552" cy="1093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3200" dirty="0">
                <a:solidFill>
                  <a:srgbClr val="002060"/>
                </a:solidFill>
              </a:rPr>
              <a:t>People claims : </a:t>
            </a:r>
          </a:p>
          <a:p>
            <a:r>
              <a:rPr lang="en-GB" sz="3200" dirty="0">
                <a:solidFill>
                  <a:srgbClr val="002060"/>
                </a:solidFill>
              </a:rPr>
              <a:t>Rule 2, Sections 1, 2, 3, 4, 5, &amp; 8</a:t>
            </a:r>
          </a:p>
        </p:txBody>
      </p:sp>
      <p:sp>
        <p:nvSpPr>
          <p:cNvPr id="7" name="Content Placeholder 2">
            <a:extLst>
              <a:ext uri="{FF2B5EF4-FFF2-40B4-BE49-F238E27FC236}">
                <a16:creationId xmlns:a16="http://schemas.microsoft.com/office/drawing/2014/main" id="{9A04253D-4CA0-4456-9361-174CCFB97E18}"/>
              </a:ext>
            </a:extLst>
          </p:cNvPr>
          <p:cNvSpPr txBox="1">
            <a:spLocks/>
          </p:cNvSpPr>
          <p:nvPr/>
        </p:nvSpPr>
        <p:spPr>
          <a:xfrm>
            <a:off x="6556920" y="1948838"/>
            <a:ext cx="5635080" cy="4416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Clr>
                <a:srgbClr val="0081AB"/>
              </a:buClr>
              <a:buFont typeface="Arial" panose="020B0604020202020204" pitchFamily="34" charset="0"/>
              <a:buNone/>
            </a:pPr>
            <a:r>
              <a:rPr lang="en-GB" u="sng" dirty="0">
                <a:solidFill>
                  <a:srgbClr val="002060"/>
                </a:solidFill>
              </a:rPr>
              <a:t>What for ?</a:t>
            </a:r>
          </a:p>
          <a:p>
            <a:pPr marL="0" indent="0">
              <a:lnSpc>
                <a:spcPct val="114000"/>
              </a:lnSpc>
              <a:spcBef>
                <a:spcPts val="0"/>
              </a:spcBef>
              <a:buClr>
                <a:srgbClr val="0081AB"/>
              </a:buClr>
              <a:buFont typeface="Arial" panose="020B0604020202020204" pitchFamily="34" charset="0"/>
              <a:buNone/>
            </a:pPr>
            <a:endParaRPr lang="en-GB" dirty="0">
              <a:solidFill>
                <a:srgbClr val="002060"/>
              </a:solidFill>
            </a:endParaRPr>
          </a:p>
          <a:p>
            <a:pPr marL="0" indent="0">
              <a:lnSpc>
                <a:spcPct val="114000"/>
              </a:lnSpc>
              <a:spcBef>
                <a:spcPts val="0"/>
              </a:spcBef>
              <a:buClr>
                <a:srgbClr val="0081AB"/>
              </a:buClr>
              <a:buFont typeface="Arial" panose="020B0604020202020204" pitchFamily="34" charset="0"/>
              <a:buNone/>
            </a:pPr>
            <a:r>
              <a:rPr lang="en-GB" dirty="0">
                <a:solidFill>
                  <a:srgbClr val="002060"/>
                </a:solidFill>
              </a:rPr>
              <a:t>Injury, illness and death</a:t>
            </a:r>
          </a:p>
          <a:p>
            <a:pPr marL="0" indent="0">
              <a:lnSpc>
                <a:spcPct val="114000"/>
              </a:lnSpc>
              <a:spcBef>
                <a:spcPts val="0"/>
              </a:spcBef>
              <a:buClr>
                <a:srgbClr val="0081AB"/>
              </a:buClr>
              <a:buFont typeface="Arial" panose="020B0604020202020204" pitchFamily="34" charset="0"/>
              <a:buNone/>
            </a:pPr>
            <a:r>
              <a:rPr lang="en-GB" dirty="0">
                <a:solidFill>
                  <a:srgbClr val="002060"/>
                </a:solidFill>
              </a:rPr>
              <a:t> </a:t>
            </a:r>
          </a:p>
          <a:p>
            <a:pPr marL="0" indent="0">
              <a:lnSpc>
                <a:spcPct val="114000"/>
              </a:lnSpc>
              <a:spcBef>
                <a:spcPts val="0"/>
              </a:spcBef>
              <a:buClr>
                <a:srgbClr val="0081AB"/>
              </a:buClr>
              <a:buFont typeface="Arial" panose="020B0604020202020204" pitchFamily="34" charset="0"/>
              <a:buNone/>
            </a:pPr>
            <a:r>
              <a:rPr lang="en-GB" dirty="0">
                <a:solidFill>
                  <a:srgbClr val="002060"/>
                </a:solidFill>
              </a:rPr>
              <a:t>Compensation for loss of employment following shipwreck</a:t>
            </a:r>
          </a:p>
          <a:p>
            <a:pPr marL="0" indent="0">
              <a:lnSpc>
                <a:spcPct val="114000"/>
              </a:lnSpc>
              <a:spcBef>
                <a:spcPts val="0"/>
              </a:spcBef>
              <a:buClr>
                <a:srgbClr val="0081AB"/>
              </a:buClr>
              <a:buFont typeface="Arial" panose="020B0604020202020204" pitchFamily="34" charset="0"/>
              <a:buNone/>
            </a:pPr>
            <a:endParaRPr lang="en-GB" dirty="0">
              <a:solidFill>
                <a:srgbClr val="002060"/>
              </a:solidFill>
            </a:endParaRPr>
          </a:p>
          <a:p>
            <a:pPr marL="0" indent="0">
              <a:lnSpc>
                <a:spcPct val="114000"/>
              </a:lnSpc>
              <a:spcBef>
                <a:spcPts val="0"/>
              </a:spcBef>
              <a:buClr>
                <a:srgbClr val="0081AB"/>
              </a:buClr>
              <a:buFont typeface="Arial" panose="020B0604020202020204" pitchFamily="34" charset="0"/>
              <a:buNone/>
            </a:pPr>
            <a:r>
              <a:rPr lang="en-GB" dirty="0">
                <a:solidFill>
                  <a:srgbClr val="002060"/>
                </a:solidFill>
              </a:rPr>
              <a:t>Repatriation and substitutes’ expenses</a:t>
            </a:r>
          </a:p>
          <a:p>
            <a:pPr marL="0" indent="0">
              <a:lnSpc>
                <a:spcPct val="114000"/>
              </a:lnSpc>
              <a:spcBef>
                <a:spcPts val="0"/>
              </a:spcBef>
              <a:buClr>
                <a:srgbClr val="0081AB"/>
              </a:buClr>
              <a:buFont typeface="Arial" panose="020B0604020202020204" pitchFamily="34" charset="0"/>
              <a:buNone/>
            </a:pPr>
            <a:endParaRPr lang="en-GB" dirty="0">
              <a:solidFill>
                <a:srgbClr val="002060"/>
              </a:solidFill>
            </a:endParaRPr>
          </a:p>
          <a:p>
            <a:pPr marL="0" indent="0">
              <a:lnSpc>
                <a:spcPct val="114000"/>
              </a:lnSpc>
              <a:spcBef>
                <a:spcPts val="0"/>
              </a:spcBef>
              <a:buClr>
                <a:srgbClr val="0081AB"/>
              </a:buClr>
              <a:buFont typeface="Arial" panose="020B0604020202020204" pitchFamily="34" charset="0"/>
              <a:buNone/>
            </a:pPr>
            <a:r>
              <a:rPr lang="en-GB" dirty="0">
                <a:solidFill>
                  <a:srgbClr val="002060"/>
                </a:solidFill>
              </a:rPr>
              <a:t>Deviation expenses</a:t>
            </a:r>
          </a:p>
          <a:p>
            <a:pPr marL="0" indent="0">
              <a:buClr>
                <a:srgbClr val="0081AB"/>
              </a:buClr>
              <a:buFont typeface="Arial" panose="020B0604020202020204" pitchFamily="34" charset="0"/>
              <a:buNone/>
            </a:pPr>
            <a:endParaRPr lang="en-GB" sz="2000" dirty="0">
              <a:solidFill>
                <a:srgbClr val="0081AB"/>
              </a:solidFill>
              <a:latin typeface="Arial" pitchFamily="34" charset="0"/>
            </a:endParaRPr>
          </a:p>
          <a:p>
            <a:endParaRPr lang="en-GB" sz="2000" dirty="0">
              <a:solidFill>
                <a:srgbClr val="0081AB"/>
              </a:solidFill>
              <a:latin typeface="Arial" pitchFamily="34" charset="0"/>
            </a:endParaRPr>
          </a:p>
        </p:txBody>
      </p:sp>
      <p:pic>
        <p:nvPicPr>
          <p:cNvPr id="5" name="Picture 4">
            <a:extLst>
              <a:ext uri="{FF2B5EF4-FFF2-40B4-BE49-F238E27FC236}">
                <a16:creationId xmlns:a16="http://schemas.microsoft.com/office/drawing/2014/main" id="{18EBE3BA-DB55-4E20-B880-F0CB80F14C45}"/>
              </a:ext>
            </a:extLst>
          </p:cNvPr>
          <p:cNvPicPr>
            <a:picLocks noChangeAspect="1"/>
          </p:cNvPicPr>
          <p:nvPr/>
        </p:nvPicPr>
        <p:blipFill rotWithShape="1">
          <a:blip r:embed="rId2"/>
          <a:srcRect l="16332" t="3664" r="68103" b="11474"/>
          <a:stretch/>
        </p:blipFill>
        <p:spPr>
          <a:xfrm>
            <a:off x="5513092" y="1948838"/>
            <a:ext cx="1043827" cy="4416656"/>
          </a:xfrm>
          <a:prstGeom prst="rect">
            <a:avLst/>
          </a:prstGeom>
        </p:spPr>
      </p:pic>
    </p:spTree>
    <p:extLst>
      <p:ext uri="{BB962C8B-B14F-4D97-AF65-F5344CB8AC3E}">
        <p14:creationId xmlns:p14="http://schemas.microsoft.com/office/powerpoint/2010/main" val="3170111176"/>
      </p:ext>
    </p:extLst>
  </p:cSld>
  <p:clrMapOvr>
    <a:masterClrMapping/>
  </p:clrMapOvr>
</p:sld>
</file>

<file path=ppt/theme/theme1.xml><?xml version="1.0" encoding="utf-8"?>
<a:theme xmlns:a="http://schemas.openxmlformats.org/drawingml/2006/main" name="Office Theme">
  <a:themeElements>
    <a:clrScheme name="Custom 91">
      <a:dk1>
        <a:srgbClr val="000000"/>
      </a:dk1>
      <a:lt1>
        <a:srgbClr val="FFFFFF"/>
      </a:lt1>
      <a:dk2>
        <a:srgbClr val="001E2A"/>
      </a:dk2>
      <a:lt2>
        <a:srgbClr val="E7E6E6"/>
      </a:lt2>
      <a:accent1>
        <a:srgbClr val="0069B1"/>
      </a:accent1>
      <a:accent2>
        <a:srgbClr val="00C7B1"/>
      </a:accent2>
      <a:accent3>
        <a:srgbClr val="7F94DD"/>
      </a:accent3>
      <a:accent4>
        <a:srgbClr val="59CBE8"/>
      </a:accent4>
      <a:accent5>
        <a:srgbClr val="991D66"/>
      </a:accent5>
      <a:accent6>
        <a:srgbClr val="C3D600"/>
      </a:accent6>
      <a:hlink>
        <a:srgbClr val="FF8200"/>
      </a:hlink>
      <a:folHlink>
        <a:srgbClr val="BA0C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67E451F-E71E-45D2-AB43-DC3615598745}" vid="{0E7DE129-EFF6-4151-8000-FFF9CB3ED6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3.WOE_Generic</Template>
  <TotalTime>18130</TotalTime>
  <Words>1365</Words>
  <Application>Microsoft Office PowerPoint</Application>
  <PresentationFormat>Widescreen</PresentationFormat>
  <Paragraphs>225</Paragraphs>
  <Slides>29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Wingdings</vt:lpstr>
      <vt:lpstr>Office Theme</vt:lpstr>
      <vt:lpstr>Protection &amp; Indemnity: An introduction to Club Cover </vt:lpstr>
      <vt:lpstr> “If anything can go wrong, it will!”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West of England:    An introduction…</dc:title>
  <dc:creator>Macrow Andy</dc:creator>
  <cp:lastModifiedBy>Brooke Turpin</cp:lastModifiedBy>
  <cp:revision>153</cp:revision>
  <cp:lastPrinted>2022-09-08T13:02:14Z</cp:lastPrinted>
  <dcterms:created xsi:type="dcterms:W3CDTF">2019-06-28T08:03:11Z</dcterms:created>
  <dcterms:modified xsi:type="dcterms:W3CDTF">2022-09-08T13:05:34Z</dcterms:modified>
</cp:coreProperties>
</file>